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mbria Math" panose="02040503050406030204" pitchFamily="18" charset="0"/>
      <p:regular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I4IKKKv0PD20oThF8TV8nQ12h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5F96936-796D-4C28-8F8D-286032B6F80C}">
  <a:tblStyle styleId="{85F96936-796D-4C28-8F8D-286032B6F80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F9675F4-4145-4229-A9A9-3C883E7DFA5D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F1F5"/>
          </a:solidFill>
        </a:fill>
      </a:tcStyle>
    </a:wholeTbl>
    <a:band1H>
      <a:tcTxStyle/>
      <a:tcStyle>
        <a:tcBdr/>
        <a:fill>
          <a:solidFill>
            <a:srgbClr val="CEE2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E2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brainstorm-ideas-questions-4222728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Quiz image -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https://pixabay.com/illustrations/brainstorm-ideas-questions-4222728/</a:t>
            </a: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(Image) used in this slide –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 b="0"/>
          </a:p>
        </p:txBody>
      </p:sp>
      <p:sp>
        <p:nvSpPr>
          <p:cNvPr id="44" name="Google Shape;4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(Image) used in this slide –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(Image) used in this slide –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(Image) used in this slide –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(Image) used in this slide –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(Image) used in this slide –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0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0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0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0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0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0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0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0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0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0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aphicFrame>
        <p:nvGraphicFramePr>
          <p:cNvPr id="31" name="Google Shape;31;p12"/>
          <p:cNvGraphicFramePr/>
          <p:nvPr/>
        </p:nvGraphicFramePr>
        <p:xfrm>
          <a:off x="457200" y="139700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{85F96936-796D-4C28-8F8D-286032B6F80C}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9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brainstorm-ideas-questions-4222728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"/>
          <p:cNvSpPr txBox="1">
            <a:spLocks noGrp="1"/>
          </p:cNvSpPr>
          <p:nvPr>
            <p:ph type="ctrTitle"/>
          </p:nvPr>
        </p:nvSpPr>
        <p:spPr>
          <a:xfrm>
            <a:off x="914400" y="15240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dirty="0"/>
              <a:t>Congruence of Triangles</a:t>
            </a:r>
            <a:endParaRPr dirty="0"/>
          </a:p>
        </p:txBody>
      </p:sp>
      <p:sp>
        <p:nvSpPr>
          <p:cNvPr id="38" name="Google Shape;38;p1"/>
          <p:cNvSpPr/>
          <p:nvPr/>
        </p:nvSpPr>
        <p:spPr>
          <a:xfrm rot="-2814978">
            <a:off x="409498" y="770425"/>
            <a:ext cx="146706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FA15D"/>
                </a:solidFill>
                <a:latin typeface="Calibri"/>
                <a:ea typeface="Calibri"/>
                <a:cs typeface="Calibri"/>
                <a:sym typeface="Calibri"/>
              </a:rPr>
              <a:t>????</a:t>
            </a:r>
            <a:endParaRPr sz="5400" b="1" i="0" u="none" strike="noStrike" cap="none">
              <a:solidFill>
                <a:srgbClr val="FFA1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 rot="-2814978">
            <a:off x="7038898" y="4732825"/>
            <a:ext cx="146706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FFA15D"/>
                </a:solidFill>
                <a:latin typeface="Calibri"/>
                <a:ea typeface="Calibri"/>
                <a:cs typeface="Calibri"/>
                <a:sym typeface="Calibri"/>
              </a:rPr>
              <a:t>????</a:t>
            </a:r>
            <a:endParaRPr sz="5400" b="1" i="0" u="none" strike="noStrike" cap="none">
              <a:solidFill>
                <a:srgbClr val="FFA1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1" descr="Brainstorm, Ideas, Questions, Education, Lear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4600" y="2895600"/>
            <a:ext cx="4038600" cy="2604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6" name="Google Shape;46;p2"/>
              <p:cNvSpPr/>
              <p:nvPr/>
            </p:nvSpPr>
            <p:spPr>
              <a:xfrm>
                <a:off x="854089" y="1238949"/>
                <a:ext cx="7837073" cy="1200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625475" marR="0" lvl="0" indent="-625475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1.    In the below figure,  ∆EFG is </a:t>
                </a:r>
                <a:r>
                  <a:rPr lang="en-US" sz="2400" b="1" i="0" u="none" strike="noStrike" cap="none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Isosceles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with EF = GF. If H is    the </a:t>
                </a:r>
                <a:r>
                  <a:rPr lang="en-US" sz="2400" b="1" i="0" u="none" strike="noStrike" cap="none" dirty="0">
                    <a:solidFill>
                      <a:srgbClr val="C0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midpoint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of EG, show that </a:t>
                </a:r>
                <a14:m>
                  <m:oMath xmlns:m="http://schemas.openxmlformats.org/officeDocument/2006/math">
                    <m:r>
                      <a:rPr lang="en-US" sz="2400" b="0" i="1" u="none" strike="noStrike" cap="none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u="none" strike="noStrike" cap="none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𝐸𝐻𝐹</m:t>
                    </m:r>
                    <m:r>
                      <a:rPr lang="en-US" sz="2400" b="0" i="1" u="none" strike="noStrike" cap="none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≅∆</m:t>
                    </m:r>
                    <m:r>
                      <a:rPr lang="en-US" sz="2400" b="0" i="1" u="none" strike="noStrike" cap="none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𝐺𝐻𝐹</m:t>
                    </m:r>
                  </m:oMath>
                </a14:m>
                <a:r>
                  <a:rPr lang="en-US" dirty="0"/>
                  <a:t>. </a:t>
                </a:r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Is HF the angle bisector of </a:t>
                </a:r>
                <a14:m>
                  <m:oMath xmlns:m="http://schemas.openxmlformats.org/officeDocument/2006/math">
                    <m:r>
                      <a:rPr lang="en-US" sz="2400" b="0" i="1" u="none" strike="noStrike" cap="none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u="none" strike="noStrike" cap="none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𝐸𝐹𝐺</m:t>
                    </m:r>
                  </m:oMath>
                </a14:m>
                <a:r>
                  <a:rPr lang="en-US" sz="2400" b="0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? Why?</a:t>
                </a:r>
                <a:endParaRPr dirty="0"/>
              </a:p>
            </p:txBody>
          </p:sp>
        </mc:Choice>
        <mc:Fallback>
          <p:sp>
            <p:nvSpPr>
              <p:cNvPr id="46" name="Google Shape;46;p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89" y="1238949"/>
                <a:ext cx="7837073" cy="1200288"/>
              </a:xfrm>
              <a:prstGeom prst="rect">
                <a:avLst/>
              </a:prstGeom>
              <a:blipFill>
                <a:blip r:embed="rId3"/>
                <a:stretch>
                  <a:fillRect l="-311" t="-4061" r="-2022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Google Shape;47;p2"/>
          <p:cNvSpPr/>
          <p:nvPr/>
        </p:nvSpPr>
        <p:spPr>
          <a:xfrm>
            <a:off x="4788024" y="2924944"/>
            <a:ext cx="2300208" cy="2300639"/>
          </a:xfrm>
          <a:prstGeom prst="rtTriangle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 flipH="1">
            <a:off x="2497100" y="2922904"/>
            <a:ext cx="2286016" cy="2299664"/>
          </a:xfrm>
          <a:prstGeom prst="rtTriangle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 txBox="1"/>
          <p:nvPr/>
        </p:nvSpPr>
        <p:spPr>
          <a:xfrm>
            <a:off x="4643438" y="5214950"/>
            <a:ext cx="3571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 txBox="1"/>
          <p:nvPr/>
        </p:nvSpPr>
        <p:spPr>
          <a:xfrm>
            <a:off x="4643438" y="2571744"/>
            <a:ext cx="3571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 txBox="1"/>
          <p:nvPr/>
        </p:nvSpPr>
        <p:spPr>
          <a:xfrm>
            <a:off x="2339752" y="5229200"/>
            <a:ext cx="3571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 txBox="1"/>
          <p:nvPr/>
        </p:nvSpPr>
        <p:spPr>
          <a:xfrm>
            <a:off x="6876256" y="5229200"/>
            <a:ext cx="3571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" name="Google Shape;53;p2"/>
          <p:cNvCxnSpPr/>
          <p:nvPr/>
        </p:nvCxnSpPr>
        <p:spPr>
          <a:xfrm rot="-5400000">
            <a:off x="5781221" y="3964785"/>
            <a:ext cx="357190" cy="285752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4" name="Google Shape;54;p2"/>
          <p:cNvCxnSpPr/>
          <p:nvPr/>
        </p:nvCxnSpPr>
        <p:spPr>
          <a:xfrm>
            <a:off x="3428992" y="4000504"/>
            <a:ext cx="428628" cy="214314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5" name="Google Shape;55;p2"/>
          <p:cNvCxnSpPr/>
          <p:nvPr/>
        </p:nvCxnSpPr>
        <p:spPr>
          <a:xfrm rot="5400000">
            <a:off x="3745176" y="5224606"/>
            <a:ext cx="428628" cy="1588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" name="Google Shape;56;p2"/>
          <p:cNvCxnSpPr/>
          <p:nvPr/>
        </p:nvCxnSpPr>
        <p:spPr>
          <a:xfrm rot="5400000">
            <a:off x="3605498" y="5224606"/>
            <a:ext cx="428628" cy="1588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2"/>
          <p:cNvCxnSpPr/>
          <p:nvPr/>
        </p:nvCxnSpPr>
        <p:spPr>
          <a:xfrm rot="5400000">
            <a:off x="5427708" y="5210958"/>
            <a:ext cx="428628" cy="1588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" name="Google Shape;58;p2"/>
          <p:cNvCxnSpPr/>
          <p:nvPr/>
        </p:nvCxnSpPr>
        <p:spPr>
          <a:xfrm rot="5400000">
            <a:off x="5529640" y="5224606"/>
            <a:ext cx="428628" cy="1588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2411760" y="188640"/>
            <a:ext cx="4776051" cy="646331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Congruence of Triangles</a:t>
            </a:r>
            <a:endParaRPr sz="3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/>
          <p:nvPr/>
        </p:nvSpPr>
        <p:spPr>
          <a:xfrm flipH="1">
            <a:off x="5919728" y="1841512"/>
            <a:ext cx="1000132" cy="1803512"/>
          </a:xfrm>
          <a:prstGeom prst="rtTriangle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 txBox="1"/>
          <p:nvPr/>
        </p:nvSpPr>
        <p:spPr>
          <a:xfrm>
            <a:off x="6800226" y="3643314"/>
            <a:ext cx="3571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 txBox="1"/>
          <p:nvPr/>
        </p:nvSpPr>
        <p:spPr>
          <a:xfrm>
            <a:off x="6786578" y="1428736"/>
            <a:ext cx="3571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5728656" y="3643314"/>
            <a:ext cx="3571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7943234" y="3643314"/>
            <a:ext cx="3571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" name="Google Shape;73;p3"/>
          <p:cNvCxnSpPr/>
          <p:nvPr/>
        </p:nvCxnSpPr>
        <p:spPr>
          <a:xfrm rot="-5400000" flipH="1">
            <a:off x="6286512" y="2643182"/>
            <a:ext cx="285752" cy="28575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4" name="Google Shape;74;p3"/>
          <p:cNvCxnSpPr/>
          <p:nvPr/>
        </p:nvCxnSpPr>
        <p:spPr>
          <a:xfrm rot="5400000">
            <a:off x="6229516" y="3642520"/>
            <a:ext cx="428628" cy="158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5" name="Google Shape;75;p3"/>
          <p:cNvCxnSpPr/>
          <p:nvPr/>
        </p:nvCxnSpPr>
        <p:spPr>
          <a:xfrm rot="5400000">
            <a:off x="6158078" y="3642520"/>
            <a:ext cx="428628" cy="158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6" name="Google Shape;76;p3"/>
          <p:cNvCxnSpPr/>
          <p:nvPr/>
        </p:nvCxnSpPr>
        <p:spPr>
          <a:xfrm rot="5400000">
            <a:off x="7229648" y="3642520"/>
            <a:ext cx="428628" cy="1588"/>
          </a:xfrm>
          <a:prstGeom prst="straightConnector1">
            <a:avLst/>
          </a:prstGeom>
          <a:noFill/>
          <a:ln w="9525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7" name="Google Shape;77;p3"/>
          <p:cNvCxnSpPr/>
          <p:nvPr/>
        </p:nvCxnSpPr>
        <p:spPr>
          <a:xfrm rot="5400000">
            <a:off x="7317932" y="3642520"/>
            <a:ext cx="428628" cy="158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8" name="Google Shape;78;p3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9" name="Google Shape;79;p3"/>
              <p:cNvSpPr/>
              <p:nvPr/>
            </p:nvSpPr>
            <p:spPr>
              <a:xfrm>
                <a:off x="1019693" y="1933845"/>
                <a:ext cx="4940575" cy="21236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lvl="0">
                  <a:buClr>
                    <a:srgbClr val="002060"/>
                  </a:buClr>
                  <a:buSzPts val="2400"/>
                </a:pPr>
                <a:r>
                  <a:rPr lang="en-US" sz="2400" b="0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𝐸𝐻𝐹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</m:oMath>
                </a14:m>
                <a:r>
                  <a:rPr lang="en-US" sz="2400" b="0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𝐺𝐻𝐹</m:t>
                    </m:r>
                  </m:oMath>
                </a14:m>
                <a:endParaRPr lang="en-US" dirty="0"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     EF = GF (given)</a:t>
                </a:r>
                <a:endParaRPr lang="en-US" dirty="0"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en-US" sz="2400" b="0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EH = GH (as H is midpoint)</a:t>
                </a:r>
                <a:endParaRPr lang="en-US" dirty="0"/>
              </a:p>
              <a:p>
                <a:pPr marL="0" marR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060"/>
                  </a:buClr>
                  <a:buSzPts val="2400"/>
                  <a:buFont typeface="Calibri"/>
                  <a:buNone/>
                </a:pPr>
                <a:r>
                  <a:rPr lang="en-US" sz="2400" b="0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    FH = FH (common)</a:t>
                </a:r>
                <a:endParaRPr lang="en-US" dirty="0"/>
              </a:p>
            </p:txBody>
          </p:sp>
        </mc:Choice>
        <mc:Fallback>
          <p:sp>
            <p:nvSpPr>
              <p:cNvPr id="79" name="Google Shape;79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693" y="1933845"/>
                <a:ext cx="4940575" cy="2123618"/>
              </a:xfrm>
              <a:prstGeom prst="rect">
                <a:avLst/>
              </a:prstGeom>
              <a:blipFill>
                <a:blip r:embed="rId3"/>
                <a:stretch>
                  <a:fillRect l="-1850" t="-1719" b="-343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Google Shape;80;p3"/>
          <p:cNvCxnSpPr/>
          <p:nvPr/>
        </p:nvCxnSpPr>
        <p:spPr>
          <a:xfrm rot="10800000" flipH="1">
            <a:off x="7286644" y="2714620"/>
            <a:ext cx="428628" cy="214314"/>
          </a:xfrm>
          <a:prstGeom prst="straightConnector1">
            <a:avLst/>
          </a:prstGeom>
          <a:noFill/>
          <a:ln w="9525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" name="Google Shape;81;p3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0" y="40957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-US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5" name="Google Shape;85;p3"/>
              <p:cNvSpPr/>
              <p:nvPr/>
            </p:nvSpPr>
            <p:spPr>
              <a:xfrm>
                <a:off x="748089" y="4278590"/>
                <a:ext cx="4729989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𝐸𝐻𝐹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≅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𝐺𝐻𝐹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(SSS congruence)</a:t>
                </a:r>
              </a:p>
            </p:txBody>
          </p:sp>
        </mc:Choice>
        <mc:Fallback>
          <p:sp>
            <p:nvSpPr>
              <p:cNvPr id="85" name="Google Shape;85;p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89" y="4278590"/>
                <a:ext cx="4729989" cy="461624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Google Shape;86;p3"/>
          <p:cNvSpPr/>
          <p:nvPr/>
        </p:nvSpPr>
        <p:spPr>
          <a:xfrm>
            <a:off x="455571" y="786171"/>
            <a:ext cx="1928794" cy="857256"/>
          </a:xfrm>
          <a:prstGeom prst="ellipse">
            <a:avLst/>
          </a:prstGeom>
          <a:solidFill>
            <a:srgbClr val="4F612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Answer</a:t>
            </a:r>
            <a:endParaRPr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6924512" y="1844824"/>
            <a:ext cx="1118501" cy="1800200"/>
          </a:xfrm>
          <a:prstGeom prst="rtTriangle">
            <a:avLst/>
          </a:prstGeom>
          <a:noFill/>
          <a:ln w="9525" cap="flat" cmpd="sng">
            <a:solidFill>
              <a:srgbClr val="0C0C0C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8" name="Google Shape;88;p3"/>
          <p:cNvCxnSpPr/>
          <p:nvPr/>
        </p:nvCxnSpPr>
        <p:spPr>
          <a:xfrm>
            <a:off x="6931012" y="1844824"/>
            <a:ext cx="0" cy="1800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" name="Google Shape;89;p3"/>
          <p:cNvSpPr/>
          <p:nvPr/>
        </p:nvSpPr>
        <p:spPr>
          <a:xfrm rot="9059609">
            <a:off x="6429783" y="1494393"/>
            <a:ext cx="792088" cy="720080"/>
          </a:xfrm>
          <a:prstGeom prst="arc">
            <a:avLst>
              <a:gd name="adj1" fmla="val 16885420"/>
              <a:gd name="adj2" fmla="val 1900038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 rot="9059609">
            <a:off x="6641125" y="1487651"/>
            <a:ext cx="792088" cy="720080"/>
          </a:xfrm>
          <a:prstGeom prst="arc">
            <a:avLst>
              <a:gd name="adj1" fmla="val 16885420"/>
              <a:gd name="adj2" fmla="val 1900038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2411760" y="188640"/>
            <a:ext cx="4776051" cy="646331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Congruence of Triangles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702C109-9ACA-480E-9DE1-1FA9EBCC2E90}"/>
                  </a:ext>
                </a:extLst>
              </p:cNvPr>
              <p:cNvSpPr txBox="1"/>
              <p:nvPr/>
            </p:nvSpPr>
            <p:spPr>
              <a:xfrm>
                <a:off x="748089" y="4961341"/>
                <a:ext cx="5145887" cy="11421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𝐸𝐹𝐻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𝐺𝐹𝐻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/>
                    <a:cs typeface="Calibri" panose="020F0502020204030204" pitchFamily="34" charset="0"/>
                    <a:sym typeface="Calibri"/>
                  </a:rPr>
                  <a:t> By CPCT</a:t>
                </a:r>
                <a:endParaRPr lang="en-US" sz="2400" dirty="0">
                  <a:latin typeface="Calibri" panose="020F0502020204030204" pitchFamily="34" charset="0"/>
                  <a:ea typeface="Calibri"/>
                  <a:cs typeface="Calibri" panose="020F0502020204030204" pitchFamily="34" charset="0"/>
                </a:endParaRPr>
              </a:p>
              <a:p>
                <a:pPr lvl="0"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2060"/>
                    </a:solidFill>
                    <a:latin typeface="Calibri" panose="020F0502020204030204" pitchFamily="34" charset="0"/>
                    <a:ea typeface="Calibri"/>
                    <a:cs typeface="Calibri" panose="020F0502020204030204" pitchFamily="34" charset="0"/>
                    <a:sym typeface="Calibri"/>
                  </a:rPr>
                  <a:t>Hence HF is angle bisector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𝐸𝐹𝐺</m:t>
                    </m:r>
                  </m:oMath>
                </a14:m>
                <a:endParaRPr lang="en-US" sz="2400" b="0" dirty="0">
                  <a:solidFill>
                    <a:schemeClr val="dk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Symbol" panose="05050102010706020507" pitchFamily="18" charset="2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702C109-9ACA-480E-9DE1-1FA9EBCC2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89" y="4961341"/>
                <a:ext cx="5145887" cy="1142108"/>
              </a:xfrm>
              <a:prstGeom prst="rect">
                <a:avLst/>
              </a:prstGeom>
              <a:blipFill>
                <a:blip r:embed="rId5"/>
                <a:stretch>
                  <a:fillRect l="-1896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 rot="10800000">
            <a:off x="3428992" y="2922664"/>
            <a:ext cx="2571768" cy="1571636"/>
          </a:xfrm>
          <a:prstGeom prst="triangle">
            <a:avLst>
              <a:gd name="adj" fmla="val 50000"/>
            </a:avLst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3428992" y="4494300"/>
            <a:ext cx="2571768" cy="1571636"/>
          </a:xfrm>
          <a:prstGeom prst="triangle">
            <a:avLst>
              <a:gd name="adj" fmla="val 50000"/>
            </a:avLst>
          </a:prstGeom>
          <a:noFill/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" name="Google Shape;100;p4"/>
          <p:cNvCxnSpPr/>
          <p:nvPr/>
        </p:nvCxnSpPr>
        <p:spPr>
          <a:xfrm rot="-5400000">
            <a:off x="4501356" y="2921870"/>
            <a:ext cx="428628" cy="1588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" name="Google Shape;101;p4"/>
          <p:cNvSpPr/>
          <p:nvPr/>
        </p:nvSpPr>
        <p:spPr>
          <a:xfrm rot="-2844888">
            <a:off x="4414912" y="4047203"/>
            <a:ext cx="714380" cy="857256"/>
          </a:xfrm>
          <a:prstGeom prst="arc">
            <a:avLst>
              <a:gd name="adj1" fmla="val 16200000"/>
              <a:gd name="adj2" fmla="val 21250770"/>
            </a:avLst>
          </a:prstGeom>
          <a:noFill/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" name="Google Shape;102;p4"/>
          <p:cNvCxnSpPr/>
          <p:nvPr/>
        </p:nvCxnSpPr>
        <p:spPr>
          <a:xfrm rot="-5400000">
            <a:off x="4644232" y="2921870"/>
            <a:ext cx="428628" cy="1588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3" name="Google Shape;103;p4"/>
          <p:cNvCxnSpPr/>
          <p:nvPr/>
        </p:nvCxnSpPr>
        <p:spPr>
          <a:xfrm rot="-5400000">
            <a:off x="4429918" y="6065142"/>
            <a:ext cx="428628" cy="1588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" name="Google Shape;104;p4"/>
          <p:cNvCxnSpPr/>
          <p:nvPr/>
        </p:nvCxnSpPr>
        <p:spPr>
          <a:xfrm rot="-5400000">
            <a:off x="4572794" y="6065142"/>
            <a:ext cx="428628" cy="1588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5" name="Google Shape;105;p4"/>
          <p:cNvSpPr txBox="1"/>
          <p:nvPr/>
        </p:nvSpPr>
        <p:spPr>
          <a:xfrm>
            <a:off x="5786446" y="2564488"/>
            <a:ext cx="457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3286116" y="2564488"/>
            <a:ext cx="457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3143240" y="6053770"/>
            <a:ext cx="457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5929322" y="6053770"/>
            <a:ext cx="457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4714875" y="4279986"/>
            <a:ext cx="457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Google Shape;112;p4"/>
              <p:cNvSpPr/>
              <p:nvPr/>
            </p:nvSpPr>
            <p:spPr>
              <a:xfrm>
                <a:off x="834965" y="1263265"/>
                <a:ext cx="7900041" cy="1200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461963" lvl="0" indent="-461963"/>
                <a:r>
                  <a:rPr lang="en-US" sz="2400" b="0" i="0" u="none" strike="noStrike" cap="none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2.    In the figure,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u="none" strike="noStrike" cap="none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  <a:sym typeface="Arial"/>
                      </a:rPr>
                      <m:t>AX</m:t>
                    </m:r>
                    <m:r>
                      <a:rPr lang="en-US" sz="2400" b="0" i="0" u="none" strike="noStrike" cap="none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  <a:sym typeface="Arial"/>
                      </a:rPr>
                      <m:t>  </m:t>
                    </m:r>
                    <m:r>
                      <m:rPr>
                        <m:sty m:val="p"/>
                      </m:rPr>
                      <a:rPr lang="en-US" sz="2400" b="0" i="0" u="none" strike="noStrike" cap="none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XB</m:t>
                    </m:r>
                  </m:oMath>
                </a14:m>
                <a:r>
                  <a:rPr lang="en-US" sz="2400" b="0" u="none" strike="noStrike" cap="none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sz="2400" b="0" i="0" u="none" strike="noStrike" cap="none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and AB = DC. If X is the midpoint of BC, show that</a:t>
                </a:r>
                <a:r>
                  <a:rPr lang="en-US" sz="2400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𝐴𝐵𝑋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≅∆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𝐷𝐶𝑋</m:t>
                    </m:r>
                  </m:oMath>
                </a14:m>
                <a:r>
                  <a:rPr lang="en-US" sz="2400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by RHS rule.</a:t>
                </a:r>
                <a:r>
                  <a:rPr lang="en-US" sz="2400" dirty="0">
                    <a:solidFill>
                      <a:schemeClr val="dk1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sz="2400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Complete the following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= …. and </a:t>
                </a:r>
                <a:r>
                  <a:rPr lang="en-US" sz="2400" dirty="0">
                    <a:solidFill>
                      <a:schemeClr val="dk1"/>
                    </a:solidFill>
                    <a:ea typeface="Calibri"/>
                    <a:cs typeface="Calibri"/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 = …..</a:t>
                </a:r>
                <a:endParaRPr sz="2400" dirty="0">
                  <a:solidFill>
                    <a:schemeClr val="dk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>
          <p:sp>
            <p:nvSpPr>
              <p:cNvPr id="112" name="Google Shape;112;p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965" y="1263265"/>
                <a:ext cx="7900041" cy="1200288"/>
              </a:xfrm>
              <a:prstGeom prst="rect">
                <a:avLst/>
              </a:prstGeom>
              <a:blipFill>
                <a:blip r:embed="rId3"/>
                <a:stretch>
                  <a:fillRect l="-1235" t="-3553" r="-540" b="-111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Google Shape;114;p4"/>
          <p:cNvSpPr/>
          <p:nvPr/>
        </p:nvSpPr>
        <p:spPr>
          <a:xfrm>
            <a:off x="0" y="9906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2411760" y="188640"/>
            <a:ext cx="4776051" cy="646331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Congruence of Triangles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 rot="10800000">
            <a:off x="5572132" y="1714488"/>
            <a:ext cx="2571768" cy="1571636"/>
          </a:xfrm>
          <a:prstGeom prst="triangle">
            <a:avLst>
              <a:gd name="adj" fmla="val 50000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572132" y="3286124"/>
            <a:ext cx="2571768" cy="1571636"/>
          </a:xfrm>
          <a:prstGeom prst="triangle">
            <a:avLst>
              <a:gd name="adj" fmla="val 50000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5"/>
          <p:cNvGrpSpPr/>
          <p:nvPr/>
        </p:nvGrpSpPr>
        <p:grpSpPr>
          <a:xfrm>
            <a:off x="6858016" y="1500174"/>
            <a:ext cx="144465" cy="428628"/>
            <a:chOff x="6858016" y="1500174"/>
            <a:chExt cx="144465" cy="428628"/>
          </a:xfrm>
        </p:grpSpPr>
        <p:cxnSp>
          <p:nvCxnSpPr>
            <p:cNvPr id="125" name="Google Shape;125;p5"/>
            <p:cNvCxnSpPr/>
            <p:nvPr/>
          </p:nvCxnSpPr>
          <p:spPr>
            <a:xfrm rot="-5400000">
              <a:off x="6644496" y="1713694"/>
              <a:ext cx="428628" cy="1588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6" name="Google Shape;126;p5"/>
            <p:cNvCxnSpPr/>
            <p:nvPr/>
          </p:nvCxnSpPr>
          <p:spPr>
            <a:xfrm rot="-5400000">
              <a:off x="6787372" y="1713694"/>
              <a:ext cx="428628" cy="1588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27" name="Google Shape;127;p5"/>
          <p:cNvGrpSpPr/>
          <p:nvPr/>
        </p:nvGrpSpPr>
        <p:grpSpPr>
          <a:xfrm>
            <a:off x="6786578" y="4643446"/>
            <a:ext cx="144464" cy="428628"/>
            <a:chOff x="6786578" y="4643446"/>
            <a:chExt cx="144464" cy="428628"/>
          </a:xfrm>
        </p:grpSpPr>
        <p:cxnSp>
          <p:nvCxnSpPr>
            <p:cNvPr id="128" name="Google Shape;128;p5"/>
            <p:cNvCxnSpPr/>
            <p:nvPr/>
          </p:nvCxnSpPr>
          <p:spPr>
            <a:xfrm rot="-5400000">
              <a:off x="6573058" y="4856966"/>
              <a:ext cx="428628" cy="1588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9" name="Google Shape;129;p5"/>
            <p:cNvCxnSpPr/>
            <p:nvPr/>
          </p:nvCxnSpPr>
          <p:spPr>
            <a:xfrm rot="-5400000">
              <a:off x="6715934" y="4856966"/>
              <a:ext cx="428628" cy="1588"/>
            </a:xfrm>
            <a:prstGeom prst="straightConnector1">
              <a:avLst/>
            </a:prstGeom>
            <a:noFill/>
            <a:ln w="19050" cap="flat" cmpd="sng">
              <a:solidFill>
                <a:srgbClr val="00206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30" name="Google Shape;130;p5"/>
          <p:cNvSpPr txBox="1"/>
          <p:nvPr/>
        </p:nvSpPr>
        <p:spPr>
          <a:xfrm>
            <a:off x="7965728" y="132895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5193376" y="132895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5343532" y="4845845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7963826" y="4845845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6858016" y="3043237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5" name="Google Shape;135;p5"/>
              <p:cNvSpPr/>
              <p:nvPr/>
            </p:nvSpPr>
            <p:spPr>
              <a:xfrm>
                <a:off x="591702" y="1605696"/>
                <a:ext cx="4322645" cy="830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indent="-152400">
                  <a:buClr>
                    <a:srgbClr val="333333"/>
                  </a:buClr>
                  <a:buSzPts val="2400"/>
                  <a:buFont typeface="Arial"/>
                  <a:buChar char="•"/>
                </a:pPr>
                <a:r>
                  <a:rPr lang="en-US" sz="2400" dirty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</a:t>
                </a: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 ∆AXB,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𝐴𝑋𝐵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=90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libri"/>
                    <a:cs typeface="Times New Roman" panose="02020603050405020304" pitchFamily="18" charset="0"/>
                    <a:sym typeface="Calibri"/>
                  </a:rPr>
                  <a:t>°</a:t>
                </a: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(given)  </a:t>
                </a:r>
                <a:endParaRPr lang="en-US" dirty="0"/>
              </a:p>
              <a:p>
                <a:pPr lvl="0"/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𝐴𝑋𝐵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𝐶𝑋𝐷</m:t>
                    </m:r>
                  </m:oMath>
                </a14:m>
                <a:endParaRPr dirty="0"/>
              </a:p>
            </p:txBody>
          </p:sp>
        </mc:Choice>
        <mc:Fallback>
          <p:sp>
            <p:nvSpPr>
              <p:cNvPr id="135" name="Google Shape;135;p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02" y="1605696"/>
                <a:ext cx="4322645" cy="830956"/>
              </a:xfrm>
              <a:prstGeom prst="rect">
                <a:avLst/>
              </a:prstGeom>
              <a:blipFill>
                <a:blip r:embed="rId3"/>
                <a:stretch>
                  <a:fillRect l="-1834" t="-5839" r="-211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6" name="Google Shape;136;p5"/>
              <p:cNvSpPr/>
              <p:nvPr/>
            </p:nvSpPr>
            <p:spPr>
              <a:xfrm>
                <a:off x="591704" y="2398275"/>
                <a:ext cx="4116098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indent="-152400">
                  <a:buClr>
                    <a:srgbClr val="002060"/>
                  </a:buClr>
                  <a:buSzPts val="2400"/>
                  <a:buFont typeface="Arial"/>
                  <a:buChar char="•"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Hence,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𝐶𝑋𝐷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=90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                       </a:t>
                </a:r>
                <a:endParaRPr lang="en-US" dirty="0"/>
              </a:p>
              <a:p>
                <a:pPr lvl="0" indent="-152400">
                  <a:buClr>
                    <a:srgbClr val="002060"/>
                  </a:buClr>
                  <a:buSzPts val="2400"/>
                  <a:buFont typeface="Arial"/>
                  <a:buChar char="•"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Hence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𝐴𝐵𝑋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and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𝐷𝐶𝑋</m:t>
                    </m:r>
                  </m:oMath>
                </a14:m>
                <a:r>
                  <a:rPr lang="en-US" sz="2400" dirty="0">
                    <a:solidFill>
                      <a:srgbClr val="333333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are</a:t>
                </a:r>
                <a:endParaRPr lang="en-US" dirty="0"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right angled triangles  </a:t>
                </a:r>
                <a:r>
                  <a:rPr lang="en-US" sz="2400" dirty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                        </a:t>
                </a:r>
                <a:endParaRPr dirty="0"/>
              </a:p>
            </p:txBody>
          </p:sp>
        </mc:Choice>
        <mc:Fallback>
          <p:sp>
            <p:nvSpPr>
              <p:cNvPr id="136" name="Google Shape;136;p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04" y="2398275"/>
                <a:ext cx="4116098" cy="1200329"/>
              </a:xfrm>
              <a:prstGeom prst="rect">
                <a:avLst/>
              </a:prstGeom>
              <a:blipFill>
                <a:blip r:embed="rId4"/>
                <a:stretch>
                  <a:fillRect l="-1926" t="-4061" b="-1066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7" name="Google Shape;137;p5"/>
              <p:cNvSpPr/>
              <p:nvPr/>
            </p:nvSpPr>
            <p:spPr>
              <a:xfrm>
                <a:off x="591703" y="3694419"/>
                <a:ext cx="4375837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 indent="-152400">
                  <a:buClr>
                    <a:srgbClr val="002060"/>
                  </a:buClr>
                  <a:buSzPts val="2400"/>
                  <a:buFont typeface="Arial"/>
                  <a:buChar char="•"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𝐴𝑋𝐵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=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𝐶𝑋𝐷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=90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(R)</a:t>
                </a:r>
                <a:endParaRPr sz="24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137" name="Google Shape;137;p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03" y="3694419"/>
                <a:ext cx="4375837" cy="461624"/>
              </a:xfrm>
              <a:prstGeom prst="rect">
                <a:avLst/>
              </a:prstGeom>
              <a:blipFill>
                <a:blip r:embed="rId5"/>
                <a:stretch>
                  <a:fillRect l="-1811"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Google Shape;138;p5"/>
          <p:cNvSpPr/>
          <p:nvPr/>
        </p:nvSpPr>
        <p:spPr>
          <a:xfrm>
            <a:off x="591703" y="4198475"/>
            <a:ext cx="46592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r>
              <a:rPr lang="en-US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AB = CD (given) (H) </a:t>
            </a:r>
            <a:br>
              <a:rPr lang="en-US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XB = CX  (X is midpoint of BC)(S)</a:t>
            </a:r>
            <a:endParaRPr dirty="0"/>
          </a:p>
        </p:txBody>
      </p:sp>
      <p:sp>
        <p:nvSpPr>
          <p:cNvPr id="139" name="Google Shape;139;p5"/>
          <p:cNvSpPr/>
          <p:nvPr/>
        </p:nvSpPr>
        <p:spPr>
          <a:xfrm>
            <a:off x="339747" y="710806"/>
            <a:ext cx="1616442" cy="572683"/>
          </a:xfrm>
          <a:prstGeom prst="ellipse">
            <a:avLst/>
          </a:prstGeom>
          <a:solidFill>
            <a:srgbClr val="4F612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Answer</a:t>
            </a:r>
            <a:endParaRPr sz="24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2" name="Google Shape;142;p5"/>
              <p:cNvSpPr/>
              <p:nvPr/>
            </p:nvSpPr>
            <p:spPr>
              <a:xfrm>
                <a:off x="519467" y="5390725"/>
                <a:ext cx="6438923" cy="8309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just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So by RHS rule,</a:t>
                </a:r>
                <a:endParaRPr lang="en-US" dirty="0"/>
              </a:p>
              <a:p>
                <a:pPr lvl="0"/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𝐴𝐵𝑋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≅</m:t>
                    </m:r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𝐷𝐶𝑋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by CPCT,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𝐷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,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𝐶</m:t>
                    </m:r>
                  </m:oMath>
                </a14:m>
                <a:endParaRPr sz="24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142" name="Google Shape;142;p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467" y="5390725"/>
                <a:ext cx="6438923" cy="830956"/>
              </a:xfrm>
              <a:prstGeom prst="rect">
                <a:avLst/>
              </a:prstGeom>
              <a:blipFill>
                <a:blip r:embed="rId6"/>
                <a:stretch>
                  <a:fillRect l="-1420" t="-5839" b="-1532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4" name="Google Shape;144;p5"/>
          <p:cNvSpPr/>
          <p:nvPr/>
        </p:nvSpPr>
        <p:spPr>
          <a:xfrm>
            <a:off x="0" y="9906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2411760" y="188640"/>
            <a:ext cx="4776051" cy="646331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Congruence of Triangles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 rot="-6829161">
            <a:off x="7597930" y="4319013"/>
            <a:ext cx="724742" cy="783636"/>
          </a:xfrm>
          <a:prstGeom prst="arc">
            <a:avLst>
              <a:gd name="adj1" fmla="val 16200000"/>
              <a:gd name="adj2" fmla="val 2125077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 rot="4229016">
            <a:off x="5405816" y="1447321"/>
            <a:ext cx="743754" cy="774384"/>
          </a:xfrm>
          <a:prstGeom prst="arc">
            <a:avLst>
              <a:gd name="adj1" fmla="val 16200000"/>
              <a:gd name="adj2" fmla="val 2125077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 rot="-9386331">
            <a:off x="7659828" y="1404837"/>
            <a:ext cx="593093" cy="801665"/>
          </a:xfrm>
          <a:prstGeom prst="arc">
            <a:avLst>
              <a:gd name="adj1" fmla="val 16200000"/>
              <a:gd name="adj2" fmla="val 2125077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 rot="-9306853">
            <a:off x="7561342" y="1396523"/>
            <a:ext cx="714380" cy="857256"/>
          </a:xfrm>
          <a:prstGeom prst="arc">
            <a:avLst>
              <a:gd name="adj1" fmla="val 16200000"/>
              <a:gd name="adj2" fmla="val 2125077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 rot="240345">
            <a:off x="5555772" y="4466693"/>
            <a:ext cx="593093" cy="801665"/>
          </a:xfrm>
          <a:prstGeom prst="arc">
            <a:avLst>
              <a:gd name="adj1" fmla="val 16200000"/>
              <a:gd name="adj2" fmla="val 2125077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 rot="319823">
            <a:off x="5530285" y="4429875"/>
            <a:ext cx="714380" cy="857256"/>
          </a:xfrm>
          <a:prstGeom prst="arc">
            <a:avLst>
              <a:gd name="adj1" fmla="val 16200000"/>
              <a:gd name="adj2" fmla="val 2125077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1B511F-5897-4D93-AF16-D8328FAC1269}"/>
              </a:ext>
            </a:extLst>
          </p:cNvPr>
          <p:cNvGrpSpPr/>
          <p:nvPr/>
        </p:nvGrpSpPr>
        <p:grpSpPr>
          <a:xfrm>
            <a:off x="6660232" y="2827058"/>
            <a:ext cx="414796" cy="233276"/>
            <a:chOff x="6660232" y="2827058"/>
            <a:chExt cx="414796" cy="233276"/>
          </a:xfrm>
        </p:grpSpPr>
        <p:cxnSp>
          <p:nvCxnSpPr>
            <p:cNvPr id="152" name="Google Shape;152;p5"/>
            <p:cNvCxnSpPr/>
            <p:nvPr/>
          </p:nvCxnSpPr>
          <p:spPr>
            <a:xfrm rot="10800000" flipH="1">
              <a:off x="6660232" y="2832684"/>
              <a:ext cx="216024" cy="216024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3" name="Google Shape;153;p5"/>
            <p:cNvCxnSpPr/>
            <p:nvPr/>
          </p:nvCxnSpPr>
          <p:spPr>
            <a:xfrm rot="10800000">
              <a:off x="6859004" y="2827058"/>
              <a:ext cx="216024" cy="233276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A0C38D3-0FB5-4EAB-8FA5-DE600B2F5F6B}"/>
              </a:ext>
            </a:extLst>
          </p:cNvPr>
          <p:cNvGrpSpPr/>
          <p:nvPr/>
        </p:nvGrpSpPr>
        <p:grpSpPr>
          <a:xfrm>
            <a:off x="6660232" y="3501008"/>
            <a:ext cx="397544" cy="216024"/>
            <a:chOff x="6660232" y="3501008"/>
            <a:chExt cx="397544" cy="216024"/>
          </a:xfrm>
        </p:grpSpPr>
        <p:cxnSp>
          <p:nvCxnSpPr>
            <p:cNvPr id="154" name="Google Shape;154;p5"/>
            <p:cNvCxnSpPr/>
            <p:nvPr/>
          </p:nvCxnSpPr>
          <p:spPr>
            <a:xfrm rot="10800000">
              <a:off x="6660232" y="3501008"/>
              <a:ext cx="216024" cy="216024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5" name="Google Shape;155;p5"/>
            <p:cNvCxnSpPr/>
            <p:nvPr/>
          </p:nvCxnSpPr>
          <p:spPr>
            <a:xfrm flipH="1">
              <a:off x="6859004" y="3501008"/>
              <a:ext cx="198772" cy="216024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137" grpId="0"/>
      <p:bldP spid="138" grpId="0"/>
      <p:bldP spid="1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/>
          <p:nvPr/>
        </p:nvSpPr>
        <p:spPr>
          <a:xfrm>
            <a:off x="1071538" y="1397258"/>
            <a:ext cx="7143800" cy="1214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61963" marR="0" lvl="0" indent="-46196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400"/>
              <a:buFont typeface="Calibri"/>
              <a:buNone/>
            </a:pPr>
            <a:r>
              <a:rPr lang="en-US" sz="2400" i="0" u="none" strike="noStrike" cap="none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3.   Study the given rectangle and name at least two pairs of congruent triangles. State the conditions of congruence chosen</a:t>
            </a:r>
            <a:endParaRPr sz="24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2786050" y="3571876"/>
            <a:ext cx="3643338" cy="1500198"/>
          </a:xfrm>
          <a:prstGeom prst="rect">
            <a:avLst/>
          </a:prstGeom>
          <a:noFill/>
          <a:ln w="2540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3" name="Google Shape;163;p6"/>
          <p:cNvCxnSpPr/>
          <p:nvPr/>
        </p:nvCxnSpPr>
        <p:spPr>
          <a:xfrm rot="10800000" flipH="1">
            <a:off x="2786050" y="3571876"/>
            <a:ext cx="3643338" cy="1492248"/>
          </a:xfrm>
          <a:prstGeom prst="straightConnector1">
            <a:avLst/>
          </a:prstGeom>
          <a:noFill/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4" name="Google Shape;164;p6"/>
          <p:cNvCxnSpPr/>
          <p:nvPr/>
        </p:nvCxnSpPr>
        <p:spPr>
          <a:xfrm>
            <a:off x="2786050" y="3571876"/>
            <a:ext cx="3643338" cy="1500198"/>
          </a:xfrm>
          <a:prstGeom prst="straightConnector1">
            <a:avLst/>
          </a:prstGeom>
          <a:noFill/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5" name="Google Shape;165;p6"/>
          <p:cNvSpPr txBox="1"/>
          <p:nvPr/>
        </p:nvSpPr>
        <p:spPr>
          <a:xfrm>
            <a:off x="6357950" y="5072074"/>
            <a:ext cx="3513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2571736" y="5072074"/>
            <a:ext cx="32573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7" name="Google Shape;167;p6"/>
          <p:cNvCxnSpPr/>
          <p:nvPr/>
        </p:nvCxnSpPr>
        <p:spPr>
          <a:xfrm rot="5400000">
            <a:off x="4607719" y="3580299"/>
            <a:ext cx="357190" cy="1588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8" name="Google Shape;168;p6"/>
          <p:cNvCxnSpPr/>
          <p:nvPr/>
        </p:nvCxnSpPr>
        <p:spPr>
          <a:xfrm rot="5400000">
            <a:off x="4465637" y="3593153"/>
            <a:ext cx="357190" cy="1588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9" name="Google Shape;169;p6"/>
          <p:cNvCxnSpPr/>
          <p:nvPr/>
        </p:nvCxnSpPr>
        <p:spPr>
          <a:xfrm rot="5400000">
            <a:off x="4465637" y="5106999"/>
            <a:ext cx="357190" cy="1588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6"/>
          <p:cNvCxnSpPr/>
          <p:nvPr/>
        </p:nvCxnSpPr>
        <p:spPr>
          <a:xfrm rot="5400000">
            <a:off x="4608513" y="5106999"/>
            <a:ext cx="357190" cy="1588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1" name="Google Shape;171;p6"/>
          <p:cNvCxnSpPr/>
          <p:nvPr/>
        </p:nvCxnSpPr>
        <p:spPr>
          <a:xfrm>
            <a:off x="6143636" y="4429132"/>
            <a:ext cx="500066" cy="1588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2" name="Google Shape;172;p6"/>
          <p:cNvCxnSpPr/>
          <p:nvPr/>
        </p:nvCxnSpPr>
        <p:spPr>
          <a:xfrm>
            <a:off x="2558088" y="4357694"/>
            <a:ext cx="500066" cy="1588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3" name="Google Shape;173;p6"/>
          <p:cNvSpPr txBox="1"/>
          <p:nvPr/>
        </p:nvSpPr>
        <p:spPr>
          <a:xfrm>
            <a:off x="6286512" y="3166689"/>
            <a:ext cx="3914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"/>
          <p:cNvSpPr txBox="1"/>
          <p:nvPr/>
        </p:nvSpPr>
        <p:spPr>
          <a:xfrm>
            <a:off x="2636439" y="3166689"/>
            <a:ext cx="3433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2411760" y="188640"/>
            <a:ext cx="4776051" cy="646331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Congruence of Triangles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81" name="Google Shape;181;p7"/>
              <p:cNvSpPr/>
              <p:nvPr/>
            </p:nvSpPr>
            <p:spPr>
              <a:xfrm>
                <a:off x="757238" y="1570000"/>
                <a:ext cx="7429552" cy="21851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R="0" lvl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2400" b="0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Consider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𝑃𝑄𝑅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and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𝑃𝑆𝑅</m:t>
                    </m:r>
                  </m:oMath>
                </a14:m>
                <a:r>
                  <a:rPr lang="en-US" sz="2400" b="0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, </a:t>
                </a:r>
              </a:p>
              <a:p>
                <a:pPr marR="0" lvl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</a:t>
                </a:r>
                <a:r>
                  <a:rPr lang="en-US" sz="2400" b="0" i="0" u="none" strike="noStrike" cap="none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PS = QR (S)</a:t>
                </a:r>
                <a:endParaRPr lang="en-US" sz="24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lvl="0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 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=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𝑄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libri"/>
                        <a:cs typeface="Calibri"/>
                        <a:sym typeface="Symbol" panose="05050102010706020507" pitchFamily="18" charset="2"/>
                      </a:rPr>
                      <m:t>=90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(A)</a:t>
                </a:r>
                <a:endParaRPr lang="en-US" dirty="0"/>
              </a:p>
              <a:p>
                <a:pPr marR="0" lvl="0" algn="l" rtl="0">
                  <a:spcBef>
                    <a:spcPts val="120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SR = PQ  (S)</a:t>
                </a:r>
                <a:endParaRPr lang="en-US" dirty="0"/>
              </a:p>
            </p:txBody>
          </p:sp>
        </mc:Choice>
        <mc:Fallback>
          <p:sp>
            <p:nvSpPr>
              <p:cNvPr id="181" name="Google Shape;181;p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238" y="1570000"/>
                <a:ext cx="7429552" cy="2185173"/>
              </a:xfrm>
              <a:prstGeom prst="rect">
                <a:avLst/>
              </a:prstGeom>
              <a:blipFill>
                <a:blip r:embed="rId3"/>
                <a:stretch>
                  <a:fillRect l="-1231" b="-586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3" name="Google Shape;183;p7"/>
              <p:cNvSpPr/>
              <p:nvPr/>
            </p:nvSpPr>
            <p:spPr>
              <a:xfrm>
                <a:off x="1991364" y="5328258"/>
                <a:ext cx="4961299" cy="9848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Other pairs of congruent triangles are </a:t>
                </a:r>
                <a:endParaRPr lang="en-US" dirty="0"/>
              </a:p>
              <a:p>
                <a:pPr lvl="0"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𝑃𝑄𝑅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and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𝑄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𝑃𝑆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&amp;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𝑃𝑆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𝑅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and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𝑄𝑅𝑆</m:t>
                    </m:r>
                  </m:oMath>
                </a14:m>
                <a:endParaRPr sz="1800" b="0" i="0" u="none" strike="noStrike" cap="none" dirty="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mc:Choice>
        <mc:Fallback>
          <p:sp>
            <p:nvSpPr>
              <p:cNvPr id="183" name="Google Shape;183;p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364" y="5328258"/>
                <a:ext cx="4961299" cy="984845"/>
              </a:xfrm>
              <a:prstGeom prst="rect">
                <a:avLst/>
              </a:prstGeom>
              <a:blipFill>
                <a:blip r:embed="rId4"/>
                <a:stretch>
                  <a:fillRect l="-1966" r="-983" b="-1358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Google Shape;184;p7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2" name="Google Shape;182;p7"/>
              <p:cNvSpPr/>
              <p:nvPr/>
            </p:nvSpPr>
            <p:spPr>
              <a:xfrm>
                <a:off x="720519" y="3997433"/>
                <a:ext cx="4528238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𝑃𝑄𝑅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≅</m:t>
                    </m:r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𝑃𝑆𝑅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(SAS congruency) </a:t>
                </a:r>
                <a:endParaRPr sz="2400" b="0" i="0" u="none" strike="noStrike" cap="none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182" name="Google Shape;182;p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519" y="3997433"/>
                <a:ext cx="4528238" cy="461624"/>
              </a:xfrm>
              <a:prstGeom prst="rect">
                <a:avLst/>
              </a:prstGeom>
              <a:blipFill>
                <a:blip r:embed="rId5"/>
                <a:stretch>
                  <a:fillRect l="-269" t="-10667" b="-30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6" name="Google Shape;186;p7"/>
          <p:cNvSpPr/>
          <p:nvPr/>
        </p:nvSpPr>
        <p:spPr>
          <a:xfrm>
            <a:off x="4943185" y="1638259"/>
            <a:ext cx="3643338" cy="1500198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7" name="Google Shape;187;p7"/>
          <p:cNvCxnSpPr/>
          <p:nvPr/>
        </p:nvCxnSpPr>
        <p:spPr>
          <a:xfrm rot="10800000" flipH="1">
            <a:off x="4943185" y="1638259"/>
            <a:ext cx="3643338" cy="149224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8" name="Google Shape;188;p7"/>
          <p:cNvCxnSpPr/>
          <p:nvPr/>
        </p:nvCxnSpPr>
        <p:spPr>
          <a:xfrm>
            <a:off x="4943185" y="1638259"/>
            <a:ext cx="3643338" cy="150019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9" name="Google Shape;189;p7"/>
          <p:cNvSpPr txBox="1"/>
          <p:nvPr/>
        </p:nvSpPr>
        <p:spPr>
          <a:xfrm>
            <a:off x="8515085" y="3138457"/>
            <a:ext cx="3513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4728871" y="3138457"/>
            <a:ext cx="32573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1" name="Google Shape;191;p7"/>
          <p:cNvGrpSpPr/>
          <p:nvPr/>
        </p:nvGrpSpPr>
        <p:grpSpPr>
          <a:xfrm>
            <a:off x="6800573" y="1468881"/>
            <a:ext cx="143670" cy="370044"/>
            <a:chOff x="6429388" y="2473804"/>
            <a:chExt cx="143670" cy="370044"/>
          </a:xfrm>
        </p:grpSpPr>
        <p:cxnSp>
          <p:nvCxnSpPr>
            <p:cNvPr id="192" name="Google Shape;192;p7"/>
            <p:cNvCxnSpPr/>
            <p:nvPr/>
          </p:nvCxnSpPr>
          <p:spPr>
            <a:xfrm rot="5400000">
              <a:off x="6393669" y="2651605"/>
              <a:ext cx="357190" cy="1588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93" name="Google Shape;193;p7"/>
            <p:cNvCxnSpPr/>
            <p:nvPr/>
          </p:nvCxnSpPr>
          <p:spPr>
            <a:xfrm rot="5400000">
              <a:off x="6251587" y="2664459"/>
              <a:ext cx="357190" cy="1588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94" name="Google Shape;194;p7"/>
          <p:cNvGrpSpPr/>
          <p:nvPr/>
        </p:nvGrpSpPr>
        <p:grpSpPr>
          <a:xfrm>
            <a:off x="6800573" y="2995581"/>
            <a:ext cx="144464" cy="357190"/>
            <a:chOff x="6429388" y="4000504"/>
            <a:chExt cx="144464" cy="357190"/>
          </a:xfrm>
        </p:grpSpPr>
        <p:cxnSp>
          <p:nvCxnSpPr>
            <p:cNvPr id="195" name="Google Shape;195;p7"/>
            <p:cNvCxnSpPr/>
            <p:nvPr/>
          </p:nvCxnSpPr>
          <p:spPr>
            <a:xfrm rot="5400000">
              <a:off x="6251587" y="4178305"/>
              <a:ext cx="357190" cy="1588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96" name="Google Shape;196;p7"/>
            <p:cNvCxnSpPr/>
            <p:nvPr/>
          </p:nvCxnSpPr>
          <p:spPr>
            <a:xfrm rot="5400000">
              <a:off x="6394463" y="4178305"/>
              <a:ext cx="357190" cy="1588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cxnSp>
        <p:nvCxnSpPr>
          <p:cNvPr id="197" name="Google Shape;197;p7"/>
          <p:cNvCxnSpPr/>
          <p:nvPr/>
        </p:nvCxnSpPr>
        <p:spPr>
          <a:xfrm>
            <a:off x="8300771" y="2495515"/>
            <a:ext cx="500066" cy="158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8" name="Google Shape;198;p7"/>
          <p:cNvCxnSpPr/>
          <p:nvPr/>
        </p:nvCxnSpPr>
        <p:spPr>
          <a:xfrm>
            <a:off x="4715223" y="2424077"/>
            <a:ext cx="500066" cy="158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9" name="Google Shape;199;p7"/>
          <p:cNvSpPr txBox="1"/>
          <p:nvPr/>
        </p:nvSpPr>
        <p:spPr>
          <a:xfrm>
            <a:off x="8443647" y="1281069"/>
            <a:ext cx="3914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4800309" y="1281069"/>
            <a:ext cx="3433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3" name="Google Shape;203;p7"/>
              <p:cNvSpPr/>
              <p:nvPr/>
            </p:nvSpPr>
            <p:spPr>
              <a:xfrm>
                <a:off x="648193" y="4701317"/>
                <a:ext cx="4294991" cy="461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lvl="0"/>
                <a:r>
                  <a:rPr lang="en-US" sz="2400" dirty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</a:t>
                </a:r>
                <a:r>
                  <a:rPr lang="en-US" sz="2400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Similarly,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𝑃𝑄</m:t>
                    </m:r>
                    <m:r>
                      <a:rPr lang="en-US" sz="2400" i="1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≅</m:t>
                    </m:r>
                    <m:r>
                      <a:rPr lang="en-US" sz="240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∆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𝑃𝑆𝑅</m:t>
                    </m:r>
                    <m:r>
                      <a:rPr lang="en-US" sz="2400" b="0" i="1" smtClean="0">
                        <a:solidFill>
                          <a:schemeClr val="dk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/>
                        <a:sym typeface="Calibri"/>
                      </a:rPr>
                      <m:t> </m:t>
                    </m:r>
                  </m:oMath>
                </a14:m>
                <a:endParaRPr sz="24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>
          <p:sp>
            <p:nvSpPr>
              <p:cNvPr id="203" name="Google Shape;203;p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193" y="4701317"/>
                <a:ext cx="4294991" cy="461624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" name="Google Shape;204;p7"/>
          <p:cNvSpPr/>
          <p:nvPr/>
        </p:nvSpPr>
        <p:spPr>
          <a:xfrm>
            <a:off x="307697" y="568579"/>
            <a:ext cx="1928794" cy="785818"/>
          </a:xfrm>
          <a:prstGeom prst="ellipse">
            <a:avLst/>
          </a:prstGeom>
          <a:solidFill>
            <a:srgbClr val="4F612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Answer</a:t>
            </a:r>
            <a:endParaRPr sz="24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2411760" y="188640"/>
            <a:ext cx="4776051" cy="646331"/>
          </a:xfrm>
          <a:prstGeom prst="rect">
            <a:avLst/>
          </a:prstGeom>
          <a:gradFill>
            <a:gsLst>
              <a:gs pos="0">
                <a:srgbClr val="992D2B"/>
              </a:gs>
              <a:gs pos="80000">
                <a:srgbClr val="C93D39"/>
              </a:gs>
              <a:gs pos="100000">
                <a:srgbClr val="CD3A36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Congruence of Triangles</a:t>
            </a:r>
            <a:endParaRPr sz="3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/>
      <p:bldP spid="183" grpId="0"/>
      <p:bldP spid="182" grpId="0"/>
      <p:bldP spid="20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1" name="Google Shape;211;p8"/>
          <p:cNvGraphicFramePr/>
          <p:nvPr/>
        </p:nvGraphicFramePr>
        <p:xfrm>
          <a:off x="457200" y="1397001"/>
          <a:ext cx="8229600" cy="1915875"/>
        </p:xfrm>
        <a:graphic>
          <a:graphicData uri="http://schemas.openxmlformats.org/drawingml/2006/table">
            <a:tbl>
              <a:tblPr firstRow="1" bandRow="1">
                <a:noFill/>
                <a:tableStyleId>{7F9675F4-4145-4229-A9A9-3C883E7DFA5D}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/>
                        <a:t>1</a:t>
                      </a:r>
                      <a:endParaRPr sz="16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sng">
                          <a:solidFill>
                            <a:schemeClr val="hlink"/>
                          </a:solidFill>
                          <a:hlinkClick r:id="rId3"/>
                        </a:rPr>
                        <a:t>https://pixabay.com/illustrations/brainstorm-ideas-questions-4222728/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oogle Shape;40;p1" descr="Brainstorm, Ideas, Questions, Education, Learning">
            <a:extLst>
              <a:ext uri="{FF2B5EF4-FFF2-40B4-BE49-F238E27FC236}">
                <a16:creationId xmlns:a16="http://schemas.microsoft.com/office/drawing/2014/main" id="{44CC364A-21D9-4BEC-9EB0-DD9FAF4DD97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4313" y="2189105"/>
            <a:ext cx="557373" cy="352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621</Words>
  <Application>Microsoft Office PowerPoint</Application>
  <PresentationFormat>On-screen Show (4:3)</PresentationFormat>
  <Paragraphs>115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Cambria Math</vt:lpstr>
      <vt:lpstr>Arial</vt:lpstr>
      <vt:lpstr>Times New Roman</vt:lpstr>
      <vt:lpstr>Office Theme</vt:lpstr>
      <vt:lpstr>Congruence of Triangles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Congruence of Triangles</dc:title>
  <dc:creator>keshaba</dc:creator>
  <cp:lastModifiedBy>prabha acharya</cp:lastModifiedBy>
  <cp:revision>7</cp:revision>
  <dcterms:created xsi:type="dcterms:W3CDTF">2018-12-16T04:20:25Z</dcterms:created>
  <dcterms:modified xsi:type="dcterms:W3CDTF">2022-10-27T17:18:34Z</dcterms:modified>
</cp:coreProperties>
</file>