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5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3616"/>
    <a:srgbClr val="401E02"/>
    <a:srgbClr val="0C1D33"/>
    <a:srgbClr val="273114"/>
    <a:srgbClr val="263013"/>
    <a:srgbClr val="4E2503"/>
    <a:srgbClr val="0D1E35"/>
    <a:srgbClr val="440000"/>
    <a:srgbClr val="3F0000"/>
    <a:srgbClr val="4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744" autoAdjust="0"/>
  </p:normalViewPr>
  <p:slideViewPr>
    <p:cSldViewPr>
      <p:cViewPr varScale="1">
        <p:scale>
          <a:sx n="60" d="100"/>
          <a:sy n="60" d="100"/>
        </p:scale>
        <p:origin x="1460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01-03-2021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5411247"/>
              </p:ext>
            </p:extLst>
          </p:nvPr>
        </p:nvGraphicFramePr>
        <p:xfrm>
          <a:off x="457200" y="1397000"/>
          <a:ext cx="8229600" cy="4851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30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69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4" name="Rectangle 3">
            <a:hlinkClick r:id="rId6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958975"/>
            <a:ext cx="8382000" cy="1470025"/>
          </a:xfrm>
        </p:spPr>
        <p:txBody>
          <a:bodyPr/>
          <a:lstStyle/>
          <a:p>
            <a:r>
              <a:rPr lang="en-US" b="1" dirty="0">
                <a:solidFill>
                  <a:srgbClr val="401E02"/>
                </a:solidFill>
              </a:rPr>
              <a:t>PROBLEMS ON AREA &amp; PERIMETER OF RECTANGLES AND SQUARES</a:t>
            </a:r>
            <a:br>
              <a:rPr lang="en-US" b="1" dirty="0">
                <a:solidFill>
                  <a:srgbClr val="401E02"/>
                </a:solidFill>
              </a:rPr>
            </a:br>
            <a:endParaRPr lang="en-IN" b="1" dirty="0">
              <a:solidFill>
                <a:srgbClr val="401E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792162"/>
          </a:xfrm>
        </p:spPr>
        <p:txBody>
          <a:bodyPr/>
          <a:lstStyle/>
          <a:p>
            <a:r>
              <a:rPr lang="en-IN" b="1" dirty="0"/>
              <a:t>TICK THE CORRECT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4525963"/>
          </a:xfrm>
        </p:spPr>
        <p:txBody>
          <a:bodyPr/>
          <a:lstStyle/>
          <a:p>
            <a:r>
              <a:rPr lang="en-US" dirty="0"/>
              <a:t>1. Length of a rectangle is 10cm and breadth is half of it. Then the area of rectangle is</a:t>
            </a:r>
          </a:p>
          <a:p>
            <a:r>
              <a:rPr lang="en-US" dirty="0"/>
              <a:t>       </a:t>
            </a:r>
            <a:r>
              <a:rPr lang="en-US" dirty="0">
                <a:solidFill>
                  <a:srgbClr val="241B2E"/>
                </a:solidFill>
              </a:rPr>
              <a:t>a.50 cm</a:t>
            </a:r>
            <a:r>
              <a:rPr lang="en-US" baseline="30000" dirty="0">
                <a:solidFill>
                  <a:srgbClr val="241B2E"/>
                </a:solidFill>
              </a:rPr>
              <a:t>2</a:t>
            </a:r>
            <a:r>
              <a:rPr lang="en-US" dirty="0">
                <a:solidFill>
                  <a:srgbClr val="241B2E"/>
                </a:solidFill>
              </a:rPr>
              <a:t>    b.5 cm</a:t>
            </a:r>
            <a:r>
              <a:rPr lang="en-US" baseline="30000" dirty="0">
                <a:solidFill>
                  <a:srgbClr val="241B2E"/>
                </a:solidFill>
              </a:rPr>
              <a:t>2</a:t>
            </a:r>
            <a:r>
              <a:rPr lang="en-US" dirty="0">
                <a:solidFill>
                  <a:srgbClr val="241B2E"/>
                </a:solidFill>
              </a:rPr>
              <a:t>   c.10 cm</a:t>
            </a:r>
            <a:r>
              <a:rPr lang="en-US" baseline="30000" dirty="0">
                <a:solidFill>
                  <a:srgbClr val="241B2E"/>
                </a:solidFill>
              </a:rPr>
              <a:t>2</a:t>
            </a:r>
            <a:r>
              <a:rPr lang="en-US" dirty="0">
                <a:solidFill>
                  <a:srgbClr val="241B2E"/>
                </a:solidFill>
              </a:rPr>
              <a:t>    d.100 cm</a:t>
            </a:r>
            <a:r>
              <a:rPr lang="en-US" baseline="30000" dirty="0">
                <a:solidFill>
                  <a:srgbClr val="241B2E"/>
                </a:solidFill>
              </a:rPr>
              <a:t>2</a:t>
            </a:r>
          </a:p>
          <a:p>
            <a:endParaRPr lang="en-US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en-US" dirty="0"/>
              <a:t> 2. The area of a square with perimeter </a:t>
            </a:r>
            <a:r>
              <a:rPr lang="en-US" dirty="0">
                <a:solidFill>
                  <a:srgbClr val="000000"/>
                </a:solidFill>
              </a:rPr>
              <a:t>100 cm is</a:t>
            </a:r>
          </a:p>
          <a:p>
            <a:r>
              <a:rPr lang="en-US" dirty="0">
                <a:solidFill>
                  <a:srgbClr val="000000"/>
                </a:solidFill>
              </a:rPr>
              <a:t> </a:t>
            </a:r>
            <a:r>
              <a:rPr lang="en-US" dirty="0">
                <a:solidFill>
                  <a:srgbClr val="271E33"/>
                </a:solidFill>
              </a:rPr>
              <a:t>a.50 cm</a:t>
            </a:r>
            <a:r>
              <a:rPr lang="en-US" baseline="30000" dirty="0">
                <a:solidFill>
                  <a:srgbClr val="271E33"/>
                </a:solidFill>
              </a:rPr>
              <a:t>2</a:t>
            </a:r>
            <a:r>
              <a:rPr lang="en-US" dirty="0">
                <a:solidFill>
                  <a:srgbClr val="271E33"/>
                </a:solidFill>
              </a:rPr>
              <a:t>    b.625 cm</a:t>
            </a:r>
            <a:r>
              <a:rPr lang="en-US" baseline="30000" dirty="0">
                <a:solidFill>
                  <a:srgbClr val="271E33"/>
                </a:solidFill>
              </a:rPr>
              <a:t>2</a:t>
            </a:r>
            <a:r>
              <a:rPr lang="en-US" dirty="0">
                <a:solidFill>
                  <a:srgbClr val="271E33"/>
                </a:solidFill>
              </a:rPr>
              <a:t>     c.100 cm</a:t>
            </a:r>
            <a:r>
              <a:rPr lang="en-US" baseline="30000" dirty="0">
                <a:solidFill>
                  <a:srgbClr val="271E33"/>
                </a:solidFill>
              </a:rPr>
              <a:t>2</a:t>
            </a:r>
            <a:r>
              <a:rPr lang="en-US" dirty="0">
                <a:solidFill>
                  <a:srgbClr val="271E33"/>
                </a:solidFill>
              </a:rPr>
              <a:t>    d.25 cm</a:t>
            </a:r>
            <a:r>
              <a:rPr lang="en-US" baseline="30000" dirty="0">
                <a:solidFill>
                  <a:srgbClr val="271E33"/>
                </a:solidFill>
              </a:rPr>
              <a:t>2</a:t>
            </a:r>
            <a:endParaRPr lang="en-US" dirty="0">
              <a:solidFill>
                <a:srgbClr val="271E33"/>
              </a:solidFill>
            </a:endParaRPr>
          </a:p>
          <a:p>
            <a:endParaRPr lang="en-IN" dirty="0">
              <a:solidFill>
                <a:srgbClr val="40315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667000"/>
            <a:ext cx="381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7490" y="4505980"/>
            <a:ext cx="53191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792162"/>
          </a:xfrm>
        </p:spPr>
        <p:txBody>
          <a:bodyPr/>
          <a:lstStyle/>
          <a:p>
            <a:r>
              <a:rPr lang="en-IN" b="1" dirty="0"/>
              <a:t>TICK THE CORRECT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534400" cy="4525963"/>
          </a:xfrm>
        </p:spPr>
        <p:txBody>
          <a:bodyPr/>
          <a:lstStyle/>
          <a:p>
            <a:pPr lvl="0" fontAlgn="base"/>
            <a:r>
              <a:rPr lang="en-US" dirty="0"/>
              <a:t>3. The side of a regular pentagon of perimeter 50 cm is</a:t>
            </a:r>
          </a:p>
          <a:p>
            <a:r>
              <a:rPr lang="en-US" dirty="0">
                <a:solidFill>
                  <a:srgbClr val="000000"/>
                </a:solidFill>
              </a:rPr>
              <a:t> a.15 cm  b.25 cm </a:t>
            </a:r>
            <a:r>
              <a:rPr lang="en-US" dirty="0">
                <a:solidFill>
                  <a:srgbClr val="00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   </a:t>
            </a:r>
            <a:r>
              <a:rPr lang="en-US" dirty="0">
                <a:solidFill>
                  <a:srgbClr val="000000"/>
                </a:solidFill>
              </a:rPr>
              <a:t>c.10 cm  d.5 cm</a:t>
            </a:r>
          </a:p>
          <a:p>
            <a:r>
              <a:rPr lang="en-US" dirty="0">
                <a:solidFill>
                  <a:srgbClr val="000000"/>
                </a:solidFill>
              </a:rPr>
              <a:t> </a:t>
            </a:r>
          </a:p>
          <a:p>
            <a:pPr lvl="0" fontAlgn="base"/>
            <a:r>
              <a:rPr lang="en-US" dirty="0"/>
              <a:t>4. Perimeter of rectangle is 36cm and breadth is 6cm then length of rectangle is</a:t>
            </a:r>
          </a:p>
          <a:p>
            <a:pPr lvl="0" fontAlgn="base"/>
            <a:r>
              <a:rPr lang="en-US" dirty="0">
                <a:solidFill>
                  <a:srgbClr val="4A0000"/>
                </a:solidFill>
              </a:rPr>
              <a:t>a.20 cm  b.6 cm  c.18 cm </a:t>
            </a:r>
            <a:r>
              <a:rPr lang="en-US" dirty="0">
                <a:solidFill>
                  <a:srgbClr val="4A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   </a:t>
            </a:r>
            <a:r>
              <a:rPr lang="en-US" dirty="0">
                <a:solidFill>
                  <a:srgbClr val="4A0000"/>
                </a:solidFill>
              </a:rPr>
              <a:t>d.12 cm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05200" y="2743200"/>
            <a:ext cx="53191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24400" y="4965412"/>
            <a:ext cx="53191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824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792162"/>
          </a:xfrm>
        </p:spPr>
        <p:txBody>
          <a:bodyPr/>
          <a:lstStyle/>
          <a:p>
            <a:r>
              <a:rPr lang="en-IN" b="1" dirty="0"/>
              <a:t>TICK THE CORRECT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77200" cy="2743200"/>
          </a:xfrm>
        </p:spPr>
        <p:txBody>
          <a:bodyPr/>
          <a:lstStyle/>
          <a:p>
            <a:r>
              <a:rPr lang="en-US" dirty="0"/>
              <a:t>5. The perimeter of this shape (each square has a side length of 1cm) </a:t>
            </a:r>
          </a:p>
          <a:p>
            <a:pPr lvl="0" fontAlgn="base"/>
            <a:r>
              <a:rPr lang="en-US" dirty="0">
                <a:solidFill>
                  <a:srgbClr val="0C1D33"/>
                </a:solidFill>
              </a:rPr>
              <a:t>a. 12cm</a:t>
            </a:r>
          </a:p>
          <a:p>
            <a:pPr lvl="0" fontAlgn="base"/>
            <a:r>
              <a:rPr lang="en-US" dirty="0">
                <a:solidFill>
                  <a:srgbClr val="0C1D33"/>
                </a:solidFill>
              </a:rPr>
              <a:t>b.</a:t>
            </a:r>
            <a:r>
              <a:rPr lang="en-US" dirty="0">
                <a:solidFill>
                  <a:srgbClr val="0C1D33"/>
                </a:solidFill>
                <a:latin typeface="Zapf Dingbats"/>
                <a:ea typeface="Zapf Dingbats"/>
                <a:cs typeface="Zapf Dingbats"/>
                <a:sym typeface="Zapf Dingbats"/>
              </a:rPr>
              <a:t> </a:t>
            </a:r>
            <a:r>
              <a:rPr lang="en-US" dirty="0">
                <a:solidFill>
                  <a:srgbClr val="0C1D33"/>
                </a:solidFill>
              </a:rPr>
              <a:t>18cm</a:t>
            </a:r>
          </a:p>
          <a:p>
            <a:pPr lvl="0" fontAlgn="base"/>
            <a:r>
              <a:rPr lang="en-US" dirty="0">
                <a:solidFill>
                  <a:srgbClr val="0C1D33"/>
                </a:solidFill>
              </a:rPr>
              <a:t>c. 20cm</a:t>
            </a:r>
          </a:p>
        </p:txBody>
      </p:sp>
      <p:pic>
        <p:nvPicPr>
          <p:cNvPr id="4" name="Picture 3" descr="Screen Shot 2019-04-17 at 8.45.41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124200"/>
            <a:ext cx="2755900" cy="2730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3600" y="3276599"/>
            <a:ext cx="53191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46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792162"/>
          </a:xfrm>
        </p:spPr>
        <p:txBody>
          <a:bodyPr/>
          <a:lstStyle/>
          <a:p>
            <a:r>
              <a:rPr lang="en-IN" b="1" dirty="0"/>
              <a:t>TICK THE CORRECT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23218"/>
            <a:ext cx="8534400" cy="4525963"/>
          </a:xfrm>
        </p:spPr>
        <p:txBody>
          <a:bodyPr/>
          <a:lstStyle/>
          <a:p>
            <a:r>
              <a:rPr lang="en-US" dirty="0"/>
              <a:t>6. The diagram shows the plan view of a small pool. What is the perimeter of the pool?</a:t>
            </a:r>
          </a:p>
          <a:p>
            <a:pPr lvl="0" fontAlgn="base"/>
            <a:r>
              <a:rPr lang="en-US" dirty="0">
                <a:solidFill>
                  <a:srgbClr val="000000"/>
                </a:solidFill>
              </a:rPr>
              <a:t>a. 34m</a:t>
            </a:r>
          </a:p>
          <a:p>
            <a:pPr lvl="0" fontAlgn="base"/>
            <a:r>
              <a:rPr lang="en-US" dirty="0">
                <a:solidFill>
                  <a:srgbClr val="000000"/>
                </a:solidFill>
              </a:rPr>
              <a:t>b. 40m</a:t>
            </a:r>
          </a:p>
          <a:p>
            <a:pPr lvl="0" fontAlgn="base"/>
            <a:r>
              <a:rPr lang="en-US" dirty="0">
                <a:solidFill>
                  <a:srgbClr val="000000"/>
                </a:solidFill>
              </a:rPr>
              <a:t>c. 48m 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048000" y="3505200"/>
            <a:ext cx="5029200" cy="3036332"/>
            <a:chOff x="2971800" y="3505200"/>
            <a:chExt cx="5029200" cy="3036332"/>
          </a:xfrm>
        </p:grpSpPr>
        <p:pic>
          <p:nvPicPr>
            <p:cNvPr id="4" name="Picture 3" descr="Screen Shot 2019-04-17 at 8.55.38 A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1800" y="3733800"/>
              <a:ext cx="4648200" cy="25908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4953000" y="3962400"/>
              <a:ext cx="533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2m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657600" y="3505200"/>
              <a:ext cx="533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5m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324600" y="3505200"/>
              <a:ext cx="533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5m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467600" y="4800600"/>
              <a:ext cx="533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8m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29200" y="617220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14m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752600" y="3833018"/>
            <a:ext cx="53191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2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234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792162"/>
          </a:xfrm>
        </p:spPr>
        <p:txBody>
          <a:bodyPr/>
          <a:lstStyle/>
          <a:p>
            <a:r>
              <a:rPr lang="en-IN" b="1" dirty="0"/>
              <a:t>TRUE OR FALSE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534400" cy="4876800"/>
          </a:xfrm>
        </p:spPr>
        <p:txBody>
          <a:bodyPr/>
          <a:lstStyle/>
          <a:p>
            <a:r>
              <a:rPr lang="en-US" dirty="0"/>
              <a:t>1. If both length and breadth of a rectangle are doubled then, its perimeter is doubled. </a:t>
            </a:r>
          </a:p>
          <a:p>
            <a:r>
              <a:rPr lang="en-US" dirty="0"/>
              <a:t>2. The perimeter of a regular hexagon with side 3cm is 9cm. </a:t>
            </a:r>
          </a:p>
          <a:p>
            <a:r>
              <a:rPr lang="en-US" dirty="0"/>
              <a:t>3. For carpeting a room we find its area. </a:t>
            </a:r>
          </a:p>
          <a:p>
            <a:r>
              <a:rPr lang="en-US" dirty="0"/>
              <a:t>4. An increase in the perimeter need not lead to increase in area of figure. </a:t>
            </a:r>
          </a:p>
          <a:p>
            <a:r>
              <a:rPr lang="en-US" dirty="0"/>
              <a:t>5. Rectangles with same perimeter have equal areas.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62800" y="17526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rgbClr val="008000"/>
                </a:solidFill>
              </a:rPr>
              <a:t>True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90800" y="2819400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</a:rPr>
              <a:t>False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35033" y="44958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rgbClr val="008000"/>
                </a:solidFill>
              </a:rPr>
              <a:t>True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86600" y="34290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rgbClr val="008000"/>
                </a:solidFill>
              </a:rPr>
              <a:t>True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76400" y="5562600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257222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792162"/>
          </a:xfrm>
        </p:spPr>
        <p:txBody>
          <a:bodyPr/>
          <a:lstStyle/>
          <a:p>
            <a:r>
              <a:rPr lang="en-IN" b="1" dirty="0"/>
              <a:t>SOLVE THE FOLLOWING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981200"/>
            <a:ext cx="4495800" cy="4876800"/>
          </a:xfrm>
        </p:spPr>
        <p:txBody>
          <a:bodyPr/>
          <a:lstStyle/>
          <a:p>
            <a:endParaRPr lang="en-US" dirty="0"/>
          </a:p>
          <a:p>
            <a:r>
              <a:rPr lang="en-US" dirty="0">
                <a:solidFill>
                  <a:srgbClr val="3F0000"/>
                </a:solidFill>
              </a:rPr>
              <a:t>Solution : </a:t>
            </a:r>
          </a:p>
          <a:p>
            <a:r>
              <a:rPr lang="en-US" dirty="0">
                <a:solidFill>
                  <a:srgbClr val="3F0000"/>
                </a:solidFill>
              </a:rPr>
              <a:t>P=2l+2w</a:t>
            </a:r>
          </a:p>
          <a:p>
            <a:r>
              <a:rPr lang="en-US" dirty="0">
                <a:solidFill>
                  <a:srgbClr val="3F0000"/>
                </a:solidFill>
              </a:rPr>
              <a:t>30=2l+10</a:t>
            </a:r>
          </a:p>
          <a:p>
            <a:r>
              <a:rPr lang="en-US" dirty="0">
                <a:solidFill>
                  <a:srgbClr val="3F0000"/>
                </a:solidFill>
              </a:rPr>
              <a:t>l=10units</a:t>
            </a:r>
          </a:p>
          <a:p>
            <a:r>
              <a:rPr lang="en-US" dirty="0"/>
              <a:t>Area=l X w =10 X 5</a:t>
            </a:r>
          </a:p>
          <a:p>
            <a:r>
              <a:rPr lang="en-US" dirty="0"/>
              <a:t>= 50 unit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486400" y="3048000"/>
            <a:ext cx="2819400" cy="1676400"/>
          </a:xfrm>
          <a:prstGeom prst="rect">
            <a:avLst/>
          </a:prstGeom>
          <a:noFill/>
          <a:ln w="5715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029200" y="3657600"/>
            <a:ext cx="340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48400" y="3657600"/>
            <a:ext cx="813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P=30</a:t>
            </a:r>
          </a:p>
        </p:txBody>
      </p:sp>
      <p:sp>
        <p:nvSpPr>
          <p:cNvPr id="7" name="Rectangle 6"/>
          <p:cNvSpPr/>
          <p:nvPr/>
        </p:nvSpPr>
        <p:spPr>
          <a:xfrm>
            <a:off x="228600" y="1208782"/>
            <a:ext cx="8305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/>
              <a:t>Find the area of a rectangle whose perimeter is 30 units and whose width is 5 units.</a:t>
            </a:r>
          </a:p>
        </p:txBody>
      </p:sp>
    </p:spTree>
    <p:extLst>
      <p:ext uri="{BB962C8B-B14F-4D97-AF65-F5344CB8AC3E}">
        <p14:creationId xmlns:p14="http://schemas.microsoft.com/office/powerpoint/2010/main" val="99958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792162"/>
          </a:xfrm>
        </p:spPr>
        <p:txBody>
          <a:bodyPr/>
          <a:lstStyle/>
          <a:p>
            <a:r>
              <a:rPr lang="en-IN" b="1" dirty="0"/>
              <a:t>SOLVE THE FOLLOWING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534400" cy="3276600"/>
          </a:xfrm>
        </p:spPr>
        <p:txBody>
          <a:bodyPr/>
          <a:lstStyle/>
          <a:p>
            <a:r>
              <a:rPr lang="en-US" dirty="0"/>
              <a:t>2. Suppose you had a rectangle whose length was 40 meters and whose width was 15 meters. Could you construct a second rectangle with the same area, but with a length of 25 meters? What would be the width of the second rectangle? How would you compare the perimeters?</a:t>
            </a:r>
            <a:endParaRPr lang="en-US" dirty="0">
              <a:solidFill>
                <a:srgbClr val="44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412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792162"/>
          </a:xfrm>
        </p:spPr>
        <p:txBody>
          <a:bodyPr/>
          <a:lstStyle/>
          <a:p>
            <a:r>
              <a:rPr lang="en-IN" b="1" dirty="0"/>
              <a:t>SOLVE THE FOLLOWING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534400" cy="4876800"/>
          </a:xfrm>
        </p:spPr>
        <p:txBody>
          <a:bodyPr/>
          <a:lstStyle/>
          <a:p>
            <a:r>
              <a:rPr lang="en-US" dirty="0">
                <a:solidFill>
                  <a:srgbClr val="440000"/>
                </a:solidFill>
              </a:rPr>
              <a:t>Solution :</a:t>
            </a:r>
          </a:p>
          <a:p>
            <a:r>
              <a:rPr lang="en-US" dirty="0">
                <a:solidFill>
                  <a:srgbClr val="440000"/>
                </a:solidFill>
              </a:rPr>
              <a:t>l=40m w=15m</a:t>
            </a:r>
          </a:p>
          <a:p>
            <a:r>
              <a:rPr lang="en-US" dirty="0">
                <a:solidFill>
                  <a:srgbClr val="440000"/>
                </a:solidFill>
              </a:rPr>
              <a:t>Area=l X w = 40 X 15 = 600 </a:t>
            </a:r>
            <a:r>
              <a:rPr lang="en-US" dirty="0" err="1">
                <a:solidFill>
                  <a:srgbClr val="440000"/>
                </a:solidFill>
              </a:rPr>
              <a:t>sq.m</a:t>
            </a:r>
            <a:endParaRPr lang="en-US" dirty="0">
              <a:solidFill>
                <a:srgbClr val="440000"/>
              </a:solidFill>
            </a:endParaRPr>
          </a:p>
          <a:p>
            <a:r>
              <a:rPr lang="en-US" dirty="0">
                <a:solidFill>
                  <a:srgbClr val="0D1E35"/>
                </a:solidFill>
              </a:rPr>
              <a:t>If l=25m,then new w=Area/l=600/25=24m.</a:t>
            </a:r>
          </a:p>
          <a:p>
            <a:r>
              <a:rPr lang="en-US" dirty="0">
                <a:solidFill>
                  <a:srgbClr val="0D1E35"/>
                </a:solidFill>
              </a:rPr>
              <a:t>Perimeter of 1st rectangle=2l+2w=80+30=110m.</a:t>
            </a:r>
          </a:p>
          <a:p>
            <a:r>
              <a:rPr lang="en-US" dirty="0">
                <a:solidFill>
                  <a:srgbClr val="0D1E35"/>
                </a:solidFill>
              </a:rPr>
              <a:t>Perimeter of new rectangle=2l+2w=50+48=98m.</a:t>
            </a:r>
          </a:p>
          <a:p>
            <a:r>
              <a:rPr lang="en-US" dirty="0">
                <a:solidFill>
                  <a:srgbClr val="800000"/>
                </a:solidFill>
              </a:rPr>
              <a:t>Width of the second rectangle is 24 meters. Perimeters are 110meters and 98 meters respectively.</a:t>
            </a:r>
          </a:p>
        </p:txBody>
      </p:sp>
    </p:spTree>
    <p:extLst>
      <p:ext uri="{BB962C8B-B14F-4D97-AF65-F5344CB8AC3E}">
        <p14:creationId xmlns:p14="http://schemas.microsoft.com/office/powerpoint/2010/main" val="2793719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792162"/>
          </a:xfrm>
        </p:spPr>
        <p:txBody>
          <a:bodyPr/>
          <a:lstStyle/>
          <a:p>
            <a:r>
              <a:rPr lang="en-IN" b="1" dirty="0"/>
              <a:t>SOLVE THE FOLLOWING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534400" cy="4876800"/>
          </a:xfrm>
        </p:spPr>
        <p:txBody>
          <a:bodyPr/>
          <a:lstStyle/>
          <a:p>
            <a:r>
              <a:rPr lang="en-US" dirty="0"/>
              <a:t>3. A farmer plans to add barbed wire to the fence around his rectangular shaped field. The length of the field is 132 meters and its width is 126 meters. Find,</a:t>
            </a:r>
          </a:p>
          <a:p>
            <a:r>
              <a:rPr lang="en-US" dirty="0">
                <a:solidFill>
                  <a:srgbClr val="800000"/>
                </a:solidFill>
              </a:rPr>
              <a:t>a) How much barbed wire will he need?</a:t>
            </a:r>
          </a:p>
          <a:p>
            <a:r>
              <a:rPr lang="en-US" dirty="0">
                <a:solidFill>
                  <a:srgbClr val="4E2503"/>
                </a:solidFill>
              </a:rPr>
              <a:t>b) How much will the barbed wire cost if it sells Rupees 30 a meter?</a:t>
            </a:r>
          </a:p>
          <a:p>
            <a:r>
              <a:rPr lang="en-US" dirty="0">
                <a:solidFill>
                  <a:srgbClr val="2B3616"/>
                </a:solidFill>
              </a:rPr>
              <a:t>c) How many square meter of area will the barbed wire enclose?</a:t>
            </a:r>
          </a:p>
        </p:txBody>
      </p:sp>
    </p:spTree>
    <p:extLst>
      <p:ext uri="{BB962C8B-B14F-4D97-AF65-F5344CB8AC3E}">
        <p14:creationId xmlns:p14="http://schemas.microsoft.com/office/powerpoint/2010/main" val="3313867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792162"/>
          </a:xfrm>
        </p:spPr>
        <p:txBody>
          <a:bodyPr/>
          <a:lstStyle/>
          <a:p>
            <a:r>
              <a:rPr lang="en-IN" b="1" dirty="0"/>
              <a:t>SOLVE THE FOLLOWING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637" y="1219200"/>
            <a:ext cx="7749363" cy="4876800"/>
          </a:xfrm>
        </p:spPr>
        <p:txBody>
          <a:bodyPr/>
          <a:lstStyle/>
          <a:p>
            <a:r>
              <a:rPr lang="en-US" sz="2800" dirty="0">
                <a:solidFill>
                  <a:srgbClr val="800000"/>
                </a:solidFill>
              </a:rPr>
              <a:t>Solutions :</a:t>
            </a:r>
          </a:p>
          <a:p>
            <a:r>
              <a:rPr lang="en-US" sz="2800" dirty="0">
                <a:solidFill>
                  <a:srgbClr val="800000"/>
                </a:solidFill>
              </a:rPr>
              <a:t>a)  l=132m</a:t>
            </a:r>
          </a:p>
          <a:p>
            <a:r>
              <a:rPr lang="en-US" sz="2800" dirty="0">
                <a:solidFill>
                  <a:srgbClr val="800000"/>
                </a:solidFill>
              </a:rPr>
              <a:t>      w=126m</a:t>
            </a:r>
          </a:p>
          <a:p>
            <a:r>
              <a:rPr lang="en-US" sz="2800" dirty="0">
                <a:solidFill>
                  <a:srgbClr val="800000"/>
                </a:solidFill>
              </a:rPr>
              <a:t>      P=2l+2w =264+252 =516 m</a:t>
            </a:r>
          </a:p>
          <a:p>
            <a:endParaRPr lang="en-US" sz="2800" dirty="0">
              <a:solidFill>
                <a:srgbClr val="800000"/>
              </a:solidFill>
            </a:endParaRPr>
          </a:p>
          <a:p>
            <a:r>
              <a:rPr lang="en-US" sz="2800" dirty="0">
                <a:solidFill>
                  <a:srgbClr val="401E02"/>
                </a:solidFill>
              </a:rPr>
              <a:t>b) Cost of wire = 516 X 30 = Rs.15480</a:t>
            </a:r>
          </a:p>
          <a:p>
            <a:endParaRPr lang="en-US" sz="2800" dirty="0">
              <a:solidFill>
                <a:srgbClr val="401E02"/>
              </a:solidFill>
            </a:endParaRPr>
          </a:p>
          <a:p>
            <a:r>
              <a:rPr lang="en-US" sz="2800" dirty="0">
                <a:solidFill>
                  <a:srgbClr val="263013"/>
                </a:solidFill>
              </a:rPr>
              <a:t>c) Area enclosed= l X w = 132 X 126 = 16632m</a:t>
            </a:r>
            <a:r>
              <a:rPr lang="en-US" sz="2800" baseline="30000" dirty="0">
                <a:solidFill>
                  <a:srgbClr val="263013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1959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792162"/>
          </a:xfrm>
        </p:spPr>
        <p:txBody>
          <a:bodyPr/>
          <a:lstStyle/>
          <a:p>
            <a:r>
              <a:rPr lang="en-IN" b="1" dirty="0"/>
              <a:t>SOLVE THE FOLLOWING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534400" cy="4876800"/>
          </a:xfrm>
        </p:spPr>
        <p:txBody>
          <a:bodyPr/>
          <a:lstStyle/>
          <a:p>
            <a:r>
              <a:rPr lang="en-US" dirty="0"/>
              <a:t>4) The area of a square plot is 108900 square meters. How many meters of fencing would be required to construct a fence around it?</a:t>
            </a:r>
          </a:p>
          <a:p>
            <a:endParaRPr lang="en-US" dirty="0"/>
          </a:p>
          <a:p>
            <a:r>
              <a:rPr lang="en-US" sz="2800" dirty="0">
                <a:solidFill>
                  <a:srgbClr val="0C1D33"/>
                </a:solidFill>
              </a:rPr>
              <a:t>Solution :</a:t>
            </a:r>
          </a:p>
          <a:p>
            <a:r>
              <a:rPr lang="en-US" sz="2800" dirty="0">
                <a:solidFill>
                  <a:srgbClr val="0C1D33"/>
                </a:solidFill>
              </a:rPr>
              <a:t>Area=side X side</a:t>
            </a:r>
          </a:p>
          <a:p>
            <a:r>
              <a:rPr lang="en-US" sz="2800" dirty="0">
                <a:solidFill>
                  <a:srgbClr val="0C1D33"/>
                </a:solidFill>
              </a:rPr>
              <a:t>108900=side X side</a:t>
            </a:r>
          </a:p>
          <a:p>
            <a:r>
              <a:rPr lang="en-US" sz="2800" dirty="0">
                <a:solidFill>
                  <a:srgbClr val="0C1D33"/>
                </a:solidFill>
              </a:rPr>
              <a:t>side(a)=330m</a:t>
            </a:r>
          </a:p>
          <a:p>
            <a:r>
              <a:rPr lang="en-US" sz="2800" dirty="0">
                <a:solidFill>
                  <a:srgbClr val="FF0000"/>
                </a:solidFill>
              </a:rPr>
              <a:t>The side of the square a = 330 meters. Fencing required </a:t>
            </a:r>
          </a:p>
          <a:p>
            <a:r>
              <a:rPr lang="en-US" sz="2800" dirty="0">
                <a:solidFill>
                  <a:srgbClr val="FF0000"/>
                </a:solidFill>
              </a:rPr>
              <a:t>is its perimeter = 4a = 1320 meters</a:t>
            </a:r>
          </a:p>
        </p:txBody>
      </p:sp>
    </p:spTree>
    <p:extLst>
      <p:ext uri="{BB962C8B-B14F-4D97-AF65-F5344CB8AC3E}">
        <p14:creationId xmlns:p14="http://schemas.microsoft.com/office/powerpoint/2010/main" val="199657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910831"/>
              </p:ext>
            </p:extLst>
          </p:nvPr>
        </p:nvGraphicFramePr>
        <p:xfrm>
          <a:off x="457200" y="1397001"/>
          <a:ext cx="8229600" cy="4699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128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10737</TotalTime>
  <Words>1447</Words>
  <Application>Microsoft Office PowerPoint</Application>
  <PresentationFormat>On-screen Show (4:3)</PresentationFormat>
  <Paragraphs>165</Paragraphs>
  <Slides>13</Slides>
  <Notes>12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Zapf Dingbats</vt:lpstr>
      <vt:lpstr>Office Theme</vt:lpstr>
      <vt:lpstr>PROBLEMS ON AREA &amp; PERIMETER OF RECTANGLES AND SQUARES </vt:lpstr>
      <vt:lpstr>TICK THE CORRECT ANSWER</vt:lpstr>
      <vt:lpstr>TICK THE CORRECT ANSWER</vt:lpstr>
      <vt:lpstr>TICK THE CORRECT ANSWER</vt:lpstr>
      <vt:lpstr>TICK THE CORRECT ANSWER</vt:lpstr>
      <vt:lpstr>TRUE OR FALSE</vt:lpstr>
      <vt:lpstr>SOLVE THE FOLLOWING</vt:lpstr>
      <vt:lpstr>SOLVE THE FOLLOWING</vt:lpstr>
      <vt:lpstr>SOLVE THE FOLLOWING</vt:lpstr>
      <vt:lpstr>SOLVE THE FOLLOWING</vt:lpstr>
      <vt:lpstr>SOLVE THE FOLLOWING</vt:lpstr>
      <vt:lpstr>SOLVE THE FOLLOWING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83</cp:revision>
  <dcterms:created xsi:type="dcterms:W3CDTF">2018-12-16T04:20:25Z</dcterms:created>
  <dcterms:modified xsi:type="dcterms:W3CDTF">2021-03-01T05:36:45Z</dcterms:modified>
</cp:coreProperties>
</file>