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8" r:id="rId15"/>
    <p:sldId id="25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FF"/>
    <a:srgbClr val="D4F0AE"/>
    <a:srgbClr val="000000"/>
    <a:srgbClr val="6C8A00"/>
    <a:srgbClr val="D4F08E"/>
    <a:srgbClr val="BADDA2"/>
    <a:srgbClr val="578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23" autoAdjust="0"/>
  </p:normalViewPr>
  <p:slideViewPr>
    <p:cSldViewPr>
      <p:cViewPr varScale="1">
        <p:scale>
          <a:sx n="58" d="100"/>
          <a:sy n="58" d="100"/>
        </p:scale>
        <p:origin x="123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sz="1200" dirty="0"/>
              <a:t>Find the</a:t>
            </a:r>
          </a:p>
          <a:p>
            <a:pPr indent="266700"/>
            <a:r>
              <a:rPr lang="en-SG" sz="1200" dirty="0"/>
              <a:t>circumference of the pool.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2675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2" y="6596414"/>
            <a:ext cx="2172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  <a:hlinkClick r:id="rId5"/>
              </a:rPr>
              <a:t>www.srisathyasaividyavahini.org</a:t>
            </a:r>
            <a:endParaRPr lang="en-IN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disc-pink-cd-compact-disc-dvd-153701/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pixabay.com/photos/coin-currency-money-finance-indian-4138688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71752" y="1421034"/>
            <a:ext cx="4464496" cy="4320480"/>
          </a:xfrm>
          <a:prstGeom prst="ellipse">
            <a:avLst/>
          </a:prstGeom>
          <a:gradFill>
            <a:gsLst>
              <a:gs pos="0">
                <a:srgbClr val="FF99FF"/>
              </a:gs>
              <a:gs pos="50000">
                <a:schemeClr val="bg1"/>
              </a:gs>
              <a:gs pos="100000">
                <a:srgbClr val="FF99FF"/>
              </a:gs>
            </a:gsLst>
            <a:lin ang="5400000" scaled="0"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7796" y="1844824"/>
            <a:ext cx="3672408" cy="3168352"/>
          </a:xfr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Area </a:t>
            </a:r>
            <a:b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&amp; </a:t>
            </a:r>
            <a:b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Perimeter of a Circle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4620" y="0"/>
            <a:ext cx="2665532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Introduction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23528" y="1547585"/>
            <a:ext cx="454109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Coins, bangle, compact disc etc are round in shape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3602362" y="3986856"/>
            <a:ext cx="38271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Any round shaped figure is called a Circle</a:t>
            </a:r>
            <a:endParaRPr lang="en-IN" sz="2800" dirty="0">
              <a:solidFill>
                <a:srgbClr val="7030A0"/>
              </a:solidFill>
            </a:endParaRPr>
          </a:p>
        </p:txBody>
      </p:sp>
      <p:pic>
        <p:nvPicPr>
          <p:cNvPr id="22" name="Picture 21" descr="bangles-52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32528" y="977628"/>
            <a:ext cx="3840000" cy="288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73016"/>
            <a:ext cx="3029069" cy="20162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68914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5201294" y="404846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5184448" y="2902494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5647390" y="300122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5977284" y="322256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/>
          <p:cNvSpPr/>
          <p:nvPr/>
        </p:nvSpPr>
        <p:spPr>
          <a:xfrm>
            <a:off x="6235740" y="359339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/>
          <p:cNvSpPr/>
          <p:nvPr/>
        </p:nvSpPr>
        <p:spPr>
          <a:xfrm>
            <a:off x="6327456" y="400837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/>
          <p:cNvSpPr/>
          <p:nvPr/>
        </p:nvSpPr>
        <p:spPr>
          <a:xfrm>
            <a:off x="6300160" y="436556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/>
          <p:cNvSpPr/>
          <p:nvPr/>
        </p:nvSpPr>
        <p:spPr>
          <a:xfrm>
            <a:off x="6113142" y="4736406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5834408" y="500149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5385114" y="516754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4986980" y="517486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4612944" y="5045634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4255754" y="4688444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4055088" y="4259816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4075754" y="375975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4290068" y="333112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4647258" y="304537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5076" y="0"/>
            <a:ext cx="2195736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Definition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5224" y="947106"/>
            <a:ext cx="432677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A Circle is the path of all the points that are equidistant from a fixed point on a given surface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214282" y="5906176"/>
            <a:ext cx="79296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The fixed point is called the centre of the circle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130332" y="2991386"/>
            <a:ext cx="2304000" cy="230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  0.125 0.16651  C 0.125 0.25843  0.069 0.33302  0 0.33302  C -0.069 0.33302  -0.125 0.25843  -0.125 0.16651  C -0.125 0.0746  -0.069 0  0 0  Z" pathEditMode="relative" ptsTypes="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8" grpId="2" animBg="1"/>
      <p:bldP spid="8" grpId="3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12" grpId="0"/>
      <p:bldP spid="19" grpId="0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4490112" y="178889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4473266" y="64291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5358" y="18043"/>
            <a:ext cx="2915816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Parts of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5224" y="3365936"/>
            <a:ext cx="8613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b="1" dirty="0">
                <a:solidFill>
                  <a:srgbClr val="FF0000"/>
                </a:solidFill>
              </a:rPr>
              <a:t>Origin / Centre</a:t>
            </a:r>
            <a:r>
              <a:rPr lang="en-IN" sz="2400" dirty="0"/>
              <a:t>: The centre of the circle is called its origin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245814" y="5904054"/>
            <a:ext cx="71837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b="1" dirty="0">
                <a:solidFill>
                  <a:srgbClr val="0070C0"/>
                </a:solidFill>
              </a:rPr>
              <a:t>Circumference</a:t>
            </a:r>
            <a:r>
              <a:rPr lang="en-IN" sz="2400" dirty="0"/>
              <a:t>: The distance around a circle is called the circumference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419150" y="731810"/>
            <a:ext cx="2304000" cy="230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41578" y="3835456"/>
            <a:ext cx="86130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b="1" dirty="0">
                <a:solidFill>
                  <a:schemeClr val="accent6">
                    <a:lumMod val="75000"/>
                  </a:schemeClr>
                </a:solidFill>
              </a:rPr>
              <a:t>Diameter</a:t>
            </a:r>
            <a:r>
              <a:rPr lang="en-IN" sz="2400" dirty="0"/>
              <a:t>: The longest distance from one end of a circle to the other end is called the diameter. It always passes through the centre of the circle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239024" y="5056308"/>
            <a:ext cx="8613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b="1" dirty="0">
                <a:solidFill>
                  <a:srgbClr val="00B050"/>
                </a:solidFill>
              </a:rPr>
              <a:t>Radius</a:t>
            </a:r>
            <a:r>
              <a:rPr lang="en-IN" sz="2400" dirty="0"/>
              <a:t>: The distance from the origin of the circle to any point on the circle is called the radius</a:t>
            </a:r>
            <a:endParaRPr lang="en-IN" sz="2400" dirty="0">
              <a:solidFill>
                <a:srgbClr val="7030A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3419575" y="1865931"/>
            <a:ext cx="2304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436384" y="1880522"/>
            <a:ext cx="2304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 flipV="1">
            <a:off x="4605724" y="1071546"/>
            <a:ext cx="792000" cy="792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CD9ABC6-14AF-4BEB-BA4E-EC2BBC313226}"/>
              </a:ext>
            </a:extLst>
          </p:cNvPr>
          <p:cNvGrpSpPr/>
          <p:nvPr/>
        </p:nvGrpSpPr>
        <p:grpSpPr>
          <a:xfrm>
            <a:off x="5121818" y="822918"/>
            <a:ext cx="1542183" cy="539638"/>
            <a:chOff x="4810003" y="1036681"/>
            <a:chExt cx="1542183" cy="53963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640A1E-8B9F-46CE-ACBF-FD294C10F739}"/>
                </a:ext>
              </a:extLst>
            </p:cNvPr>
            <p:cNvSpPr txBox="1"/>
            <p:nvPr/>
          </p:nvSpPr>
          <p:spPr>
            <a:xfrm>
              <a:off x="5488949" y="1036681"/>
              <a:ext cx="8632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radius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11123FC-253B-4C97-B357-A6412445191B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>
              <a:off x="4810003" y="1236736"/>
              <a:ext cx="678946" cy="33958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3B32DF-674E-476B-8781-4068E7EDDE4D}"/>
              </a:ext>
            </a:extLst>
          </p:cNvPr>
          <p:cNvGrpSpPr/>
          <p:nvPr/>
        </p:nvGrpSpPr>
        <p:grpSpPr>
          <a:xfrm>
            <a:off x="5324205" y="1927045"/>
            <a:ext cx="1816354" cy="472293"/>
            <a:chOff x="4892812" y="2567541"/>
            <a:chExt cx="1816354" cy="47229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484C16-A929-430D-BE21-A43899BA5552}"/>
                </a:ext>
              </a:extLst>
            </p:cNvPr>
            <p:cNvSpPr txBox="1"/>
            <p:nvPr/>
          </p:nvSpPr>
          <p:spPr>
            <a:xfrm>
              <a:off x="5413022" y="2670502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diameter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F790426-B437-4C88-9F4B-F5E8BB4A79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92812" y="2567541"/>
              <a:ext cx="520210" cy="27303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  0.125 0.16651  C 0.125 0.25843  0.069 0.33302  0 0.33302  C -0.069 0.33302  -0.125 0.25843  -0.125 0.16651  C -0.125 0.0746  -0.069 0  0 0  Z" pathEditMode="relative" ptsTypes="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8" grpId="0" animBg="1"/>
      <p:bldP spid="12" grpId="0"/>
      <p:bldP spid="19" grpId="0"/>
      <p:bldP spid="24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06890"/>
            <a:ext cx="7100514" cy="522753"/>
          </a:xfrm>
        </p:spPr>
        <p:txBody>
          <a:bodyPr anchor="ctr"/>
          <a:lstStyle/>
          <a:p>
            <a:pPr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Relation between diameter &amp; radius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11560" y="4069423"/>
            <a:ext cx="8613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diameter (d) of a circle is double the radius (r) of the circle.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167074" y="4738894"/>
            <a:ext cx="654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Hence, the radius is half of the diameter of a circle.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3707904" y="5476637"/>
            <a:ext cx="22612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Diameter d = 2r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BFDB77B-E803-4F5D-A6B0-84361E677549}"/>
              </a:ext>
            </a:extLst>
          </p:cNvPr>
          <p:cNvSpPr/>
          <p:nvPr/>
        </p:nvSpPr>
        <p:spPr>
          <a:xfrm>
            <a:off x="4490962" y="2105159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E91E0C8-3596-4BC6-87FA-11AAF43C8B1B}"/>
              </a:ext>
            </a:extLst>
          </p:cNvPr>
          <p:cNvSpPr/>
          <p:nvPr/>
        </p:nvSpPr>
        <p:spPr>
          <a:xfrm>
            <a:off x="3420000" y="1048079"/>
            <a:ext cx="2304000" cy="230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E2450E-B905-4B74-BCFC-66504E8571BF}"/>
              </a:ext>
            </a:extLst>
          </p:cNvPr>
          <p:cNvCxnSpPr/>
          <p:nvPr/>
        </p:nvCxnSpPr>
        <p:spPr>
          <a:xfrm rot="5400000">
            <a:off x="3420425" y="2182200"/>
            <a:ext cx="2304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295C511-A11F-40BC-A0C1-5DA49B46FDB2}"/>
              </a:ext>
            </a:extLst>
          </p:cNvPr>
          <p:cNvCxnSpPr/>
          <p:nvPr/>
        </p:nvCxnSpPr>
        <p:spPr>
          <a:xfrm>
            <a:off x="3437234" y="2196791"/>
            <a:ext cx="2304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F3B50C9-5A89-47F4-A4C6-A7949B17AE68}"/>
              </a:ext>
            </a:extLst>
          </p:cNvPr>
          <p:cNvCxnSpPr/>
          <p:nvPr/>
        </p:nvCxnSpPr>
        <p:spPr>
          <a:xfrm rot="5400000" flipH="1" flipV="1">
            <a:off x="4606574" y="1387815"/>
            <a:ext cx="792000" cy="79200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75DDA94-26FC-4CB7-A474-C9F9C2CFEE10}"/>
              </a:ext>
            </a:extLst>
          </p:cNvPr>
          <p:cNvGrpSpPr/>
          <p:nvPr/>
        </p:nvGrpSpPr>
        <p:grpSpPr>
          <a:xfrm>
            <a:off x="5122668" y="1139187"/>
            <a:ext cx="1542183" cy="539638"/>
            <a:chOff x="4810003" y="1036681"/>
            <a:chExt cx="1542183" cy="53963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1E08E4-9062-4577-BFBF-C1FC6C75C0C7}"/>
                </a:ext>
              </a:extLst>
            </p:cNvPr>
            <p:cNvSpPr txBox="1"/>
            <p:nvPr/>
          </p:nvSpPr>
          <p:spPr>
            <a:xfrm>
              <a:off x="5488949" y="1036681"/>
              <a:ext cx="8632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radius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5148DE6D-BB05-4FF1-BB0D-19CCD6A00219}"/>
                </a:ext>
              </a:extLst>
            </p:cNvPr>
            <p:cNvCxnSpPr>
              <a:cxnSpLocks/>
              <a:stCxn id="38" idx="1"/>
            </p:cNvCxnSpPr>
            <p:nvPr/>
          </p:nvCxnSpPr>
          <p:spPr>
            <a:xfrm flipH="1">
              <a:off x="4810003" y="1236736"/>
              <a:ext cx="678946" cy="339583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938E434-EC80-4AAE-9456-2E9820D7E608}"/>
              </a:ext>
            </a:extLst>
          </p:cNvPr>
          <p:cNvGrpSpPr/>
          <p:nvPr/>
        </p:nvGrpSpPr>
        <p:grpSpPr>
          <a:xfrm>
            <a:off x="5179629" y="2225488"/>
            <a:ext cx="1816354" cy="472293"/>
            <a:chOff x="4892812" y="2567541"/>
            <a:chExt cx="1816354" cy="47229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040E79C-31E8-4B70-A765-02BEE34A4D84}"/>
                </a:ext>
              </a:extLst>
            </p:cNvPr>
            <p:cNvSpPr txBox="1"/>
            <p:nvPr/>
          </p:nvSpPr>
          <p:spPr>
            <a:xfrm>
              <a:off x="5413022" y="2670502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dirty="0"/>
                <a:t>diameter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7803AD6-9D01-4DFB-A307-C3EF2BFDDD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92812" y="2567541"/>
              <a:ext cx="520210" cy="27303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A0258FA-BEE9-4365-A96F-A45AE3A1AC0B}"/>
              </a:ext>
            </a:extLst>
          </p:cNvPr>
          <p:cNvCxnSpPr>
            <a:cxnSpLocks/>
          </p:cNvCxnSpPr>
          <p:nvPr/>
        </p:nvCxnSpPr>
        <p:spPr>
          <a:xfrm>
            <a:off x="1619672" y="1916832"/>
            <a:ext cx="122413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17F370FA-084E-421F-BFC5-39C691D44130}"/>
              </a:ext>
            </a:extLst>
          </p:cNvPr>
          <p:cNvSpPr txBox="1"/>
          <p:nvPr/>
        </p:nvSpPr>
        <p:spPr>
          <a:xfrm>
            <a:off x="2015930" y="1523383"/>
            <a:ext cx="431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8A740E-360C-4EF5-BA47-4A8DACE12FA6}"/>
              </a:ext>
            </a:extLst>
          </p:cNvPr>
          <p:cNvSpPr txBox="1"/>
          <p:nvPr/>
        </p:nvSpPr>
        <p:spPr>
          <a:xfrm>
            <a:off x="1403862" y="2361886"/>
            <a:ext cx="431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7 L -0.31684 -0.000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1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"/>
                            </p:stCondLst>
                            <p:childTnLst>
                              <p:par>
                                <p:cTn id="2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037E-6 L -0.36997 -0.0006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0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1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  <p:bldP spid="30" grpId="0"/>
      <p:bldP spid="62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1281611" y="2467513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1264765" y="1321541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44624"/>
            <a:ext cx="5760640" cy="864096"/>
          </a:xfrm>
        </p:spPr>
        <p:txBody>
          <a:bodyPr anchor="ctr"/>
          <a:lstStyle/>
          <a:p>
            <a:pPr eaLnBrk="0" hangingPunct="0">
              <a:defRPr/>
            </a:pPr>
            <a:r>
              <a:rPr lang="en-IN" sz="3200" b="1" dirty="0">
                <a:solidFill>
                  <a:srgbClr val="C00000"/>
                </a:solidFill>
              </a:rPr>
              <a:t>Relation between diameter &amp; circumference</a:t>
            </a:r>
            <a:endParaRPr lang="en-US" alt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5224" y="3775852"/>
            <a:ext cx="864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Take three or four circular discs A, B, C, D of different sizes or draw 3 or 4 circles of different radii.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10649" y="1410433"/>
            <a:ext cx="2304000" cy="2304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4" name="Straight Connector 33"/>
          <p:cNvCxnSpPr/>
          <p:nvPr/>
        </p:nvCxnSpPr>
        <p:spPr>
          <a:xfrm>
            <a:off x="227883" y="2559145"/>
            <a:ext cx="2304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45814" y="4632126"/>
            <a:ext cx="86130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Measure the lengths of the circumference of each of the discs with the help of a piece of thread.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245814" y="5475592"/>
            <a:ext cx="864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Find their diameters and complete the following table.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38422" y="5950524"/>
            <a:ext cx="864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You will see that the value of the ratio is slightly greater than 3, i.e. Between 3.1 and 3.2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685067" y="1662965"/>
            <a:ext cx="1800000" cy="1800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/>
          <p:cNvSpPr/>
          <p:nvPr/>
        </p:nvSpPr>
        <p:spPr>
          <a:xfrm>
            <a:off x="3502417" y="2469645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Oval 17"/>
          <p:cNvSpPr/>
          <p:nvPr/>
        </p:nvSpPr>
        <p:spPr>
          <a:xfrm>
            <a:off x="3470885" y="1575761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Connector 18"/>
          <p:cNvCxnSpPr/>
          <p:nvPr/>
        </p:nvCxnSpPr>
        <p:spPr>
          <a:xfrm>
            <a:off x="2667083" y="2561277"/>
            <a:ext cx="1800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669565" y="2035865"/>
            <a:ext cx="1080000" cy="1080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5122417" y="248893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5113959" y="1965465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72417" y="2575865"/>
            <a:ext cx="1080000" cy="85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53158" y="1071546"/>
          <a:ext cx="2976560" cy="267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4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of the disk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Diameter </a:t>
                      </a:r>
                    </a:p>
                    <a:p>
                      <a:r>
                        <a:rPr lang="en-US" dirty="0"/>
                        <a:t>d</a:t>
                      </a:r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Circumference </a:t>
                      </a:r>
                    </a:p>
                    <a:p>
                      <a:r>
                        <a:rPr lang="en-US" dirty="0"/>
                        <a:t>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Ratio c / 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C 0.06892 2.96296E-6 0.125 0.07453 0.125 0.16643 C 0.125 0.25833 0.06892 0.3331 -2.77778E-7 0.3331 C -0.06892 0.3331 -0.125 0.25833 -0.125 0.16643 C -0.125 0.07453 -0.06892 2.96296E-6 -2.77778E-7 2.96296E-6 Z " pathEditMode="relative" rAng="0" ptsTypes="AAA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4.07407E-6 C 0.05729 -4.07407E-6 0.10243 0.05857 0.10243 0.13079 C 0.10243 0.20278 0.05729 0.26158 0.0026 0.26158 C -0.0526 0.26158 -0.09705 0.20278 -0.09705 0.13079 C -0.09705 0.05857 -0.0526 -4.07407E-6 0.0026 -4.07407E-6 Z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C 0.03246 2.96296E-6 0.05903 0.03402 0.05903 0.07592 C 0.05903 0.11782 0.03246 0.15231 2.77778E-6 0.15231 C -0.03264 0.15231 -0.05903 0.11782 -0.05903 0.07592 C -0.05903 0.03402 -0.03264 2.96296E-6 2.77778E-6 2.96296E-6 Z " pathEditMode="relative" rAng="0" ptsTypes="AAA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2" grpId="0"/>
      <p:bldP spid="13" grpId="0"/>
      <p:bldP spid="14" grpId="0"/>
      <p:bldP spid="15" grpId="0"/>
      <p:bldP spid="18" grpId="0" animBg="1"/>
      <p:bldP spid="18" grpId="1" animBg="1"/>
      <p:bldP spid="23" grpId="0" animBg="1"/>
      <p:bldP spid="2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297" y="227199"/>
            <a:ext cx="5688632" cy="792088"/>
          </a:xfrm>
        </p:spPr>
        <p:txBody>
          <a:bodyPr anchor="ctr"/>
          <a:lstStyle/>
          <a:p>
            <a:pPr eaLnBrk="0" hangingPunct="0">
              <a:defRPr/>
            </a:pPr>
            <a:r>
              <a:rPr lang="en-IN" sz="3200" b="1" dirty="0">
                <a:solidFill>
                  <a:srgbClr val="C00000"/>
                </a:solidFill>
              </a:rPr>
              <a:t>Relation between diameter &amp; circumference</a:t>
            </a:r>
            <a:endParaRPr lang="en-US" alt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971217" y="1493102"/>
            <a:ext cx="71287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400" dirty="0"/>
              <a:t>Thus, the ratio of the circumference of a circle to its diameter is same for all circles, regardless of their sizes.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655293" y="2988677"/>
            <a:ext cx="57606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This ratio is denoted by the Greek letter </a:t>
            </a:r>
            <a:r>
              <a:rPr lang="en-IN" sz="2400" dirty="0">
                <a:sym typeface="Symbol"/>
              </a:rPr>
              <a:t>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079612" y="4396468"/>
            <a:ext cx="6984776" cy="1141432"/>
            <a:chOff x="1324800" y="3961723"/>
            <a:chExt cx="7163873" cy="1141432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auto">
            <a:xfrm>
              <a:off x="1324800" y="3963228"/>
              <a:ext cx="7163873" cy="1139927"/>
            </a:xfrm>
            <a:prstGeom prst="rect">
              <a:avLst/>
            </a:prstGeom>
            <a:noFill/>
            <a:ln w="9525">
              <a:solidFill>
                <a:srgbClr val="00B05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lnSpc>
                  <a:spcPct val="150000"/>
                </a:lnSpc>
              </a:pPr>
              <a:r>
                <a:rPr lang="en-IN" sz="2400" dirty="0"/>
                <a:t>Note: We cannot write </a:t>
              </a:r>
              <a:r>
                <a:rPr lang="en-IN" sz="2400" dirty="0">
                  <a:sym typeface="Symbol"/>
                </a:rPr>
                <a:t></a:t>
              </a:r>
              <a:r>
                <a:rPr lang="en-IN" sz="2400" dirty="0"/>
                <a:t> in the form      , p, q integers, q </a:t>
              </a:r>
              <a:r>
                <a:rPr lang="en-IN" sz="2400" dirty="0">
                  <a:sym typeface="Symbol"/>
                </a:rPr>
                <a:t> 0. In other words, the ratio  is irrational.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50301218"/>
                </p:ext>
              </p:extLst>
            </p:nvPr>
          </p:nvGraphicFramePr>
          <p:xfrm>
            <a:off x="6162261" y="3961723"/>
            <a:ext cx="309565" cy="7858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4880" imgH="419040" progId="">
                    <p:embed/>
                  </p:oleObj>
                </mc:Choice>
                <mc:Fallback>
                  <p:oleObj name="Equation" r:id="rId3" imgW="164880" imgH="41904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62261" y="3961723"/>
                          <a:ext cx="309565" cy="7858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6522" y="116632"/>
            <a:ext cx="5760640" cy="792088"/>
          </a:xfrm>
        </p:spPr>
        <p:txBody>
          <a:bodyPr anchor="ctr"/>
          <a:lstStyle/>
          <a:p>
            <a:pPr eaLnBrk="0" hangingPunct="0">
              <a:defRPr/>
            </a:pPr>
            <a:r>
              <a:rPr lang="en-IN" sz="3200" b="1" dirty="0">
                <a:solidFill>
                  <a:srgbClr val="C00000"/>
                </a:solidFill>
              </a:rPr>
              <a:t>Relation between diameter &amp; circumference</a:t>
            </a:r>
            <a:endParaRPr lang="en-US" alt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195736" y="3520050"/>
            <a:ext cx="42148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Circumference, c = </a:t>
            </a:r>
            <a:r>
              <a:rPr lang="en-IN" sz="2800" dirty="0">
                <a:sym typeface="Symbol"/>
              </a:rPr>
              <a:t>d = 2r</a:t>
            </a:r>
            <a:endParaRPr lang="en-IN" sz="2800" dirty="0">
              <a:solidFill>
                <a:srgbClr val="7030A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87624" y="1836357"/>
            <a:ext cx="7128792" cy="1539677"/>
            <a:chOff x="245224" y="1169243"/>
            <a:chExt cx="8640000" cy="1143070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245224" y="1169243"/>
              <a:ext cx="8640000" cy="1143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50000"/>
                </a:lnSpc>
              </a:pPr>
              <a:r>
                <a:rPr lang="en-IN" sz="2400" dirty="0"/>
                <a:t>We have       = </a:t>
              </a:r>
              <a:r>
                <a:rPr lang="en-IN" sz="2400" dirty="0">
                  <a:sym typeface="Symbol"/>
                </a:rPr>
                <a:t> or c = d = 2r (d = 2r) where c = circumference, d = diameter and r = radius of the circle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0" name="Object 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64633874"/>
                </p:ext>
              </p:extLst>
            </p:nvPr>
          </p:nvGraphicFramePr>
          <p:xfrm>
            <a:off x="1792876" y="1216428"/>
            <a:ext cx="372348" cy="524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64880" imgH="393480" progId="">
                    <p:embed/>
                  </p:oleObj>
                </mc:Choice>
                <mc:Fallback>
                  <p:oleObj name="Equation" r:id="rId3" imgW="164880" imgH="393480" progId="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2876" y="1216428"/>
                          <a:ext cx="372348" cy="52434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8"/>
          <p:cNvGrpSpPr/>
          <p:nvPr/>
        </p:nvGrpSpPr>
        <p:grpSpPr>
          <a:xfrm>
            <a:off x="1187624" y="4293096"/>
            <a:ext cx="7344816" cy="655629"/>
            <a:chOff x="214282" y="3377912"/>
            <a:chExt cx="8640000" cy="655629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auto">
            <a:xfrm>
              <a:off x="214282" y="3571876"/>
              <a:ext cx="8640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The rational approximation of </a:t>
              </a:r>
              <a:r>
                <a:rPr lang="en-IN" sz="2400" dirty="0">
                  <a:sym typeface="Symbol"/>
                </a:rPr>
                <a:t> is      or 3.14 or 3.1416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1512484"/>
                </p:ext>
              </p:extLst>
            </p:nvPr>
          </p:nvGraphicFramePr>
          <p:xfrm>
            <a:off x="5296635" y="3377912"/>
            <a:ext cx="380688" cy="6556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28600" imgH="393480" progId="">
                    <p:embed/>
                  </p:oleObj>
                </mc:Choice>
                <mc:Fallback>
                  <p:oleObj name="Equation" r:id="rId5" imgW="228600" imgH="39348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96635" y="3377912"/>
                          <a:ext cx="380688" cy="6556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8614" y="44624"/>
            <a:ext cx="3143240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79704" y="901795"/>
            <a:ext cx="35982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Draw a circle with any given radius say r cm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926842" y="4310050"/>
            <a:ext cx="561163" cy="1579028"/>
            <a:chOff x="1268940" y="3297266"/>
            <a:chExt cx="1081146" cy="1579028"/>
          </a:xfrm>
        </p:grpSpPr>
        <p:sp>
          <p:nvSpPr>
            <p:cNvPr id="9" name="Isosceles Triangle 8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" name="Oval 9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6" name="Group 15"/>
          <p:cNvGrpSpPr/>
          <p:nvPr/>
        </p:nvGrpSpPr>
        <p:grpSpPr>
          <a:xfrm flipV="1">
            <a:off x="4214934" y="4493178"/>
            <a:ext cx="561163" cy="1579028"/>
            <a:chOff x="1268940" y="3297266"/>
            <a:chExt cx="1081146" cy="1579028"/>
          </a:xfrm>
        </p:grpSpPr>
        <p:sp>
          <p:nvSpPr>
            <p:cNvPr id="17" name="Isosceles Triangle 16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Oval 17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Oval 18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00921" y="4298908"/>
            <a:ext cx="561163" cy="1579028"/>
            <a:chOff x="1268940" y="3297266"/>
            <a:chExt cx="1081146" cy="1579028"/>
          </a:xfrm>
        </p:grpSpPr>
        <p:sp>
          <p:nvSpPr>
            <p:cNvPr id="22" name="Isosceles Triangle 21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Oval 22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Oval 23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5" name="Group 24"/>
          <p:cNvGrpSpPr/>
          <p:nvPr/>
        </p:nvGrpSpPr>
        <p:grpSpPr>
          <a:xfrm flipV="1">
            <a:off x="4789013" y="4482036"/>
            <a:ext cx="561163" cy="1579028"/>
            <a:chOff x="1268940" y="3297266"/>
            <a:chExt cx="1081146" cy="1579028"/>
          </a:xfrm>
        </p:grpSpPr>
        <p:sp>
          <p:nvSpPr>
            <p:cNvPr id="26" name="Isosceles Triangle 25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Oval 26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Oval 27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070617" y="4310050"/>
            <a:ext cx="561163" cy="1579028"/>
            <a:chOff x="1268940" y="3297266"/>
            <a:chExt cx="1081146" cy="1579028"/>
          </a:xfrm>
        </p:grpSpPr>
        <p:sp>
          <p:nvSpPr>
            <p:cNvPr id="30" name="Isosceles Triangle 29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Oval 30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Oval 31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3" name="Group 32"/>
          <p:cNvGrpSpPr/>
          <p:nvPr/>
        </p:nvGrpSpPr>
        <p:grpSpPr>
          <a:xfrm flipV="1">
            <a:off x="5358708" y="4493178"/>
            <a:ext cx="561163" cy="1579028"/>
            <a:chOff x="1268940" y="3297266"/>
            <a:chExt cx="1081146" cy="1579028"/>
          </a:xfrm>
        </p:grpSpPr>
        <p:sp>
          <p:nvSpPr>
            <p:cNvPr id="34" name="Isosceles Triangle 33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5" name="Oval 34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Oval 35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644696" y="4298908"/>
            <a:ext cx="561163" cy="1579028"/>
            <a:chOff x="1268940" y="3297266"/>
            <a:chExt cx="1081146" cy="1579028"/>
          </a:xfrm>
        </p:grpSpPr>
        <p:sp>
          <p:nvSpPr>
            <p:cNvPr id="38" name="Isosceles Triangle 37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Oval 38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Oval 39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1" name="Group 40"/>
          <p:cNvGrpSpPr/>
          <p:nvPr/>
        </p:nvGrpSpPr>
        <p:grpSpPr>
          <a:xfrm flipV="1">
            <a:off x="5932787" y="4482036"/>
            <a:ext cx="561163" cy="1579028"/>
            <a:chOff x="1268940" y="3297266"/>
            <a:chExt cx="1081146" cy="1579028"/>
          </a:xfrm>
        </p:grpSpPr>
        <p:sp>
          <p:nvSpPr>
            <p:cNvPr id="42" name="Isosceles Triangle 41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Oval 42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Oval 43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219734" y="4296402"/>
            <a:ext cx="561163" cy="1579028"/>
            <a:chOff x="1268940" y="3297266"/>
            <a:chExt cx="1081146" cy="1579028"/>
          </a:xfrm>
        </p:grpSpPr>
        <p:sp>
          <p:nvSpPr>
            <p:cNvPr id="46" name="Isosceles Triangle 45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7" name="Oval 46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Oval 47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9" name="Group 48"/>
          <p:cNvGrpSpPr/>
          <p:nvPr/>
        </p:nvGrpSpPr>
        <p:grpSpPr>
          <a:xfrm flipV="1">
            <a:off x="6507825" y="4479530"/>
            <a:ext cx="561163" cy="1579028"/>
            <a:chOff x="1268940" y="3297266"/>
            <a:chExt cx="1081146" cy="1579028"/>
          </a:xfrm>
        </p:grpSpPr>
        <p:sp>
          <p:nvSpPr>
            <p:cNvPr id="50" name="Isosceles Triangle 49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1" name="Oval 50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Oval 51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793813" y="4285260"/>
            <a:ext cx="561163" cy="1579028"/>
            <a:chOff x="1268940" y="3297266"/>
            <a:chExt cx="1081146" cy="1579028"/>
          </a:xfrm>
        </p:grpSpPr>
        <p:sp>
          <p:nvSpPr>
            <p:cNvPr id="54" name="Isosceles Triangle 53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5" name="Oval 54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Oval 55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7" name="Group 56"/>
          <p:cNvGrpSpPr/>
          <p:nvPr/>
        </p:nvGrpSpPr>
        <p:grpSpPr>
          <a:xfrm flipV="1">
            <a:off x="7081904" y="4468388"/>
            <a:ext cx="561163" cy="1579028"/>
            <a:chOff x="1268940" y="3297266"/>
            <a:chExt cx="1081146" cy="1579028"/>
          </a:xfrm>
        </p:grpSpPr>
        <p:sp>
          <p:nvSpPr>
            <p:cNvPr id="58" name="Isosceles Triangle 57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9" name="Oval 58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Oval 59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7363508" y="4296402"/>
            <a:ext cx="561163" cy="1579028"/>
            <a:chOff x="1268940" y="3297266"/>
            <a:chExt cx="1081146" cy="1579028"/>
          </a:xfrm>
        </p:grpSpPr>
        <p:sp>
          <p:nvSpPr>
            <p:cNvPr id="62" name="Isosceles Triangle 61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Oval 62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Oval 63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5" name="Group 64"/>
          <p:cNvGrpSpPr/>
          <p:nvPr/>
        </p:nvGrpSpPr>
        <p:grpSpPr>
          <a:xfrm flipV="1">
            <a:off x="7651600" y="4479530"/>
            <a:ext cx="561163" cy="1579028"/>
            <a:chOff x="1268940" y="3297266"/>
            <a:chExt cx="1081146" cy="1579028"/>
          </a:xfrm>
        </p:grpSpPr>
        <p:sp>
          <p:nvSpPr>
            <p:cNvPr id="66" name="Isosceles Triangle 65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7" name="Oval 66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Oval 67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937587" y="4285260"/>
            <a:ext cx="561163" cy="1579028"/>
            <a:chOff x="1268940" y="3297266"/>
            <a:chExt cx="1081146" cy="1579028"/>
          </a:xfrm>
        </p:grpSpPr>
        <p:sp>
          <p:nvSpPr>
            <p:cNvPr id="70" name="Isosceles Triangle 69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1" name="Oval 70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2" name="Oval 71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3" name="Group 72"/>
          <p:cNvGrpSpPr/>
          <p:nvPr/>
        </p:nvGrpSpPr>
        <p:grpSpPr>
          <a:xfrm flipV="1">
            <a:off x="8225679" y="4468388"/>
            <a:ext cx="561163" cy="1579028"/>
            <a:chOff x="1268940" y="3297266"/>
            <a:chExt cx="1081146" cy="1579028"/>
          </a:xfrm>
        </p:grpSpPr>
        <p:sp>
          <p:nvSpPr>
            <p:cNvPr id="74" name="Isosceles Triangle 73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Oval 74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Oval 75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411222" y="891886"/>
            <a:ext cx="2851314" cy="2829202"/>
            <a:chOff x="4384982" y="353112"/>
            <a:chExt cx="3253648" cy="3240794"/>
          </a:xfrm>
        </p:grpSpPr>
        <p:sp>
          <p:nvSpPr>
            <p:cNvPr id="77" name="Oval 76"/>
            <p:cNvSpPr/>
            <p:nvPr/>
          </p:nvSpPr>
          <p:spPr>
            <a:xfrm>
              <a:off x="4398630" y="353112"/>
              <a:ext cx="3240000" cy="324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9" name="Straight Connector 78"/>
            <p:cNvCxnSpPr>
              <a:stCxn id="77" idx="0"/>
              <a:endCxn id="77" idx="4"/>
            </p:cNvCxnSpPr>
            <p:nvPr/>
          </p:nvCxnSpPr>
          <p:spPr>
            <a:xfrm rot="16200000" flipH="1">
              <a:off x="4398630" y="1973112"/>
              <a:ext cx="3240000" cy="1588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4384982" y="1966548"/>
              <a:ext cx="3240000" cy="1588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7" idx="1"/>
              <a:endCxn id="77" idx="5"/>
            </p:cNvCxnSpPr>
            <p:nvPr/>
          </p:nvCxnSpPr>
          <p:spPr>
            <a:xfrm rot="16200000" flipH="1">
              <a:off x="4873117" y="827599"/>
              <a:ext cx="2291026" cy="2291026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7" idx="7"/>
              <a:endCxn id="77" idx="3"/>
            </p:cNvCxnSpPr>
            <p:nvPr/>
          </p:nvCxnSpPr>
          <p:spPr>
            <a:xfrm rot="16200000" flipH="1" flipV="1">
              <a:off x="4873117" y="827599"/>
              <a:ext cx="2291026" cy="2291026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16200000" flipH="1">
              <a:off x="4544704" y="1285860"/>
              <a:ext cx="2928958" cy="1357322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544704" y="1302706"/>
              <a:ext cx="2928958" cy="1357322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4500562" y="1357298"/>
              <a:ext cx="3000396" cy="1214446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10800000" flipV="1">
              <a:off x="4548958" y="1316354"/>
              <a:ext cx="2952000" cy="1316378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/>
          <p:nvPr/>
        </p:nvSpPr>
        <p:spPr>
          <a:xfrm>
            <a:off x="5657079" y="2070963"/>
            <a:ext cx="340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O</a:t>
            </a:r>
            <a:endParaRPr lang="en-IN" sz="2400" dirty="0">
              <a:solidFill>
                <a:srgbClr val="FFFFFF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516052" y="1588365"/>
            <a:ext cx="255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</a:t>
            </a:r>
            <a:endParaRPr lang="en-IN" sz="2400" dirty="0"/>
          </a:p>
        </p:txBody>
      </p:sp>
      <p:sp>
        <p:nvSpPr>
          <p:cNvPr id="111" name="Rectangle 3"/>
          <p:cNvSpPr>
            <a:spLocks noChangeArrowheads="1"/>
          </p:cNvSpPr>
          <p:nvPr/>
        </p:nvSpPr>
        <p:spPr bwMode="auto">
          <a:xfrm>
            <a:off x="250691" y="1859248"/>
            <a:ext cx="347632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Now cut the circle into 16 sectors with the help of scissors and arrange them in the form of a rectangle as shown in figure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12" name="Rectangle 3"/>
          <p:cNvSpPr>
            <a:spLocks noChangeArrowheads="1"/>
          </p:cNvSpPr>
          <p:nvPr/>
        </p:nvSpPr>
        <p:spPr bwMode="auto">
          <a:xfrm>
            <a:off x="250691" y="4171311"/>
            <a:ext cx="324606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area of the circle is equal to the area of the figure formed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3854562" y="3905908"/>
            <a:ext cx="4916514" cy="461665"/>
            <a:chOff x="3854562" y="3905908"/>
            <a:chExt cx="4916514" cy="461665"/>
          </a:xfrm>
        </p:grpSpPr>
        <p:cxnSp>
          <p:nvCxnSpPr>
            <p:cNvPr id="93" name="Straight Arrow Connector 92"/>
            <p:cNvCxnSpPr/>
            <p:nvPr/>
          </p:nvCxnSpPr>
          <p:spPr>
            <a:xfrm rot="10800000">
              <a:off x="3854562" y="4127614"/>
              <a:ext cx="216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10800000" flipH="1">
              <a:off x="6611076" y="4127614"/>
              <a:ext cx="216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6072198" y="3905908"/>
              <a:ext cx="460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ym typeface="Symbol"/>
                </a:rPr>
                <a:t></a:t>
              </a:r>
              <a:r>
                <a:rPr lang="en-US" sz="2400" dirty="0"/>
                <a:t>r</a:t>
              </a:r>
              <a:endParaRPr lang="en-IN" sz="2400" dirty="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3714744" y="4079334"/>
            <a:ext cx="292068" cy="1992872"/>
            <a:chOff x="3714744" y="4079334"/>
            <a:chExt cx="292068" cy="1992872"/>
          </a:xfrm>
        </p:grpSpPr>
        <p:sp>
          <p:nvSpPr>
            <p:cNvPr id="101" name="TextBox 100"/>
            <p:cNvSpPr txBox="1"/>
            <p:nvPr/>
          </p:nvSpPr>
          <p:spPr>
            <a:xfrm>
              <a:off x="3714744" y="4936590"/>
              <a:ext cx="2920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</a:t>
              </a:r>
              <a:endParaRPr lang="en-IN" sz="2400" dirty="0"/>
            </a:p>
          </p:txBody>
        </p:sp>
        <p:cxnSp>
          <p:nvCxnSpPr>
            <p:cNvPr id="103" name="Straight Arrow Connector 102"/>
            <p:cNvCxnSpPr>
              <a:stCxn id="101" idx="0"/>
            </p:cNvCxnSpPr>
            <p:nvPr/>
          </p:nvCxnSpPr>
          <p:spPr>
            <a:xfrm rot="16200000" flipV="1">
              <a:off x="3430571" y="4506383"/>
              <a:ext cx="857256" cy="315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16200000" flipH="1">
              <a:off x="3515167" y="5750735"/>
              <a:ext cx="64294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9" grpId="0"/>
      <p:bldP spid="110" grpId="0"/>
      <p:bldP spid="111" grpId="0"/>
      <p:bldP spid="1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0823" y="44624"/>
            <a:ext cx="3143240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217226" y="766993"/>
            <a:ext cx="57623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figure is nearly in the form of rectangle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11" name="Rectangle 3"/>
          <p:cNvSpPr>
            <a:spLocks noChangeArrowheads="1"/>
          </p:cNvSpPr>
          <p:nvPr/>
        </p:nvSpPr>
        <p:spPr bwMode="auto">
          <a:xfrm>
            <a:off x="1228631" y="1253716"/>
            <a:ext cx="71597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Its length (</a:t>
            </a:r>
            <a:r>
              <a:rPr lang="en-IN" sz="2400" i="1" dirty="0">
                <a:latin typeface="Algerian" pitchFamily="82" charset="0"/>
                <a:cs typeface="Aharoni" pitchFamily="2" charset="-79"/>
              </a:rPr>
              <a:t>l</a:t>
            </a:r>
            <a:r>
              <a:rPr lang="en-IN" sz="2400" i="1" dirty="0"/>
              <a:t>) </a:t>
            </a:r>
            <a:r>
              <a:rPr lang="en-IN" sz="2400" dirty="0"/>
              <a:t>is approximately equal to the sum of the arcs of 8 sectors out of a total of 16 sectors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242109" y="2237304"/>
            <a:ext cx="4850392" cy="780564"/>
            <a:chOff x="-32" y="3254592"/>
            <a:chExt cx="4850392" cy="780564"/>
          </a:xfrm>
        </p:grpSpPr>
        <p:sp>
          <p:nvSpPr>
            <p:cNvPr id="112" name="Rectangle 3"/>
            <p:cNvSpPr>
              <a:spLocks noChangeArrowheads="1"/>
            </p:cNvSpPr>
            <p:nvPr/>
          </p:nvSpPr>
          <p:spPr bwMode="auto">
            <a:xfrm>
              <a:off x="-32" y="3418834"/>
              <a:ext cx="485039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</a:t>
              </a:r>
              <a:r>
                <a:rPr lang="en-IN" sz="2400" i="1" dirty="0">
                  <a:latin typeface="Algerian" pitchFamily="82" charset="0"/>
                </a:rPr>
                <a:t>l</a:t>
              </a:r>
              <a:r>
                <a:rPr lang="en-IN" sz="2400" dirty="0"/>
                <a:t> =     Circumference of circle = </a:t>
              </a:r>
              <a:r>
                <a:rPr lang="en-IN" sz="2400" dirty="0">
                  <a:sym typeface="Symbol"/>
                </a:rPr>
                <a:t>r 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83" name="Object 82"/>
            <p:cNvGraphicFramePr>
              <a:graphicFrameLocks noChangeAspect="1"/>
            </p:cNvGraphicFramePr>
            <p:nvPr/>
          </p:nvGraphicFramePr>
          <p:xfrm>
            <a:off x="555070" y="3254592"/>
            <a:ext cx="302154" cy="780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280" imgH="393480" progId="">
                    <p:embed/>
                  </p:oleObj>
                </mc:Choice>
                <mc:Fallback>
                  <p:oleObj name="Equation" r:id="rId3" imgW="152280" imgH="39348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5070" y="3254592"/>
                          <a:ext cx="302154" cy="7805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5" name="Rectangle 3"/>
          <p:cNvSpPr>
            <a:spLocks noChangeArrowheads="1"/>
          </p:cNvSpPr>
          <p:nvPr/>
        </p:nvSpPr>
        <p:spPr bwMode="auto">
          <a:xfrm>
            <a:off x="1333700" y="3133863"/>
            <a:ext cx="5143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and its breadth </a:t>
            </a:r>
            <a:r>
              <a:rPr lang="en-IN" sz="2400" i="1" dirty="0"/>
              <a:t>b</a:t>
            </a:r>
            <a:r>
              <a:rPr lang="en-IN" sz="2400" dirty="0"/>
              <a:t> is approximately r cm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193319" y="4253020"/>
            <a:ext cx="561163" cy="1579028"/>
            <a:chOff x="1268940" y="3297266"/>
            <a:chExt cx="1081146" cy="1579028"/>
          </a:xfrm>
        </p:grpSpPr>
        <p:sp>
          <p:nvSpPr>
            <p:cNvPr id="10" name="Isosceles Triangle 9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Oval 10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Oval 11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4" name="Group 13"/>
          <p:cNvGrpSpPr/>
          <p:nvPr/>
        </p:nvGrpSpPr>
        <p:grpSpPr>
          <a:xfrm flipV="1">
            <a:off x="2481411" y="4436148"/>
            <a:ext cx="561163" cy="1579028"/>
            <a:chOff x="1268940" y="3297266"/>
            <a:chExt cx="1081146" cy="1579028"/>
          </a:xfrm>
        </p:grpSpPr>
        <p:sp>
          <p:nvSpPr>
            <p:cNvPr id="15" name="Isosceles Triangle 14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6" name="Oval 15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Oval 16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767398" y="4241878"/>
            <a:ext cx="561163" cy="1579028"/>
            <a:chOff x="1268940" y="3297266"/>
            <a:chExt cx="1081146" cy="1579028"/>
          </a:xfrm>
        </p:grpSpPr>
        <p:sp>
          <p:nvSpPr>
            <p:cNvPr id="19" name="Isosceles Triangle 18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Oval 19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1" name="Oval 20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2" name="Group 21"/>
          <p:cNvGrpSpPr/>
          <p:nvPr/>
        </p:nvGrpSpPr>
        <p:grpSpPr>
          <a:xfrm flipV="1">
            <a:off x="3055490" y="4425006"/>
            <a:ext cx="561163" cy="1579028"/>
            <a:chOff x="1268940" y="3297266"/>
            <a:chExt cx="1081146" cy="1579028"/>
          </a:xfrm>
        </p:grpSpPr>
        <p:sp>
          <p:nvSpPr>
            <p:cNvPr id="23" name="Isosceles Triangle 22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Oval 23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5" name="Oval 24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37094" y="4253020"/>
            <a:ext cx="561163" cy="1579028"/>
            <a:chOff x="1268940" y="3297266"/>
            <a:chExt cx="1081146" cy="1579028"/>
          </a:xfrm>
        </p:grpSpPr>
        <p:sp>
          <p:nvSpPr>
            <p:cNvPr id="27" name="Isosceles Triangle 26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8" name="Oval 27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Oval 28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0" name="Group 29"/>
          <p:cNvGrpSpPr/>
          <p:nvPr/>
        </p:nvGrpSpPr>
        <p:grpSpPr>
          <a:xfrm flipV="1">
            <a:off x="3625185" y="4436148"/>
            <a:ext cx="561163" cy="1579028"/>
            <a:chOff x="1268940" y="3297266"/>
            <a:chExt cx="1081146" cy="1579028"/>
          </a:xfrm>
        </p:grpSpPr>
        <p:sp>
          <p:nvSpPr>
            <p:cNvPr id="31" name="Isosceles Triangle 30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Oval 31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3" name="Oval 32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911173" y="4241878"/>
            <a:ext cx="561163" cy="1579028"/>
            <a:chOff x="1268940" y="3297266"/>
            <a:chExt cx="1081146" cy="1579028"/>
          </a:xfrm>
        </p:grpSpPr>
        <p:sp>
          <p:nvSpPr>
            <p:cNvPr id="35" name="Isosceles Triangle 34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6" name="Oval 35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7" name="Oval 36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38" name="Group 37"/>
          <p:cNvGrpSpPr/>
          <p:nvPr/>
        </p:nvGrpSpPr>
        <p:grpSpPr>
          <a:xfrm flipV="1">
            <a:off x="4199264" y="4425006"/>
            <a:ext cx="561163" cy="1579028"/>
            <a:chOff x="1268940" y="3297266"/>
            <a:chExt cx="1081146" cy="1579028"/>
          </a:xfrm>
        </p:grpSpPr>
        <p:sp>
          <p:nvSpPr>
            <p:cNvPr id="39" name="Isosceles Triangle 38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Oval 39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Oval 40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486211" y="4239372"/>
            <a:ext cx="561163" cy="1579028"/>
            <a:chOff x="1268940" y="3297266"/>
            <a:chExt cx="1081146" cy="1579028"/>
          </a:xfrm>
        </p:grpSpPr>
        <p:sp>
          <p:nvSpPr>
            <p:cNvPr id="43" name="Isosceles Triangle 42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4" name="Oval 43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Oval 44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6" name="Group 45"/>
          <p:cNvGrpSpPr/>
          <p:nvPr/>
        </p:nvGrpSpPr>
        <p:grpSpPr>
          <a:xfrm flipV="1">
            <a:off x="4774302" y="4422500"/>
            <a:ext cx="561163" cy="1579028"/>
            <a:chOff x="1268940" y="3297266"/>
            <a:chExt cx="1081146" cy="1579028"/>
          </a:xfrm>
        </p:grpSpPr>
        <p:sp>
          <p:nvSpPr>
            <p:cNvPr id="47" name="Isosceles Triangle 46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Oval 47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Oval 48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5060290" y="4228230"/>
            <a:ext cx="561163" cy="1579028"/>
            <a:chOff x="1268940" y="3297266"/>
            <a:chExt cx="1081146" cy="1579028"/>
          </a:xfrm>
        </p:grpSpPr>
        <p:sp>
          <p:nvSpPr>
            <p:cNvPr id="51" name="Isosceles Triangle 50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Oval 51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3" name="Oval 52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4" name="Group 53"/>
          <p:cNvGrpSpPr/>
          <p:nvPr/>
        </p:nvGrpSpPr>
        <p:grpSpPr>
          <a:xfrm flipV="1">
            <a:off x="5348381" y="4411358"/>
            <a:ext cx="561163" cy="1579028"/>
            <a:chOff x="1268940" y="3297266"/>
            <a:chExt cx="1081146" cy="1579028"/>
          </a:xfrm>
        </p:grpSpPr>
        <p:sp>
          <p:nvSpPr>
            <p:cNvPr id="55" name="Isosceles Triangle 54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Oval 55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7" name="Oval 56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5629985" y="4239372"/>
            <a:ext cx="561163" cy="1579028"/>
            <a:chOff x="1268940" y="3297266"/>
            <a:chExt cx="1081146" cy="1579028"/>
          </a:xfrm>
        </p:grpSpPr>
        <p:sp>
          <p:nvSpPr>
            <p:cNvPr id="59" name="Isosceles Triangle 58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0" name="Oval 59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Oval 60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2" name="Group 61"/>
          <p:cNvGrpSpPr/>
          <p:nvPr/>
        </p:nvGrpSpPr>
        <p:grpSpPr>
          <a:xfrm flipV="1">
            <a:off x="5918077" y="4422500"/>
            <a:ext cx="561163" cy="1579028"/>
            <a:chOff x="1268940" y="3297266"/>
            <a:chExt cx="1081146" cy="1579028"/>
          </a:xfrm>
        </p:grpSpPr>
        <p:sp>
          <p:nvSpPr>
            <p:cNvPr id="63" name="Isosceles Triangle 62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4" name="Oval 63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5" name="Oval 64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204064" y="4228230"/>
            <a:ext cx="561163" cy="1579028"/>
            <a:chOff x="1268940" y="3297266"/>
            <a:chExt cx="1081146" cy="1579028"/>
          </a:xfrm>
        </p:grpSpPr>
        <p:sp>
          <p:nvSpPr>
            <p:cNvPr id="67" name="Isosceles Triangle 66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8" name="Oval 67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9" name="Oval 68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0" name="Group 69"/>
          <p:cNvGrpSpPr/>
          <p:nvPr/>
        </p:nvGrpSpPr>
        <p:grpSpPr>
          <a:xfrm flipV="1">
            <a:off x="6492156" y="4411358"/>
            <a:ext cx="561163" cy="1579028"/>
            <a:chOff x="1268940" y="3297266"/>
            <a:chExt cx="1081146" cy="1579028"/>
          </a:xfrm>
        </p:grpSpPr>
        <p:sp>
          <p:nvSpPr>
            <p:cNvPr id="71" name="Isosceles Triangle 70"/>
            <p:cNvSpPr/>
            <p:nvPr/>
          </p:nvSpPr>
          <p:spPr>
            <a:xfrm rot="10800000">
              <a:off x="1268940" y="3518972"/>
              <a:ext cx="1080000" cy="1357322"/>
            </a:xfrm>
            <a:prstGeom prst="triangl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2" name="Oval 71"/>
            <p:cNvSpPr/>
            <p:nvPr/>
          </p:nvSpPr>
          <p:spPr>
            <a:xfrm>
              <a:off x="1270086" y="3297266"/>
              <a:ext cx="1080000" cy="4601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3" name="Oval 72"/>
            <p:cNvSpPr/>
            <p:nvPr/>
          </p:nvSpPr>
          <p:spPr>
            <a:xfrm>
              <a:off x="1350089" y="3481834"/>
              <a:ext cx="924235" cy="288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121039" y="3848878"/>
            <a:ext cx="4916514" cy="461665"/>
            <a:chOff x="3854562" y="3905908"/>
            <a:chExt cx="4916514" cy="461665"/>
          </a:xfrm>
        </p:grpSpPr>
        <p:cxnSp>
          <p:nvCxnSpPr>
            <p:cNvPr id="75" name="Straight Arrow Connector 74"/>
            <p:cNvCxnSpPr/>
            <p:nvPr/>
          </p:nvCxnSpPr>
          <p:spPr>
            <a:xfrm rot="10800000">
              <a:off x="3854562" y="4127614"/>
              <a:ext cx="21600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0800000" flipH="1">
              <a:off x="6611076" y="4127614"/>
              <a:ext cx="21600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6072198" y="3905908"/>
              <a:ext cx="460382" cy="461665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ym typeface="Symbol"/>
                </a:rPr>
                <a:t></a:t>
              </a:r>
              <a:r>
                <a:rPr lang="en-US" sz="2400" dirty="0"/>
                <a:t>r</a:t>
              </a:r>
              <a:endParaRPr lang="en-IN" sz="2400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981221" y="4022304"/>
            <a:ext cx="292068" cy="1992872"/>
            <a:chOff x="3714744" y="4079334"/>
            <a:chExt cx="292068" cy="1992872"/>
          </a:xfrm>
        </p:grpSpPr>
        <p:sp>
          <p:nvSpPr>
            <p:cNvPr id="79" name="TextBox 78"/>
            <p:cNvSpPr txBox="1"/>
            <p:nvPr/>
          </p:nvSpPr>
          <p:spPr>
            <a:xfrm>
              <a:off x="3714744" y="4936590"/>
              <a:ext cx="292068" cy="46166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r</a:t>
              </a:r>
              <a:endParaRPr lang="en-IN" sz="2400" dirty="0"/>
            </a:p>
          </p:txBody>
        </p:sp>
        <p:cxnSp>
          <p:nvCxnSpPr>
            <p:cNvPr id="80" name="Straight Arrow Connector 79"/>
            <p:cNvCxnSpPr>
              <a:stCxn id="79" idx="0"/>
            </p:cNvCxnSpPr>
            <p:nvPr/>
          </p:nvCxnSpPr>
          <p:spPr>
            <a:xfrm rot="16200000" flipV="1">
              <a:off x="3430571" y="4506383"/>
              <a:ext cx="857256" cy="315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rot="16200000" flipH="1">
              <a:off x="3515167" y="5750735"/>
              <a:ext cx="642942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1" grpId="0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1976" y="0"/>
            <a:ext cx="3143240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Rectangle 3"/>
          <p:cNvSpPr>
            <a:spLocks noChangeArrowheads="1"/>
          </p:cNvSpPr>
          <p:nvPr/>
        </p:nvSpPr>
        <p:spPr bwMode="auto">
          <a:xfrm>
            <a:off x="238422" y="4441274"/>
            <a:ext cx="86912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In this way the area of the circle will be very close to the area of a rectangle of length </a:t>
            </a:r>
            <a:r>
              <a:rPr lang="en-IN" sz="2400" dirty="0">
                <a:sym typeface="Symbol"/>
              </a:rPr>
              <a:t>r and breadth r.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245814" y="5302154"/>
            <a:ext cx="8358246" cy="479407"/>
            <a:chOff x="245814" y="5302154"/>
            <a:chExt cx="8358246" cy="479407"/>
          </a:xfrm>
        </p:grpSpPr>
        <p:sp>
          <p:nvSpPr>
            <p:cNvPr id="112" name="Rectangle 3"/>
            <p:cNvSpPr>
              <a:spLocks noChangeArrowheads="1"/>
            </p:cNvSpPr>
            <p:nvPr/>
          </p:nvSpPr>
          <p:spPr bwMode="auto">
            <a:xfrm>
              <a:off x="245814" y="5319896"/>
              <a:ext cx="835824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Hence the area of a circle of radius r = </a:t>
              </a:r>
              <a:r>
                <a:rPr lang="en-IN" sz="2400" dirty="0">
                  <a:sym typeface="Symbol"/>
                </a:rPr>
                <a:t>r × r =   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6243408" y="5302154"/>
            <a:ext cx="431826" cy="4008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3040" imgH="266400" progId="">
                    <p:embed/>
                  </p:oleObj>
                </mc:Choice>
                <mc:Fallback>
                  <p:oleObj name="Equation" r:id="rId3" imgW="203040" imgH="26640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3408" y="5302154"/>
                          <a:ext cx="431826" cy="4008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207233" y="1196752"/>
            <a:ext cx="3643338" cy="3046988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>
                <a:solidFill>
                  <a:schemeClr val="bg2">
                    <a:lumMod val="10000"/>
                  </a:schemeClr>
                </a:solidFill>
              </a:rPr>
              <a:t>If the circle can be divided into as large as a number of equal sectors as possible, and these sectors are arranged as shown, the arcs of these sectors are very small and may be considered as straight lines.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3920684" y="1285860"/>
            <a:ext cx="5072098" cy="2166298"/>
            <a:chOff x="2000232" y="4263098"/>
            <a:chExt cx="5072098" cy="2166298"/>
          </a:xfrm>
        </p:grpSpPr>
        <p:grpSp>
          <p:nvGrpSpPr>
            <p:cNvPr id="10" name="Group 9"/>
            <p:cNvGrpSpPr/>
            <p:nvPr/>
          </p:nvGrpSpPr>
          <p:grpSpPr>
            <a:xfrm>
              <a:off x="2212330" y="4667240"/>
              <a:ext cx="561163" cy="1579028"/>
              <a:chOff x="1268940" y="3297266"/>
              <a:chExt cx="1081146" cy="1579028"/>
            </a:xfrm>
          </p:grpSpPr>
          <p:sp>
            <p:nvSpPr>
              <p:cNvPr id="11" name="Isosceles Triangle 10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flipV="1">
              <a:off x="2500422" y="4850368"/>
              <a:ext cx="561163" cy="1579028"/>
              <a:chOff x="1268940" y="3297266"/>
              <a:chExt cx="1081146" cy="1579028"/>
            </a:xfrm>
          </p:grpSpPr>
          <p:sp>
            <p:nvSpPr>
              <p:cNvPr id="16" name="Isosceles Triangle 15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2786409" y="4656098"/>
              <a:ext cx="561163" cy="1579028"/>
              <a:chOff x="1268940" y="3297266"/>
              <a:chExt cx="1081146" cy="1579028"/>
            </a:xfrm>
          </p:grpSpPr>
          <p:sp>
            <p:nvSpPr>
              <p:cNvPr id="20" name="Isosceles Triangle 19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flipV="1">
              <a:off x="3074501" y="4839226"/>
              <a:ext cx="561163" cy="1579028"/>
              <a:chOff x="1268940" y="3297266"/>
              <a:chExt cx="1081146" cy="1579028"/>
            </a:xfrm>
          </p:grpSpPr>
          <p:sp>
            <p:nvSpPr>
              <p:cNvPr id="24" name="Isosceles Triangle 23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3356105" y="4667240"/>
              <a:ext cx="561163" cy="1579028"/>
              <a:chOff x="1268940" y="3297266"/>
              <a:chExt cx="1081146" cy="1579028"/>
            </a:xfrm>
          </p:grpSpPr>
          <p:sp>
            <p:nvSpPr>
              <p:cNvPr id="28" name="Isosceles Triangle 27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 flipV="1">
              <a:off x="3644196" y="4850368"/>
              <a:ext cx="561163" cy="1579028"/>
              <a:chOff x="1268940" y="3297266"/>
              <a:chExt cx="1081146" cy="1579028"/>
            </a:xfrm>
          </p:grpSpPr>
          <p:sp>
            <p:nvSpPr>
              <p:cNvPr id="32" name="Isosceles Triangle 31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930184" y="4656098"/>
              <a:ext cx="561163" cy="1579028"/>
              <a:chOff x="1268940" y="3297266"/>
              <a:chExt cx="1081146" cy="1579028"/>
            </a:xfrm>
          </p:grpSpPr>
          <p:sp>
            <p:nvSpPr>
              <p:cNvPr id="36" name="Isosceles Triangle 35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 flipV="1">
              <a:off x="4218275" y="4839226"/>
              <a:ext cx="561163" cy="1579028"/>
              <a:chOff x="1268940" y="3297266"/>
              <a:chExt cx="1081146" cy="1579028"/>
            </a:xfrm>
          </p:grpSpPr>
          <p:sp>
            <p:nvSpPr>
              <p:cNvPr id="40" name="Isosceles Triangle 39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4505222" y="4653592"/>
              <a:ext cx="561163" cy="1579028"/>
              <a:chOff x="1268940" y="3297266"/>
              <a:chExt cx="1081146" cy="1579028"/>
            </a:xfrm>
          </p:grpSpPr>
          <p:sp>
            <p:nvSpPr>
              <p:cNvPr id="44" name="Isosceles Triangle 43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 flipV="1">
              <a:off x="4793313" y="4836720"/>
              <a:ext cx="561163" cy="1579028"/>
              <a:chOff x="1268940" y="3297266"/>
              <a:chExt cx="1081146" cy="1579028"/>
            </a:xfrm>
          </p:grpSpPr>
          <p:sp>
            <p:nvSpPr>
              <p:cNvPr id="48" name="Isosceles Triangle 47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5079301" y="4642450"/>
              <a:ext cx="561163" cy="1579028"/>
              <a:chOff x="1268940" y="3297266"/>
              <a:chExt cx="1081146" cy="1579028"/>
            </a:xfrm>
          </p:grpSpPr>
          <p:sp>
            <p:nvSpPr>
              <p:cNvPr id="52" name="Isosceles Triangle 51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 flipV="1">
              <a:off x="5367392" y="4825578"/>
              <a:ext cx="561163" cy="1579028"/>
              <a:chOff x="1268940" y="3297266"/>
              <a:chExt cx="1081146" cy="1579028"/>
            </a:xfrm>
          </p:grpSpPr>
          <p:sp>
            <p:nvSpPr>
              <p:cNvPr id="56" name="Isosceles Triangle 55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5648996" y="4653592"/>
              <a:ext cx="561163" cy="1579028"/>
              <a:chOff x="1268940" y="3297266"/>
              <a:chExt cx="1081146" cy="1579028"/>
            </a:xfrm>
          </p:grpSpPr>
          <p:sp>
            <p:nvSpPr>
              <p:cNvPr id="60" name="Isosceles Triangle 59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flipV="1">
              <a:off x="5937088" y="4836720"/>
              <a:ext cx="561163" cy="1579028"/>
              <a:chOff x="1268940" y="3297266"/>
              <a:chExt cx="1081146" cy="1579028"/>
            </a:xfrm>
          </p:grpSpPr>
          <p:sp>
            <p:nvSpPr>
              <p:cNvPr id="64" name="Isosceles Triangle 63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6223075" y="4642450"/>
              <a:ext cx="561163" cy="1579028"/>
              <a:chOff x="1268940" y="3297266"/>
              <a:chExt cx="1081146" cy="1579028"/>
            </a:xfrm>
          </p:grpSpPr>
          <p:sp>
            <p:nvSpPr>
              <p:cNvPr id="68" name="Isosceles Triangle 67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6511167" y="4825578"/>
              <a:ext cx="561163" cy="1579028"/>
              <a:chOff x="1268940" y="3297266"/>
              <a:chExt cx="1081146" cy="1579028"/>
            </a:xfrm>
          </p:grpSpPr>
          <p:sp>
            <p:nvSpPr>
              <p:cNvPr id="72" name="Isosceles Triangle 71"/>
              <p:cNvSpPr/>
              <p:nvPr/>
            </p:nvSpPr>
            <p:spPr>
              <a:xfrm rot="10800000">
                <a:off x="1268940" y="3518972"/>
                <a:ext cx="1080000" cy="1357322"/>
              </a:xfrm>
              <a:prstGeom prst="triangl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270086" y="3297266"/>
                <a:ext cx="1080000" cy="46016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1350089" y="3481834"/>
                <a:ext cx="924235" cy="288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2140050" y="4263098"/>
              <a:ext cx="4916514" cy="461665"/>
              <a:chOff x="3854562" y="3905908"/>
              <a:chExt cx="4916514" cy="461665"/>
            </a:xfrm>
          </p:grpSpPr>
          <p:cxnSp>
            <p:nvCxnSpPr>
              <p:cNvPr id="76" name="Straight Arrow Connector 75"/>
              <p:cNvCxnSpPr/>
              <p:nvPr/>
            </p:nvCxnSpPr>
            <p:spPr>
              <a:xfrm rot="10800000">
                <a:off x="3854562" y="4127614"/>
                <a:ext cx="2160000" cy="158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/>
              <p:nvPr/>
            </p:nvCxnSpPr>
            <p:spPr>
              <a:xfrm rot="10800000" flipH="1">
                <a:off x="6611076" y="4127614"/>
                <a:ext cx="2160000" cy="158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>
                <a:off x="6072198" y="3905908"/>
                <a:ext cx="4603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ym typeface="Symbol"/>
                  </a:rPr>
                  <a:t></a:t>
                </a:r>
                <a:r>
                  <a:rPr lang="en-US" sz="2400" dirty="0"/>
                  <a:t>r</a:t>
                </a:r>
                <a:endParaRPr lang="en-IN" sz="2400" dirty="0"/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2000232" y="4436524"/>
              <a:ext cx="292068" cy="1992872"/>
              <a:chOff x="3714744" y="4079334"/>
              <a:chExt cx="292068" cy="1992872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3714744" y="4936590"/>
                <a:ext cx="2920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r</a:t>
                </a:r>
                <a:endParaRPr lang="en-IN" sz="2400" dirty="0"/>
              </a:p>
            </p:txBody>
          </p:sp>
          <p:cxnSp>
            <p:nvCxnSpPr>
              <p:cNvPr id="81" name="Straight Arrow Connector 80"/>
              <p:cNvCxnSpPr>
                <a:stCxn id="80" idx="0"/>
              </p:cNvCxnSpPr>
              <p:nvPr/>
            </p:nvCxnSpPr>
            <p:spPr>
              <a:xfrm rot="16200000" flipV="1">
                <a:off x="3430571" y="4506383"/>
                <a:ext cx="857256" cy="3158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rot="16200000" flipH="1">
                <a:off x="3515167" y="5750735"/>
                <a:ext cx="642942" cy="0"/>
              </a:xfrm>
              <a:prstGeom prst="straightConnector1">
                <a:avLst/>
              </a:prstGeom>
              <a:ln w="190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Group 86"/>
          <p:cNvGrpSpPr/>
          <p:nvPr/>
        </p:nvGrpSpPr>
        <p:grpSpPr>
          <a:xfrm>
            <a:off x="2678893" y="6079075"/>
            <a:ext cx="3786214" cy="461665"/>
            <a:chOff x="-32" y="6110607"/>
            <a:chExt cx="3786214" cy="461665"/>
          </a:xfrm>
        </p:grpSpPr>
        <p:sp>
          <p:nvSpPr>
            <p:cNvPr id="85" name="Rectangle 3"/>
            <p:cNvSpPr>
              <a:spLocks noChangeArrowheads="1"/>
            </p:cNvSpPr>
            <p:nvPr/>
          </p:nvSpPr>
          <p:spPr bwMode="auto">
            <a:xfrm>
              <a:off x="-32" y="6110607"/>
              <a:ext cx="378621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Area of circle, A = </a:t>
              </a:r>
              <a:r>
                <a:rPr lang="en-IN" sz="2400" dirty="0">
                  <a:sym typeface="Symbol"/>
                </a:rPr>
                <a:t>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86" name="Object 85"/>
            <p:cNvGraphicFramePr>
              <a:graphicFrameLocks noChangeAspect="1"/>
            </p:cNvGraphicFramePr>
            <p:nvPr/>
          </p:nvGraphicFramePr>
          <p:xfrm>
            <a:off x="2500298" y="6128150"/>
            <a:ext cx="695324" cy="3726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20560" imgH="279360" progId="">
                    <p:embed/>
                  </p:oleObj>
                </mc:Choice>
                <mc:Fallback>
                  <p:oleObj name="Equation" r:id="rId6" imgW="520560" imgH="279360" progId="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0298" y="6128150"/>
                          <a:ext cx="695324" cy="3726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59832" y="12222"/>
            <a:ext cx="3143240" cy="540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69269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Examples</a:t>
            </a:r>
          </a:p>
        </p:txBody>
      </p:sp>
      <p:sp>
        <p:nvSpPr>
          <p:cNvPr id="6" name="Oval 5"/>
          <p:cNvSpPr/>
          <p:nvPr/>
        </p:nvSpPr>
        <p:spPr>
          <a:xfrm>
            <a:off x="5292080" y="2636912"/>
            <a:ext cx="1800200" cy="180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755576" y="1268760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rgbClr val="FF0000"/>
                </a:solidFill>
              </a:rPr>
              <a:t>1) If Radius of a circle is 4 cm, find its diameter.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616" y="2132856"/>
            <a:ext cx="36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Solution : </a:t>
            </a:r>
          </a:p>
          <a:p>
            <a:endParaRPr lang="en-SG" sz="2400" dirty="0"/>
          </a:p>
          <a:p>
            <a:r>
              <a:rPr lang="en-SG" sz="2400" dirty="0"/>
              <a:t>Diameter = 2 x radius</a:t>
            </a:r>
          </a:p>
          <a:p>
            <a:r>
              <a:rPr lang="en-SG" sz="2400" dirty="0"/>
              <a:t> </a:t>
            </a:r>
          </a:p>
          <a:p>
            <a:r>
              <a:rPr lang="en-SG" sz="2400" dirty="0"/>
              <a:t>Diameter = 2 x 4 </a:t>
            </a:r>
          </a:p>
          <a:p>
            <a:endParaRPr lang="en-SG" sz="2400" dirty="0"/>
          </a:p>
          <a:p>
            <a:r>
              <a:rPr lang="en-SG" sz="2400" dirty="0"/>
              <a:t>Diameter = 8 cm</a:t>
            </a:r>
          </a:p>
        </p:txBody>
      </p:sp>
      <p:sp>
        <p:nvSpPr>
          <p:cNvPr id="9" name="Oval 8"/>
          <p:cNvSpPr/>
          <p:nvPr/>
        </p:nvSpPr>
        <p:spPr>
          <a:xfrm>
            <a:off x="6169754" y="3481261"/>
            <a:ext cx="90000" cy="9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1" name="Straight Connector 50"/>
          <p:cNvCxnSpPr>
            <a:endCxn id="6" idx="6"/>
          </p:cNvCxnSpPr>
          <p:nvPr/>
        </p:nvCxnSpPr>
        <p:spPr>
          <a:xfrm>
            <a:off x="6214754" y="3534140"/>
            <a:ext cx="877526" cy="277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214754" y="3173625"/>
            <a:ext cx="99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= 4 cm</a:t>
            </a:r>
            <a:endParaRPr lang="en-SG" dirty="0"/>
          </a:p>
        </p:txBody>
      </p:sp>
      <p:cxnSp>
        <p:nvCxnSpPr>
          <p:cNvPr id="79" name="Straight Connector 78"/>
          <p:cNvCxnSpPr/>
          <p:nvPr/>
        </p:nvCxnSpPr>
        <p:spPr>
          <a:xfrm>
            <a:off x="5302972" y="3542957"/>
            <a:ext cx="18002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5964293" y="359500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 = ?</a:t>
            </a:r>
            <a:endParaRPr lang="en-SG" dirty="0"/>
          </a:p>
        </p:txBody>
      </p:sp>
      <p:sp>
        <p:nvSpPr>
          <p:cNvPr id="99" name="TextBox 98"/>
          <p:cNvSpPr txBox="1"/>
          <p:nvPr/>
        </p:nvSpPr>
        <p:spPr>
          <a:xfrm>
            <a:off x="5964292" y="3595001"/>
            <a:ext cx="1127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 = 8 cm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8106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uiExpand="1" build="p"/>
      <p:bldP spid="9" grpId="0" animBg="1"/>
      <p:bldP spid="77" grpId="0"/>
      <p:bldP spid="98" grpId="0"/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59832" y="12222"/>
            <a:ext cx="3143240" cy="540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69269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Examples</a:t>
            </a:r>
          </a:p>
        </p:txBody>
      </p:sp>
      <p:sp>
        <p:nvSpPr>
          <p:cNvPr id="6" name="Oval 5"/>
          <p:cNvSpPr/>
          <p:nvPr/>
        </p:nvSpPr>
        <p:spPr>
          <a:xfrm>
            <a:off x="5292080" y="2636912"/>
            <a:ext cx="1800200" cy="18000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755576" y="1268761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rgbClr val="FF0000"/>
                </a:solidFill>
              </a:rPr>
              <a:t>2)A circular swimming pool has a radius of 14 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81207" y="2260022"/>
                <a:ext cx="3600400" cy="2831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/>
                  <a:t>Solution : </a:t>
                </a:r>
              </a:p>
              <a:p>
                <a:endParaRPr lang="en-SG" sz="2400" dirty="0"/>
              </a:p>
              <a:p>
                <a:r>
                  <a:rPr lang="en-SG" sz="2400" dirty="0"/>
                  <a:t>C = 2</a:t>
                </a:r>
                <a14:m>
                  <m:oMath xmlns:m="http://schemas.openxmlformats.org/officeDocument/2006/math">
                    <m:r>
                      <a:rPr lang="en-SG" sz="240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𝑟</m:t>
                    </m:r>
                  </m:oMath>
                </a14:m>
                <a:endParaRPr lang="en-SG" sz="2400" dirty="0"/>
              </a:p>
              <a:p>
                <a:r>
                  <a:rPr lang="en-SG" sz="2400" dirty="0"/>
                  <a:t> </a:t>
                </a:r>
              </a:p>
              <a:p>
                <a:r>
                  <a:rPr lang="en-SG" sz="2400" dirty="0"/>
                  <a:t>C = 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2400" i="1" dirty="0" smtClean="0">
                            <a:latin typeface="Cambria Math"/>
                          </a:rPr>
                          <m:t>22</m:t>
                        </m:r>
                      </m:num>
                      <m:den>
                        <m:r>
                          <a:rPr lang="en-SG" sz="240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/>
                  <a:t> x 14</a:t>
                </a:r>
              </a:p>
              <a:p>
                <a:endParaRPr lang="en-SG" sz="2400" dirty="0"/>
              </a:p>
              <a:p>
                <a:r>
                  <a:rPr lang="en-SG" sz="2400" dirty="0"/>
                  <a:t>C = 88 cm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207" y="2260022"/>
                <a:ext cx="3600400" cy="2831224"/>
              </a:xfrm>
              <a:prstGeom prst="rect">
                <a:avLst/>
              </a:prstGeom>
              <a:blipFill rotWithShape="1">
                <a:blip r:embed="rId4"/>
                <a:stretch>
                  <a:fillRect l="-2707" t="-1724" b="-40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6169754" y="3481261"/>
            <a:ext cx="90000" cy="9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51" name="Straight Connector 50"/>
          <p:cNvCxnSpPr>
            <a:endCxn id="6" idx="6"/>
          </p:cNvCxnSpPr>
          <p:nvPr/>
        </p:nvCxnSpPr>
        <p:spPr>
          <a:xfrm>
            <a:off x="6214754" y="3534140"/>
            <a:ext cx="877526" cy="27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310313" y="31703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 cm</a:t>
            </a:r>
            <a:endParaRPr lang="en-SG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5301208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rgbClr val="FF0000"/>
                </a:solidFill>
              </a:rPr>
              <a:t>Circumference of the pool = 88 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600" y="1651993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olidFill>
                  <a:srgbClr val="FF0000"/>
                </a:solidFill>
              </a:rPr>
              <a:t>Find the circumference of the pool.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18280" y="226002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?</a:t>
            </a:r>
            <a:endParaRPr lang="en-SG" dirty="0"/>
          </a:p>
        </p:txBody>
      </p:sp>
      <p:sp>
        <p:nvSpPr>
          <p:cNvPr id="15" name="TextBox 14"/>
          <p:cNvSpPr txBox="1"/>
          <p:nvPr/>
        </p:nvSpPr>
        <p:spPr>
          <a:xfrm>
            <a:off x="5918279" y="2260022"/>
            <a:ext cx="1184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= 88 cm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4584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uiExpand="1" build="p"/>
      <p:bldP spid="9" grpId="0" animBg="1"/>
      <p:bldP spid="77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59832" y="12222"/>
            <a:ext cx="3143240" cy="540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Circle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69269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Examples</a:t>
            </a:r>
          </a:p>
        </p:txBody>
      </p:sp>
      <p:sp>
        <p:nvSpPr>
          <p:cNvPr id="6" name="Oval 5"/>
          <p:cNvSpPr/>
          <p:nvPr/>
        </p:nvSpPr>
        <p:spPr>
          <a:xfrm>
            <a:off x="5292080" y="2348880"/>
            <a:ext cx="2088232" cy="2088032"/>
          </a:xfrm>
          <a:prstGeom prst="ellipse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755576" y="1268761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/>
            <a:r>
              <a:rPr lang="en-SG" sz="2400" dirty="0">
                <a:solidFill>
                  <a:srgbClr val="FF0000"/>
                </a:solidFill>
              </a:rPr>
              <a:t>3) Find the area of a circle with a diameter 14 cm long. Use π  = 22/7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31052" y="2270753"/>
                <a:ext cx="3600400" cy="3722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/>
                  <a:t>Solution : </a:t>
                </a:r>
              </a:p>
              <a:p>
                <a:endParaRPr lang="en-SG" sz="2400" dirty="0"/>
              </a:p>
              <a:p>
                <a:r>
                  <a:rPr lang="en-SG" sz="2400" dirty="0"/>
                  <a:t>Diameter d = 14 </a:t>
                </a:r>
              </a:p>
              <a:p>
                <a:r>
                  <a:rPr lang="en-SG" sz="2400" dirty="0"/>
                  <a:t>radius 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2400" i="1" dirty="0" smtClean="0">
                            <a:latin typeface="Cambria Math"/>
                          </a:rPr>
                          <m:t>14</m:t>
                        </m:r>
                      </m:num>
                      <m:den>
                        <m:r>
                          <a:rPr lang="en-SG" sz="2400" i="1" dirty="0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SG" sz="2400" dirty="0"/>
                  <a:t>               = 7 cm</a:t>
                </a:r>
              </a:p>
              <a:p>
                <a:endParaRPr lang="en-SG" sz="2400" dirty="0"/>
              </a:p>
              <a:p>
                <a:r>
                  <a:rPr lang="en-SG" sz="2400" dirty="0"/>
                  <a:t>Area A = </a:t>
                </a:r>
                <a:r>
                  <a:rPr lang="el-GR" sz="2400" dirty="0"/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sz="2400" dirty="0"/>
                  <a:t>  </a:t>
                </a:r>
              </a:p>
              <a:p>
                <a:r>
                  <a:rPr lang="en-SG" sz="2400" dirty="0"/>
                  <a:t>             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SG" sz="2400" i="1" dirty="0" smtClean="0">
                            <a:latin typeface="Cambria Math"/>
                          </a:rPr>
                          <m:t>22</m:t>
                        </m:r>
                      </m:num>
                      <m:den>
                        <m:r>
                          <a:rPr lang="en-SG" sz="2400" i="1" dirty="0" smtClean="0">
                            <a:latin typeface="Cambria Math"/>
                          </a:rPr>
                          <m:t>7</m:t>
                        </m:r>
                      </m:den>
                    </m:f>
                  </m:oMath>
                </a14:m>
                <a:r>
                  <a:rPr lang="en-SG" sz="2400" dirty="0"/>
                  <a:t>) × 7 × 7 </a:t>
                </a:r>
              </a:p>
              <a:p>
                <a:r>
                  <a:rPr lang="en-SG" sz="2400" dirty="0"/>
                  <a:t>             = 154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sz="24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SG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052" y="2270753"/>
                <a:ext cx="3600400" cy="3722109"/>
              </a:xfrm>
              <a:prstGeom prst="rect">
                <a:avLst/>
              </a:prstGeom>
              <a:blipFill rotWithShape="1">
                <a:blip r:embed="rId2"/>
                <a:stretch>
                  <a:fillRect l="-2538" t="-1309" b="-27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6291196" y="3347896"/>
            <a:ext cx="90000" cy="9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9" name="Straight Connector 78"/>
          <p:cNvCxnSpPr>
            <a:stCxn id="6" idx="2"/>
            <a:endCxn id="6" idx="6"/>
          </p:cNvCxnSpPr>
          <p:nvPr/>
        </p:nvCxnSpPr>
        <p:spPr>
          <a:xfrm>
            <a:off x="5292080" y="3392896"/>
            <a:ext cx="2088232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940152" y="350100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 = 14 cm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31052" y="5989717"/>
                <a:ext cx="49685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>
                    <a:solidFill>
                      <a:srgbClr val="FF0000"/>
                    </a:solidFill>
                  </a:rPr>
                  <a:t>Area of the circle is 154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𝑐𝑚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SG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052" y="5989717"/>
                <a:ext cx="496855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840" t="-10667" b="-30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01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build="p"/>
      <p:bldP spid="9" grpId="0" animBg="1"/>
      <p:bldP spid="97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780138"/>
              </p:ext>
            </p:extLst>
          </p:nvPr>
        </p:nvGraphicFramePr>
        <p:xfrm>
          <a:off x="428596" y="997938"/>
          <a:ext cx="8229600" cy="4151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1200" dirty="0">
                          <a:hlinkClick r:id="rId2"/>
                        </a:rPr>
                        <a:t>https://pixabay.com/photos/coin-currency-money-finance-indian-4138688/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07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1200" dirty="0">
                          <a:hlinkClick r:id="rId3"/>
                        </a:rPr>
                        <a:t>https://pixabay.com/vectors/disc-pink-cd-compact-disc-dvd-153701/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55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55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6" name="Picture 5" descr="bangles-5256.jpg">
            <a:extLst>
              <a:ext uri="{FF2B5EF4-FFF2-40B4-BE49-F238E27FC236}">
                <a16:creationId xmlns:a16="http://schemas.microsoft.com/office/drawing/2014/main" id="{6372027A-84E3-4B39-8944-AFBF6D90A16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-74411648"/>
            <a:ext cx="720080" cy="540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EE3546-9B4A-45F1-A7F3-8C81CF3D08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957" y="1583371"/>
            <a:ext cx="491099" cy="326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D6217A-8076-4CD2-A5BF-6D996DD265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96952" y="1206006"/>
            <a:ext cx="375079" cy="2496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E4829F-96F6-4510-BD0A-1F0DDDBDC4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394" y="2075992"/>
            <a:ext cx="356619" cy="35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6271</TotalTime>
  <Words>1516</Words>
  <Application>Microsoft Office PowerPoint</Application>
  <PresentationFormat>On-screen Show (4:3)</PresentationFormat>
  <Paragraphs>186</Paragraphs>
  <Slides>15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Algerian</vt:lpstr>
      <vt:lpstr>Arial</vt:lpstr>
      <vt:lpstr>Calibri</vt:lpstr>
      <vt:lpstr>Cambria Math</vt:lpstr>
      <vt:lpstr>Office Theme</vt:lpstr>
      <vt:lpstr>Equation</vt:lpstr>
      <vt:lpstr>Area  &amp;  Perimeter of a Circle</vt:lpstr>
      <vt:lpstr>Introduction</vt:lpstr>
      <vt:lpstr>Definition</vt:lpstr>
      <vt:lpstr>Parts of Circle</vt:lpstr>
      <vt:lpstr>Relation between diameter &amp; radius</vt:lpstr>
      <vt:lpstr>Relation between diameter &amp; circumference</vt:lpstr>
      <vt:lpstr>Relation between diameter &amp; circumference</vt:lpstr>
      <vt:lpstr>Relation between diameter &amp; circumference</vt:lpstr>
      <vt:lpstr>Area of a Circle</vt:lpstr>
      <vt:lpstr>Area of a Circle</vt:lpstr>
      <vt:lpstr>Area of a Circle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1571</cp:revision>
  <dcterms:created xsi:type="dcterms:W3CDTF">2018-12-16T04:20:25Z</dcterms:created>
  <dcterms:modified xsi:type="dcterms:W3CDTF">2021-03-01T08:41:55Z</dcterms:modified>
</cp:coreProperties>
</file>