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710"/>
    <a:srgbClr val="000042"/>
    <a:srgbClr val="432002"/>
    <a:srgbClr val="00004B"/>
    <a:srgbClr val="102F36"/>
    <a:srgbClr val="0F243E"/>
    <a:srgbClr val="74111F"/>
    <a:srgbClr val="0A0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>
      <p:cViewPr>
        <p:scale>
          <a:sx n="68" d="100"/>
          <a:sy n="68" d="100"/>
        </p:scale>
        <p:origin x="35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Clock - https://pixabay.com/vectors/clock-time-hour-watch-countdown-1300646/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8575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rgbClr val="1F2710"/>
                </a:solidFill>
              </a:rPr>
              <a:t>PERIMETER AND AREA OF CIRCLE </a:t>
            </a:r>
            <a:endParaRPr lang="en-IN" b="1" dirty="0">
              <a:solidFill>
                <a:srgbClr val="1F271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FILL IN THE BLANKS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fontAlgn="base">
              <a:buFont typeface="Arial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The collection of all those points in a plane which are at a constant distance from a fixed point is called a         </a:t>
            </a:r>
            <a:r>
              <a:rPr lang="en-US" dirty="0"/>
              <a:t>         .</a:t>
            </a:r>
          </a:p>
          <a:p>
            <a:pPr marL="457200" lvl="0" indent="-457200" fontAlgn="base">
              <a:buFont typeface="Arial"/>
              <a:buChar char="•"/>
            </a:pPr>
            <a:r>
              <a:rPr lang="en-US" dirty="0">
                <a:solidFill>
                  <a:srgbClr val="0A0964"/>
                </a:solidFill>
              </a:rPr>
              <a:t>The distance around a circular region is known as its </a:t>
            </a:r>
            <a:r>
              <a:rPr lang="en-US" dirty="0"/>
              <a:t>                                 </a:t>
            </a:r>
            <a:r>
              <a:rPr lang="en-US" b="1" dirty="0"/>
              <a:t>.</a:t>
            </a:r>
            <a:endParaRPr lang="en-US" dirty="0"/>
          </a:p>
          <a:p>
            <a:pPr marL="457200" lvl="0" indent="-457200" fontAlgn="base">
              <a:buFont typeface="Arial"/>
              <a:buChar char="•"/>
            </a:pPr>
            <a:r>
              <a:rPr lang="en-US" dirty="0">
                <a:solidFill>
                  <a:srgbClr val="000042"/>
                </a:solidFill>
              </a:rPr>
              <a:t>The ratio of the circumference of a circle to its diameter is denoted by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         </a:t>
            </a:r>
            <a:r>
              <a:rPr lang="en-US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6200" y="2539425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Circle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2800" y="3606224"/>
            <a:ext cx="2667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Circumference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62600" y="4673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Pi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581400" y="3048000"/>
            <a:ext cx="1600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00400" y="411480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334000" y="5181600"/>
            <a:ext cx="91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FILL IN THE BLANKS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457200" lvl="0" indent="-457200" fontAlgn="base">
              <a:buFont typeface="Arial"/>
              <a:buChar char="•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The circumference of a circle is equal to two pi times the             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of the circle.</a:t>
            </a:r>
          </a:p>
          <a:p>
            <a:pPr marL="457200" lvl="0" indent="-457200" fontAlgn="base">
              <a:buFont typeface="Arial"/>
              <a:buChar char="•"/>
            </a:pPr>
            <a:r>
              <a:rPr lang="en-US" dirty="0">
                <a:solidFill>
                  <a:srgbClr val="000042"/>
                </a:solidFill>
              </a:rPr>
              <a:t>The  </a:t>
            </a:r>
            <a:r>
              <a:rPr lang="en-US" b="1" dirty="0">
                <a:solidFill>
                  <a:srgbClr val="000042"/>
                </a:solidFill>
              </a:rPr>
              <a:t>       </a:t>
            </a:r>
            <a:r>
              <a:rPr lang="en-US" dirty="0">
                <a:solidFill>
                  <a:srgbClr val="000042"/>
                </a:solidFill>
              </a:rPr>
              <a:t> of a circle is equal to pi times the squares of its radius.</a:t>
            </a:r>
          </a:p>
          <a:p>
            <a:pPr marL="457200" lvl="0" indent="-457200" fontAlgn="base">
              <a:buFont typeface="Arial"/>
              <a:buChar char="•"/>
            </a:pPr>
            <a:r>
              <a:rPr lang="en-US" dirty="0">
                <a:solidFill>
                  <a:srgbClr val="1F2710"/>
                </a:solidFill>
              </a:rPr>
              <a:t>Two or more circles with the same center are called                     circles. </a:t>
            </a:r>
            <a:endParaRPr lang="en-IN" dirty="0">
              <a:solidFill>
                <a:srgbClr val="1F271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2057400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Radius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2667000"/>
            <a:ext cx="990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area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4215824"/>
            <a:ext cx="1981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800000"/>
                </a:solidFill>
              </a:rPr>
              <a:t>concentric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2590800"/>
            <a:ext cx="121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00200" y="3200400"/>
            <a:ext cx="838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57400" y="4724400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69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ANSWER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0437"/>
            <a:ext cx="8229600" cy="4525963"/>
          </a:xfrm>
        </p:spPr>
        <p:txBody>
          <a:bodyPr/>
          <a:lstStyle/>
          <a:p>
            <a:pPr marL="457200" indent="-457200"/>
            <a:r>
              <a:rPr lang="en-US" dirty="0"/>
              <a:t>A diameter of a circle is 14cms. </a:t>
            </a:r>
          </a:p>
          <a:p>
            <a:pPr marL="457200" indent="-457200"/>
            <a:r>
              <a:rPr lang="en-US" dirty="0"/>
              <a:t>What is its area?  π = 22/7</a:t>
            </a:r>
          </a:p>
          <a:p>
            <a:endParaRPr lang="en-US" dirty="0">
              <a:solidFill>
                <a:srgbClr val="1F2710"/>
              </a:solidFill>
            </a:endParaRPr>
          </a:p>
          <a:p>
            <a:r>
              <a:rPr lang="en-US" dirty="0">
                <a:solidFill>
                  <a:srgbClr val="1F2710"/>
                </a:solidFill>
              </a:rPr>
              <a:t>Solution :</a:t>
            </a:r>
          </a:p>
          <a:p>
            <a:r>
              <a:rPr lang="en-US" dirty="0">
                <a:solidFill>
                  <a:srgbClr val="1F2710"/>
                </a:solidFill>
              </a:rPr>
              <a:t>         d=14cm</a:t>
            </a:r>
          </a:p>
          <a:p>
            <a:r>
              <a:rPr lang="en-US" dirty="0">
                <a:solidFill>
                  <a:srgbClr val="1F2710"/>
                </a:solidFill>
              </a:rPr>
              <a:t>          r=7cm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Area = π X r</a:t>
            </a:r>
            <a:r>
              <a:rPr lang="en-US" baseline="30000" dirty="0">
                <a:solidFill>
                  <a:schemeClr val="accent2">
                    <a:lumMod val="50000"/>
                  </a:schemeClr>
                </a:solidFill>
              </a:rPr>
              <a:t>2     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         = (22/7) X 7 X 7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         =154cm</a:t>
            </a:r>
            <a:r>
              <a:rPr lang="en-US" baseline="30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2E44F3E-43FC-467D-B9DE-8BBE2A8BB2BE}"/>
              </a:ext>
            </a:extLst>
          </p:cNvPr>
          <p:cNvSpPr/>
          <p:nvPr/>
        </p:nvSpPr>
        <p:spPr>
          <a:xfrm>
            <a:off x="6248400" y="2895600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AF1EF1-CA97-4E18-9071-2077BDB0F59C}"/>
              </a:ext>
            </a:extLst>
          </p:cNvPr>
          <p:cNvCxnSpPr>
            <a:stCxn id="4" idx="2"/>
            <a:endCxn id="4" idx="6"/>
          </p:cNvCxnSpPr>
          <p:nvPr/>
        </p:nvCxnSpPr>
        <p:spPr>
          <a:xfrm>
            <a:off x="6248400" y="3810000"/>
            <a:ext cx="182880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B28C9C1-4501-470D-B30A-8AE1D12923D3}"/>
              </a:ext>
            </a:extLst>
          </p:cNvPr>
          <p:cNvSpPr txBox="1"/>
          <p:nvPr/>
        </p:nvSpPr>
        <p:spPr>
          <a:xfrm>
            <a:off x="6781800" y="3429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d= 14cm</a:t>
            </a:r>
          </a:p>
        </p:txBody>
      </p:sp>
    </p:spTree>
    <p:extLst>
      <p:ext uri="{BB962C8B-B14F-4D97-AF65-F5344CB8AC3E}">
        <p14:creationId xmlns:p14="http://schemas.microsoft.com/office/powerpoint/2010/main" val="361882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ANSWER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marL="457200" indent="-457200"/>
            <a:r>
              <a:rPr lang="en-US" dirty="0"/>
              <a:t>The circumference of a circle is 31.4 inches.</a:t>
            </a:r>
          </a:p>
          <a:p>
            <a:pPr marL="457200" indent="-457200"/>
            <a:r>
              <a:rPr lang="en-US" dirty="0"/>
              <a:t>What is its area? Use π = 3.14 </a:t>
            </a:r>
          </a:p>
          <a:p>
            <a:r>
              <a:rPr lang="en-US" dirty="0">
                <a:solidFill>
                  <a:srgbClr val="0F243E"/>
                </a:solidFill>
              </a:rPr>
              <a:t>Solution :</a:t>
            </a:r>
          </a:p>
          <a:p>
            <a:r>
              <a:rPr lang="en-US" dirty="0">
                <a:solidFill>
                  <a:srgbClr val="0F243E"/>
                </a:solidFill>
              </a:rPr>
              <a:t>Circumference = 2π r</a:t>
            </a:r>
          </a:p>
          <a:p>
            <a:r>
              <a:rPr lang="en-US" dirty="0">
                <a:solidFill>
                  <a:srgbClr val="0F243E"/>
                </a:solidFill>
              </a:rPr>
              <a:t>                 2π r   = 31.4</a:t>
            </a:r>
          </a:p>
          <a:p>
            <a:r>
              <a:rPr lang="en-US" dirty="0">
                <a:solidFill>
                  <a:srgbClr val="0F243E"/>
                </a:solidFill>
              </a:rPr>
              <a:t>                        r  = 5 inch</a:t>
            </a:r>
          </a:p>
          <a:p>
            <a:r>
              <a:rPr lang="en-US" dirty="0"/>
              <a:t>                 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rgbClr val="000042"/>
                </a:solidFill>
              </a:rPr>
              <a:t>Area = π X r</a:t>
            </a:r>
            <a:r>
              <a:rPr lang="en-US" baseline="30000" dirty="0">
                <a:solidFill>
                  <a:srgbClr val="000042"/>
                </a:solidFill>
              </a:rPr>
              <a:t>2</a:t>
            </a:r>
          </a:p>
          <a:p>
            <a:r>
              <a:rPr lang="en-US" baseline="30000" dirty="0">
                <a:solidFill>
                  <a:srgbClr val="000042"/>
                </a:solidFill>
              </a:rPr>
              <a:t>                                           </a:t>
            </a:r>
            <a:r>
              <a:rPr lang="en-US" dirty="0">
                <a:solidFill>
                  <a:srgbClr val="000042"/>
                </a:solidFill>
              </a:rPr>
              <a:t>= 3.14 X 5 X 5</a:t>
            </a:r>
          </a:p>
          <a:p>
            <a:r>
              <a:rPr lang="en-US" dirty="0">
                <a:solidFill>
                  <a:srgbClr val="000042"/>
                </a:solidFill>
              </a:rPr>
              <a:t>                             = 78.5 </a:t>
            </a:r>
            <a:r>
              <a:rPr lang="en-US" dirty="0" err="1">
                <a:solidFill>
                  <a:srgbClr val="000042"/>
                </a:solidFill>
              </a:rPr>
              <a:t>sq.inch</a:t>
            </a:r>
            <a:endParaRPr lang="en-US" dirty="0">
              <a:solidFill>
                <a:srgbClr val="0000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94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ANSWER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15400" cy="5181600"/>
          </a:xfrm>
        </p:spPr>
        <p:txBody>
          <a:bodyPr/>
          <a:lstStyle/>
          <a:p>
            <a:pPr marL="457200" indent="-457200"/>
            <a:r>
              <a:rPr lang="en-US" dirty="0"/>
              <a:t>There is a circular play ground of area 154 </a:t>
            </a:r>
            <a:r>
              <a:rPr lang="en-US" dirty="0" err="1"/>
              <a:t>sq.m</a:t>
            </a:r>
            <a:r>
              <a:rPr lang="en-US" dirty="0"/>
              <a:t>. </a:t>
            </a:r>
          </a:p>
          <a:p>
            <a:pPr marL="457200" indent="-457200"/>
            <a:r>
              <a:rPr lang="en-US" dirty="0"/>
              <a:t>What is the radius of this circular play ground? </a:t>
            </a:r>
          </a:p>
          <a:p>
            <a:pPr marL="457200" indent="-457200"/>
            <a:r>
              <a:rPr lang="en-US" dirty="0"/>
              <a:t>What is the perimeter of the ground?</a:t>
            </a:r>
          </a:p>
          <a:p>
            <a:r>
              <a:rPr lang="en-US" dirty="0">
                <a:solidFill>
                  <a:srgbClr val="102F36"/>
                </a:solidFill>
              </a:rPr>
              <a:t>Solution :</a:t>
            </a:r>
          </a:p>
          <a:p>
            <a:r>
              <a:rPr lang="en-US" dirty="0">
                <a:solidFill>
                  <a:srgbClr val="102F36"/>
                </a:solidFill>
              </a:rPr>
              <a:t>                    154 = 22/7 X r X r</a:t>
            </a:r>
          </a:p>
          <a:p>
            <a:r>
              <a:rPr lang="en-US" dirty="0">
                <a:solidFill>
                  <a:srgbClr val="102F36"/>
                </a:solidFill>
              </a:rPr>
              <a:t>                         r = 7 m</a:t>
            </a:r>
          </a:p>
          <a:p>
            <a:r>
              <a:rPr lang="en-US" dirty="0"/>
              <a:t>         </a:t>
            </a:r>
            <a:r>
              <a:rPr lang="en-US" dirty="0">
                <a:solidFill>
                  <a:srgbClr val="00004B"/>
                </a:solidFill>
              </a:rPr>
              <a:t>Perimeter = 2 X 22/7 X 7</a:t>
            </a:r>
          </a:p>
          <a:p>
            <a:r>
              <a:rPr lang="en-US" dirty="0">
                <a:solidFill>
                  <a:srgbClr val="00004B"/>
                </a:solidFill>
              </a:rPr>
              <a:t>         Perimeter = 44 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92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715962"/>
          </a:xfrm>
        </p:spPr>
        <p:txBody>
          <a:bodyPr/>
          <a:lstStyle/>
          <a:p>
            <a:r>
              <a:rPr lang="en-IN" b="1" dirty="0"/>
              <a:t>ANSWER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839200" cy="1676400"/>
          </a:xfrm>
        </p:spPr>
        <p:txBody>
          <a:bodyPr/>
          <a:lstStyle/>
          <a:p>
            <a:pPr marL="457200" indent="-457200"/>
            <a:r>
              <a:rPr lang="en-US" dirty="0"/>
              <a:t>A diameter of one circle is 45 inches and a diameter </a:t>
            </a:r>
          </a:p>
          <a:p>
            <a:pPr marL="457200" indent="-457200"/>
            <a:r>
              <a:rPr lang="en-US" dirty="0"/>
              <a:t>of a second circle is 15 inches. </a:t>
            </a:r>
          </a:p>
          <a:p>
            <a:pPr marL="457200" indent="-457200"/>
            <a:r>
              <a:rPr lang="en-US" dirty="0"/>
              <a:t>Find the ratio of their areas.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819400"/>
            <a:ext cx="3429000" cy="3352800"/>
          </a:xfrm>
          <a:prstGeom prst="rect">
            <a:avLst/>
          </a:prstGeo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Solution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D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/D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</a:rPr>
              <a:t>2  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= 45/15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           = 3/1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2r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/2r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= 3/1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   r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/r</a:t>
            </a:r>
            <a:r>
              <a:rPr lang="en-US" baseline="-250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= 3/1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5067" y="3623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86200" y="2819400"/>
            <a:ext cx="4495800" cy="3429000"/>
          </a:xfrm>
          <a:prstGeom prst="rect">
            <a:avLst/>
          </a:prstGeo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A0964"/>
                </a:solidFill>
              </a:rPr>
              <a:t> Area of circle = π X r</a:t>
            </a:r>
            <a:r>
              <a:rPr lang="en-US" baseline="30000" dirty="0">
                <a:solidFill>
                  <a:srgbClr val="0A0964"/>
                </a:solidFill>
              </a:rPr>
              <a:t>2</a:t>
            </a:r>
            <a:endParaRPr lang="en-US" dirty="0">
              <a:solidFill>
                <a:srgbClr val="0A0964"/>
              </a:solidFill>
            </a:endParaRPr>
          </a:p>
          <a:p>
            <a:r>
              <a:rPr lang="en-US" dirty="0">
                <a:solidFill>
                  <a:srgbClr val="0A0964"/>
                </a:solidFill>
              </a:rPr>
              <a:t>Ratio of area of circles </a:t>
            </a:r>
          </a:p>
          <a:p>
            <a:r>
              <a:rPr lang="en-US" dirty="0">
                <a:solidFill>
                  <a:srgbClr val="0A0964"/>
                </a:solidFill>
              </a:rPr>
              <a:t>= π X r</a:t>
            </a:r>
            <a:r>
              <a:rPr lang="en-US" baseline="-25000" dirty="0">
                <a:solidFill>
                  <a:srgbClr val="0A0964"/>
                </a:solidFill>
              </a:rPr>
              <a:t>1</a:t>
            </a:r>
            <a:r>
              <a:rPr lang="en-US" dirty="0">
                <a:solidFill>
                  <a:srgbClr val="0A0964"/>
                </a:solidFill>
              </a:rPr>
              <a:t> </a:t>
            </a:r>
            <a:r>
              <a:rPr lang="en-US" baseline="30000" dirty="0">
                <a:solidFill>
                  <a:srgbClr val="0A0964"/>
                </a:solidFill>
              </a:rPr>
              <a:t>2</a:t>
            </a:r>
            <a:r>
              <a:rPr lang="en-US" dirty="0">
                <a:solidFill>
                  <a:srgbClr val="0A0964"/>
                </a:solidFill>
              </a:rPr>
              <a:t>/ π X r</a:t>
            </a:r>
            <a:r>
              <a:rPr lang="en-US" baseline="-25000" dirty="0">
                <a:solidFill>
                  <a:srgbClr val="0A0964"/>
                </a:solidFill>
              </a:rPr>
              <a:t>2</a:t>
            </a:r>
            <a:r>
              <a:rPr lang="en-US" dirty="0">
                <a:solidFill>
                  <a:srgbClr val="0A0964"/>
                </a:solidFill>
              </a:rPr>
              <a:t> </a:t>
            </a:r>
            <a:r>
              <a:rPr lang="en-US" baseline="30000" dirty="0">
                <a:solidFill>
                  <a:srgbClr val="0A0964"/>
                </a:solidFill>
              </a:rPr>
              <a:t>2 </a:t>
            </a:r>
          </a:p>
          <a:p>
            <a:r>
              <a:rPr lang="en-US" dirty="0">
                <a:solidFill>
                  <a:srgbClr val="0A0964"/>
                </a:solidFill>
              </a:rPr>
              <a:t>= r</a:t>
            </a:r>
            <a:r>
              <a:rPr lang="en-US" baseline="-25000" dirty="0">
                <a:solidFill>
                  <a:srgbClr val="0A0964"/>
                </a:solidFill>
              </a:rPr>
              <a:t>1</a:t>
            </a:r>
            <a:r>
              <a:rPr lang="en-US" dirty="0">
                <a:solidFill>
                  <a:srgbClr val="0A0964"/>
                </a:solidFill>
              </a:rPr>
              <a:t> </a:t>
            </a:r>
            <a:r>
              <a:rPr lang="en-US" baseline="30000" dirty="0">
                <a:solidFill>
                  <a:srgbClr val="0A0964"/>
                </a:solidFill>
              </a:rPr>
              <a:t>2</a:t>
            </a:r>
            <a:r>
              <a:rPr lang="en-US" dirty="0">
                <a:solidFill>
                  <a:srgbClr val="0A0964"/>
                </a:solidFill>
              </a:rPr>
              <a:t>/ r</a:t>
            </a:r>
            <a:r>
              <a:rPr lang="en-US" baseline="-25000" dirty="0">
                <a:solidFill>
                  <a:srgbClr val="0A0964"/>
                </a:solidFill>
              </a:rPr>
              <a:t>2</a:t>
            </a:r>
            <a:r>
              <a:rPr lang="en-US" dirty="0">
                <a:solidFill>
                  <a:srgbClr val="0A0964"/>
                </a:solidFill>
              </a:rPr>
              <a:t> </a:t>
            </a:r>
            <a:r>
              <a:rPr lang="en-US" baseline="30000" dirty="0">
                <a:solidFill>
                  <a:srgbClr val="0A0964"/>
                </a:solidFill>
              </a:rPr>
              <a:t>2</a:t>
            </a:r>
          </a:p>
          <a:p>
            <a:r>
              <a:rPr lang="en-US" dirty="0">
                <a:solidFill>
                  <a:srgbClr val="0A0964"/>
                </a:solidFill>
              </a:rPr>
              <a:t>=3</a:t>
            </a:r>
            <a:r>
              <a:rPr lang="en-US" baseline="30000" dirty="0">
                <a:solidFill>
                  <a:srgbClr val="0A0964"/>
                </a:solidFill>
              </a:rPr>
              <a:t>2</a:t>
            </a:r>
            <a:r>
              <a:rPr lang="en-US" dirty="0">
                <a:solidFill>
                  <a:srgbClr val="0A0964"/>
                </a:solidFill>
              </a:rPr>
              <a:t>/1</a:t>
            </a:r>
            <a:r>
              <a:rPr lang="en-US" baseline="30000" dirty="0">
                <a:solidFill>
                  <a:srgbClr val="0A0964"/>
                </a:solidFill>
              </a:rPr>
              <a:t>2</a:t>
            </a:r>
          </a:p>
          <a:p>
            <a:r>
              <a:rPr lang="en-US" dirty="0">
                <a:solidFill>
                  <a:srgbClr val="0A0964"/>
                </a:solidFill>
              </a:rPr>
              <a:t>=9/1</a:t>
            </a:r>
          </a:p>
        </p:txBody>
      </p:sp>
    </p:spTree>
    <p:extLst>
      <p:ext uri="{BB962C8B-B14F-4D97-AF65-F5344CB8AC3E}">
        <p14:creationId xmlns:p14="http://schemas.microsoft.com/office/powerpoint/2010/main" val="217439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715962"/>
          </a:xfrm>
        </p:spPr>
        <p:txBody>
          <a:bodyPr/>
          <a:lstStyle/>
          <a:p>
            <a:r>
              <a:rPr lang="en-IN" b="1" dirty="0"/>
              <a:t>ANSWER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1295400"/>
          </a:xfrm>
        </p:spPr>
        <p:txBody>
          <a:bodyPr/>
          <a:lstStyle/>
          <a:p>
            <a:pPr marL="457200" indent="-457200"/>
            <a:r>
              <a:rPr lang="en-US" dirty="0"/>
              <a:t>A road roller makes 200 revolutions in covering </a:t>
            </a:r>
          </a:p>
          <a:p>
            <a:pPr marL="457200" indent="-457200"/>
            <a:r>
              <a:rPr lang="en-US" dirty="0"/>
              <a:t>2200m. Find the radius of the roller.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743201"/>
            <a:ext cx="4800600" cy="3352800"/>
          </a:xfrm>
          <a:prstGeom prst="rect">
            <a:avLst/>
          </a:prstGeo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32002"/>
                </a:solidFill>
              </a:rPr>
              <a:t>Solution</a:t>
            </a:r>
          </a:p>
          <a:p>
            <a:r>
              <a:rPr lang="en-US" sz="2800" dirty="0">
                <a:solidFill>
                  <a:srgbClr val="432002"/>
                </a:solidFill>
              </a:rPr>
              <a:t>Distance covered =2200m</a:t>
            </a:r>
          </a:p>
          <a:p>
            <a:r>
              <a:rPr lang="en-US" sz="2800" dirty="0">
                <a:solidFill>
                  <a:srgbClr val="432002"/>
                </a:solidFill>
              </a:rPr>
              <a:t>Distance covered = </a:t>
            </a:r>
          </a:p>
          <a:p>
            <a:r>
              <a:rPr lang="en-US" sz="2800" dirty="0">
                <a:solidFill>
                  <a:srgbClr val="432002"/>
                </a:solidFill>
              </a:rPr>
              <a:t>No. of revolutions  X Circumference of roller</a:t>
            </a:r>
          </a:p>
          <a:p>
            <a:r>
              <a:rPr lang="en-US" sz="2800" dirty="0">
                <a:solidFill>
                  <a:srgbClr val="432002"/>
                </a:solidFill>
              </a:rPr>
              <a:t>2200=200 X circumference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5067" y="3623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257800" y="3276600"/>
            <a:ext cx="3657600" cy="2438400"/>
          </a:xfrm>
          <a:prstGeom prst="rect">
            <a:avLst/>
          </a:prstGeo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000042"/>
                </a:solidFill>
              </a:rPr>
              <a:t>Circumference=11m</a:t>
            </a:r>
          </a:p>
          <a:p>
            <a:r>
              <a:rPr lang="en-US" sz="2800" dirty="0">
                <a:solidFill>
                  <a:srgbClr val="000042"/>
                </a:solidFill>
              </a:rPr>
              <a:t>2 πR=11</a:t>
            </a:r>
          </a:p>
          <a:p>
            <a:r>
              <a:rPr lang="en-US" sz="2800" dirty="0">
                <a:solidFill>
                  <a:srgbClr val="000042"/>
                </a:solidFill>
              </a:rPr>
              <a:t>R=11/2 π</a:t>
            </a:r>
          </a:p>
          <a:p>
            <a:r>
              <a:rPr lang="en-US" sz="2800" dirty="0">
                <a:solidFill>
                  <a:srgbClr val="000042"/>
                </a:solidFill>
              </a:rPr>
              <a:t>Radius R=1.75m</a:t>
            </a:r>
          </a:p>
        </p:txBody>
      </p:sp>
    </p:spTree>
    <p:extLst>
      <p:ext uri="{BB962C8B-B14F-4D97-AF65-F5344CB8AC3E}">
        <p14:creationId xmlns:p14="http://schemas.microsoft.com/office/powerpoint/2010/main" val="308363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010400" cy="715962"/>
          </a:xfrm>
        </p:spPr>
        <p:txBody>
          <a:bodyPr/>
          <a:lstStyle/>
          <a:p>
            <a:r>
              <a:rPr lang="en-IN" b="1" dirty="0"/>
              <a:t>ANSWER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907" y="685800"/>
            <a:ext cx="8534400" cy="1676400"/>
          </a:xfrm>
        </p:spPr>
        <p:txBody>
          <a:bodyPr/>
          <a:lstStyle/>
          <a:p>
            <a:pPr marL="457200" indent="-457200"/>
            <a:r>
              <a:rPr lang="en-US" sz="2400" dirty="0"/>
              <a:t>The minute hand of a circular clock is 15cm. </a:t>
            </a:r>
          </a:p>
          <a:p>
            <a:pPr marL="457200" indent="-457200"/>
            <a:r>
              <a:rPr lang="en-US" sz="2400" dirty="0"/>
              <a:t>How far does the tip of the minute hand move in </a:t>
            </a:r>
          </a:p>
          <a:p>
            <a:pPr marL="457200" indent="-457200"/>
            <a:r>
              <a:rPr lang="en-US" sz="2400" dirty="0"/>
              <a:t>1 hour?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7907" y="2133600"/>
            <a:ext cx="8382000" cy="2133600"/>
          </a:xfrm>
          <a:prstGeom prst="rect">
            <a:avLst/>
          </a:prstGeo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B050"/>
                </a:solidFill>
              </a:rPr>
              <a:t>Solution</a:t>
            </a:r>
          </a:p>
          <a:p>
            <a:r>
              <a:rPr lang="en-US" sz="2400" dirty="0">
                <a:solidFill>
                  <a:srgbClr val="0F243E"/>
                </a:solidFill>
              </a:rPr>
              <a:t>In one hour, minute hand covers one revolution. Distance covered in </a:t>
            </a:r>
            <a:r>
              <a:rPr lang="en-US" sz="2400" dirty="0">
                <a:solidFill>
                  <a:srgbClr val="FF0000"/>
                </a:solidFill>
              </a:rPr>
              <a:t>one revolution </a:t>
            </a:r>
            <a:r>
              <a:rPr lang="en-US" sz="2400" dirty="0">
                <a:solidFill>
                  <a:srgbClr val="0F243E"/>
                </a:solidFill>
              </a:rPr>
              <a:t>is equal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FF0000"/>
                </a:solidFill>
              </a:rPr>
              <a:t> circumference </a:t>
            </a:r>
            <a:r>
              <a:rPr lang="en-US" sz="2400" dirty="0">
                <a:solidFill>
                  <a:srgbClr val="0F243E"/>
                </a:solidFill>
              </a:rPr>
              <a:t>of circular clock.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5067" y="3623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4789FCB-1FF4-4B9B-945A-E08C15B0F9A1}"/>
              </a:ext>
            </a:extLst>
          </p:cNvPr>
          <p:cNvSpPr txBox="1">
            <a:spLocks/>
          </p:cNvSpPr>
          <p:nvPr/>
        </p:nvSpPr>
        <p:spPr>
          <a:xfrm>
            <a:off x="2184400" y="3709317"/>
            <a:ext cx="7281334" cy="3429000"/>
          </a:xfrm>
          <a:prstGeom prst="rect">
            <a:avLst/>
          </a:prstGeo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432002"/>
                </a:solidFill>
              </a:rPr>
              <a:t>Distance covered = Circumference</a:t>
            </a:r>
          </a:p>
          <a:p>
            <a:r>
              <a:rPr lang="en-US" sz="2400" dirty="0">
                <a:solidFill>
                  <a:srgbClr val="432002"/>
                </a:solidFill>
              </a:rPr>
              <a:t>                                = 2 πR</a:t>
            </a:r>
          </a:p>
          <a:p>
            <a:r>
              <a:rPr lang="en-US" sz="2400" dirty="0">
                <a:solidFill>
                  <a:srgbClr val="432002"/>
                </a:solidFill>
              </a:rPr>
              <a:t>                                = 2 π X 15      </a:t>
            </a:r>
          </a:p>
          <a:p>
            <a:r>
              <a:rPr lang="en-US" sz="2400" dirty="0">
                <a:solidFill>
                  <a:srgbClr val="432002"/>
                </a:solidFill>
              </a:rPr>
              <a:t>(here R is the length of minute hand)</a:t>
            </a:r>
          </a:p>
          <a:p>
            <a:r>
              <a:rPr lang="en-US" sz="2400" dirty="0">
                <a:solidFill>
                  <a:srgbClr val="432002"/>
                </a:solidFill>
              </a:rPr>
              <a:t>                               = 30π = 30 X 3.14</a:t>
            </a:r>
          </a:p>
          <a:p>
            <a:r>
              <a:rPr lang="en-US" sz="2400" dirty="0">
                <a:solidFill>
                  <a:srgbClr val="432002"/>
                </a:solidFill>
              </a:rPr>
              <a:t>                               = 94.2cm </a:t>
            </a:r>
          </a:p>
        </p:txBody>
      </p:sp>
      <p:pic>
        <p:nvPicPr>
          <p:cNvPr id="1026" name="Picture 2" descr="Clock, Time, Hour, Watch, Countdown">
            <a:extLst>
              <a:ext uri="{FF2B5EF4-FFF2-40B4-BE49-F238E27FC236}">
                <a16:creationId xmlns:a16="http://schemas.microsoft.com/office/drawing/2014/main" id="{54814ECA-AEDF-40A1-AE49-66F2FE062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362" y="917239"/>
            <a:ext cx="1521161" cy="152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ABC5D4-4983-4D57-802A-524544B04CB0}"/>
              </a:ext>
            </a:extLst>
          </p:cNvPr>
          <p:cNvSpPr txBox="1"/>
          <p:nvPr/>
        </p:nvSpPr>
        <p:spPr>
          <a:xfrm>
            <a:off x="8204355" y="2117945"/>
            <a:ext cx="722057" cy="369332"/>
          </a:xfrm>
          <a:prstGeom prst="borderCallout1">
            <a:avLst>
              <a:gd name="adj1" fmla="val 53678"/>
              <a:gd name="adj2" fmla="val 600"/>
              <a:gd name="adj3" fmla="val -139713"/>
              <a:gd name="adj4" fmla="val -60337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15cm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F2F20-6544-41EE-9CD5-9DE7EC2DBA85}"/>
              </a:ext>
            </a:extLst>
          </p:cNvPr>
          <p:cNvCxnSpPr>
            <a:cxnSpLocks/>
          </p:cNvCxnSpPr>
          <p:nvPr/>
        </p:nvCxnSpPr>
        <p:spPr>
          <a:xfrm flipV="1">
            <a:off x="7543800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56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5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005139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solidFill>
                            <a:schemeClr val="tx1"/>
                          </a:solidFill>
                        </a:rPr>
                        <a:t>https://pixabay.com/vectors/clock-time-hour-watch-countdown-1300646/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 descr="Clock, Time, Hour, Watch, Countdown">
            <a:extLst>
              <a:ext uri="{FF2B5EF4-FFF2-40B4-BE49-F238E27FC236}">
                <a16:creationId xmlns:a16="http://schemas.microsoft.com/office/drawing/2014/main" id="{632C6411-1DFE-4283-8532-AAE8346BA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33600"/>
            <a:ext cx="561278" cy="56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7905</TotalTime>
  <Words>1243</Words>
  <Application>Microsoft Office PowerPoint</Application>
  <PresentationFormat>On-screen Show (4:3)</PresentationFormat>
  <Paragraphs>146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PERIMETER AND AREA OF CIRCLE </vt:lpstr>
      <vt:lpstr>FILL IN THE BLANKS</vt:lpstr>
      <vt:lpstr>FILL IN THE BLANKS</vt:lpstr>
      <vt:lpstr>ANSWER THE FOLLOWING</vt:lpstr>
      <vt:lpstr>ANSWER THE FOLLOWING</vt:lpstr>
      <vt:lpstr>ANSWER THE FOLLOWING</vt:lpstr>
      <vt:lpstr>ANSWER THE FOLLOWING</vt:lpstr>
      <vt:lpstr>ANSWER THE FOLLOWING</vt:lpstr>
      <vt:lpstr>ANSWER THE FOLLOWING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62</cp:revision>
  <dcterms:created xsi:type="dcterms:W3CDTF">2018-12-16T04:20:25Z</dcterms:created>
  <dcterms:modified xsi:type="dcterms:W3CDTF">2021-03-01T09:02:40Z</dcterms:modified>
</cp:coreProperties>
</file>