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3" r:id="rId6"/>
    <p:sldId id="264" r:id="rId7"/>
    <p:sldId id="265" r:id="rId8"/>
    <p:sldId id="266" r:id="rId9"/>
    <p:sldId id="271" r:id="rId10"/>
    <p:sldId id="269" r:id="rId11"/>
    <p:sldId id="268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775" autoAdjust="0"/>
  </p:normalViewPr>
  <p:slideViewPr>
    <p:cSldViewPr>
      <p:cViewPr varScale="1">
        <p:scale>
          <a:sx n="58" d="100"/>
          <a:sy n="58" d="100"/>
        </p:scale>
        <p:origin x="152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200" dirty="0"/>
              <a:t>Some of the types of Quadrilateral are square, rectangle, parallelogram etc.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dirty="0"/>
              <a:t>All images original</a:t>
            </a:r>
            <a:r>
              <a:rPr lang="en-US" baseline="0" dirty="0"/>
              <a:t> by </a:t>
            </a: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sailakshmi1973@gmail.com</a:t>
            </a:r>
            <a:endParaRPr lang="en-SG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images original</a:t>
            </a:r>
            <a:r>
              <a:rPr lang="en-US" baseline="0" dirty="0"/>
              <a:t> by </a:t>
            </a: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sailakshmi1973@gmail.com</a:t>
            </a:r>
            <a:endParaRPr lang="en-SG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5380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images original</a:t>
            </a:r>
            <a:r>
              <a:rPr lang="en-US" baseline="0" dirty="0"/>
              <a:t> by </a:t>
            </a: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sailakshmi1973@gmail.com</a:t>
            </a:r>
            <a:endParaRPr lang="en-SG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5738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images original</a:t>
            </a:r>
            <a:r>
              <a:rPr lang="en-US" baseline="0" dirty="0"/>
              <a:t> by </a:t>
            </a: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sailakshmi1973@gmail.com</a:t>
            </a:r>
            <a:endParaRPr lang="en-SG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1881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images original</a:t>
            </a:r>
            <a:r>
              <a:rPr lang="en-US" baseline="0" dirty="0"/>
              <a:t> by </a:t>
            </a: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sailakshmi1973@gmail.com</a:t>
            </a:r>
            <a:endParaRPr lang="en-SG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1819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images original</a:t>
            </a:r>
            <a:r>
              <a:rPr lang="en-US" baseline="0" dirty="0"/>
              <a:t> by </a:t>
            </a: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sailakshmi1973@gmail.com</a:t>
            </a:r>
            <a:endParaRPr lang="en-SG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828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200" dirty="0"/>
              <a:t>Note that after moving the triangular section BM=CN.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dirty="0"/>
              <a:t>All images original</a:t>
            </a:r>
            <a:r>
              <a:rPr lang="en-US" baseline="0" dirty="0"/>
              <a:t> by </a:t>
            </a: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sailakshmi1973@gmail.com</a:t>
            </a:r>
            <a:endParaRPr lang="en-SG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3130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200" dirty="0"/>
              <a:t>Note that after moving the triangular section BM=CN.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dirty="0"/>
              <a:t>All images original</a:t>
            </a:r>
            <a:r>
              <a:rPr lang="en-US" baseline="0" dirty="0"/>
              <a:t> by </a:t>
            </a: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sailakshmi1973@gmail.com</a:t>
            </a:r>
            <a:endParaRPr lang="en-SG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3130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200" dirty="0"/>
              <a:t>Note that after moving the triangular section BM=CN.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8401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1652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2">
            <a:extLst>
              <a:ext uri="{FF2B5EF4-FFF2-40B4-BE49-F238E27FC236}">
                <a16:creationId xmlns:a16="http://schemas.microsoft.com/office/drawing/2014/main" id="{E7BED959-6D7A-42FC-99B6-22A7ABC974CF}"/>
              </a:ext>
            </a:extLst>
          </p:cNvPr>
          <p:cNvSpPr/>
          <p:nvPr/>
        </p:nvSpPr>
        <p:spPr>
          <a:xfrm>
            <a:off x="381000" y="1143000"/>
            <a:ext cx="8382000" cy="4038600"/>
          </a:xfrm>
          <a:prstGeom prst="parallelogram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 and Perimeter of a Parallelogram</a:t>
            </a:r>
            <a:endParaRPr lang="en-IN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6220" y="17529"/>
            <a:ext cx="7086600" cy="1143000"/>
          </a:xfrm>
        </p:spPr>
        <p:txBody>
          <a:bodyPr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 w="13462">
                  <a:solidFill>
                    <a:schemeClr val="tx1"/>
                  </a:solidFill>
                  <a:prstDash val="solid"/>
                </a:ln>
              </a:rPr>
              <a:t>Area and Perimeter of a Parallelogram</a:t>
            </a:r>
            <a:endParaRPr lang="en-IN" b="1" dirty="0">
              <a:ln w="13462"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DE776D-3CE9-4191-9C77-7A9DABECA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120" y="1397022"/>
            <a:ext cx="8229600" cy="4525963"/>
          </a:xfrm>
        </p:spPr>
        <p:txBody>
          <a:bodyPr/>
          <a:lstStyle/>
          <a:p>
            <a:r>
              <a:rPr lang="en-IN" sz="2800" b="1" u="sng" dirty="0"/>
              <a:t>Introduction</a:t>
            </a:r>
          </a:p>
          <a:p>
            <a:r>
              <a:rPr lang="en-US" sz="2400" dirty="0"/>
              <a:t>Any four sided polygon is called a Quadrilateral. </a:t>
            </a:r>
          </a:p>
          <a:p>
            <a:r>
              <a:rPr lang="en-US" sz="2400" dirty="0"/>
              <a:t>A Parallelogram is a quadrilateral whose opposite sides are parallel and equal in length.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IN" sz="2400" dirty="0"/>
              <a:t>In a parallelogram,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Opposite sides are equal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Opposite angles are equal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Sum of adjacent angles is 180</a:t>
            </a:r>
            <a:r>
              <a:rPr lang="en-US" sz="2400" baseline="30000" dirty="0"/>
              <a:t>o</a:t>
            </a:r>
            <a:r>
              <a:rPr lang="en-US" sz="2400" dirty="0"/>
              <a:t> </a:t>
            </a:r>
            <a:r>
              <a:rPr lang="en-US" sz="2400" dirty="0" err="1"/>
              <a:t>ie</a:t>
            </a:r>
            <a:r>
              <a:rPr lang="en-US" sz="2400" dirty="0"/>
              <a:t> </a:t>
            </a:r>
            <a:r>
              <a:rPr lang="en-US" sz="2400" dirty="0" err="1"/>
              <a:t>x+y</a:t>
            </a:r>
            <a:r>
              <a:rPr lang="en-US" sz="2400" dirty="0"/>
              <a:t>=   180</a:t>
            </a:r>
            <a:r>
              <a:rPr lang="en-US" sz="2400" baseline="30000" dirty="0"/>
              <a:t>o</a:t>
            </a:r>
            <a:endParaRPr lang="en-IN" sz="2400" baseline="30000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ADBB8569-6BC2-42D0-8920-C01AF9E8D776}"/>
              </a:ext>
            </a:extLst>
          </p:cNvPr>
          <p:cNvSpPr/>
          <p:nvPr/>
        </p:nvSpPr>
        <p:spPr>
          <a:xfrm>
            <a:off x="2667000" y="3359045"/>
            <a:ext cx="3505200" cy="1524000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B6589C9B-A4C1-4443-B9A8-DD1699040D37}"/>
              </a:ext>
            </a:extLst>
          </p:cNvPr>
          <p:cNvSpPr/>
          <p:nvPr/>
        </p:nvSpPr>
        <p:spPr>
          <a:xfrm>
            <a:off x="2590800" y="4628524"/>
            <a:ext cx="304800" cy="487805"/>
          </a:xfrm>
          <a:prstGeom prst="arc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02DFC212-BFA2-4D70-A9E2-A527F099BEA7}"/>
              </a:ext>
            </a:extLst>
          </p:cNvPr>
          <p:cNvSpPr/>
          <p:nvPr/>
        </p:nvSpPr>
        <p:spPr>
          <a:xfrm rot="10420320">
            <a:off x="5917645" y="3083298"/>
            <a:ext cx="304800" cy="487805"/>
          </a:xfrm>
          <a:prstGeom prst="arc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2C513098-A8F6-440B-AA70-D4FCF9A648C8}"/>
              </a:ext>
            </a:extLst>
          </p:cNvPr>
          <p:cNvSpPr/>
          <p:nvPr/>
        </p:nvSpPr>
        <p:spPr>
          <a:xfrm rot="5400000">
            <a:off x="2735392" y="3090784"/>
            <a:ext cx="441899" cy="548703"/>
          </a:xfrm>
          <a:prstGeom prst="arc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309DAC9B-2938-41BB-8645-ADE8F2B67BD4}"/>
              </a:ext>
            </a:extLst>
          </p:cNvPr>
          <p:cNvSpPr/>
          <p:nvPr/>
        </p:nvSpPr>
        <p:spPr>
          <a:xfrm rot="5400000">
            <a:off x="2583067" y="2938310"/>
            <a:ext cx="755536" cy="710089"/>
          </a:xfrm>
          <a:prstGeom prst="arc">
            <a:avLst>
              <a:gd name="adj1" fmla="val 16945014"/>
              <a:gd name="adj2" fmla="val 0"/>
            </a:avLst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30189D18-0A06-488D-8267-D2C102DC3483}"/>
              </a:ext>
            </a:extLst>
          </p:cNvPr>
          <p:cNvSpPr/>
          <p:nvPr/>
        </p:nvSpPr>
        <p:spPr>
          <a:xfrm rot="14916480">
            <a:off x="5742064" y="4425068"/>
            <a:ext cx="441899" cy="663930"/>
          </a:xfrm>
          <a:prstGeom prst="arc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C84D6E83-F3FF-4CC6-AF51-3C2E7FD8300F}"/>
              </a:ext>
            </a:extLst>
          </p:cNvPr>
          <p:cNvSpPr/>
          <p:nvPr/>
        </p:nvSpPr>
        <p:spPr>
          <a:xfrm rot="15472216">
            <a:off x="5535129" y="4528480"/>
            <a:ext cx="755536" cy="710089"/>
          </a:xfrm>
          <a:prstGeom prst="arc">
            <a:avLst>
              <a:gd name="adj1" fmla="val 16945014"/>
              <a:gd name="adj2" fmla="val 395006"/>
            </a:avLst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BFA591-47C6-4D77-A82C-90BBF13ECA7A}"/>
              </a:ext>
            </a:extLst>
          </p:cNvPr>
          <p:cNvCxnSpPr>
            <a:cxnSpLocks/>
          </p:cNvCxnSpPr>
          <p:nvPr/>
        </p:nvCxnSpPr>
        <p:spPr>
          <a:xfrm flipH="1">
            <a:off x="4539520" y="3220386"/>
            <a:ext cx="152400" cy="25025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C9075C7-C5B5-41BA-ACB7-8FCC33E2E092}"/>
              </a:ext>
            </a:extLst>
          </p:cNvPr>
          <p:cNvCxnSpPr>
            <a:cxnSpLocks/>
          </p:cNvCxnSpPr>
          <p:nvPr/>
        </p:nvCxnSpPr>
        <p:spPr>
          <a:xfrm flipH="1">
            <a:off x="5841682" y="4058586"/>
            <a:ext cx="3155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FC696EF-3FC0-45D3-B038-3C710E267871}"/>
              </a:ext>
            </a:extLst>
          </p:cNvPr>
          <p:cNvCxnSpPr>
            <a:cxnSpLocks/>
          </p:cNvCxnSpPr>
          <p:nvPr/>
        </p:nvCxnSpPr>
        <p:spPr>
          <a:xfrm flipH="1">
            <a:off x="5826692" y="4134786"/>
            <a:ext cx="3155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A354465-338D-48C8-99C1-7DC187CAF571}"/>
              </a:ext>
            </a:extLst>
          </p:cNvPr>
          <p:cNvCxnSpPr>
            <a:cxnSpLocks/>
          </p:cNvCxnSpPr>
          <p:nvPr/>
        </p:nvCxnSpPr>
        <p:spPr>
          <a:xfrm flipH="1">
            <a:off x="2743200" y="4012366"/>
            <a:ext cx="3155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68B7645-D3E5-421C-8225-0F3CE5C8A9FF}"/>
              </a:ext>
            </a:extLst>
          </p:cNvPr>
          <p:cNvCxnSpPr>
            <a:cxnSpLocks/>
          </p:cNvCxnSpPr>
          <p:nvPr/>
        </p:nvCxnSpPr>
        <p:spPr>
          <a:xfrm flipH="1">
            <a:off x="2732472" y="4089816"/>
            <a:ext cx="3155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7254833-024E-46DB-8AEB-834324010981}"/>
              </a:ext>
            </a:extLst>
          </p:cNvPr>
          <p:cNvSpPr txBox="1"/>
          <p:nvPr/>
        </p:nvSpPr>
        <p:spPr>
          <a:xfrm>
            <a:off x="2271010" y="3763966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b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06CA870-BE6C-42D3-A3D9-C6F81FD5B1EF}"/>
              </a:ext>
            </a:extLst>
          </p:cNvPr>
          <p:cNvSpPr txBox="1"/>
          <p:nvPr/>
        </p:nvSpPr>
        <p:spPr>
          <a:xfrm>
            <a:off x="6245902" y="3763966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b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3F3CB97-6127-4D64-A652-E642733EC1EC}"/>
              </a:ext>
            </a:extLst>
          </p:cNvPr>
          <p:cNvSpPr txBox="1"/>
          <p:nvPr/>
        </p:nvSpPr>
        <p:spPr>
          <a:xfrm>
            <a:off x="4457900" y="2685912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B0A907-D62F-4870-9611-988C158D0C44}"/>
              </a:ext>
            </a:extLst>
          </p:cNvPr>
          <p:cNvSpPr txBox="1"/>
          <p:nvPr/>
        </p:nvSpPr>
        <p:spPr>
          <a:xfrm>
            <a:off x="4457900" y="496318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a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B1F5E2D-46C1-4E15-8171-0F6750BCF477}"/>
              </a:ext>
            </a:extLst>
          </p:cNvPr>
          <p:cNvCxnSpPr>
            <a:cxnSpLocks/>
          </p:cNvCxnSpPr>
          <p:nvPr/>
        </p:nvCxnSpPr>
        <p:spPr>
          <a:xfrm flipH="1">
            <a:off x="4539520" y="4800307"/>
            <a:ext cx="152400" cy="25025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6B52C02-7156-47E4-8D44-AC448CCA5155}"/>
              </a:ext>
            </a:extLst>
          </p:cNvPr>
          <p:cNvSpPr txBox="1"/>
          <p:nvPr/>
        </p:nvSpPr>
        <p:spPr>
          <a:xfrm>
            <a:off x="2885599" y="4289464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i="1" dirty="0"/>
              <a:t>x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6D5CA72-8D9D-4E49-A5B4-CEF11DE0FAB2}"/>
              </a:ext>
            </a:extLst>
          </p:cNvPr>
          <p:cNvSpPr txBox="1"/>
          <p:nvPr/>
        </p:nvSpPr>
        <p:spPr>
          <a:xfrm>
            <a:off x="5240197" y="4289464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i="1" dirty="0"/>
              <a:t>y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A067E93-1D7A-49B0-8B85-3E9B86D2F72F}"/>
              </a:ext>
            </a:extLst>
          </p:cNvPr>
          <p:cNvSpPr txBox="1"/>
          <p:nvPr/>
        </p:nvSpPr>
        <p:spPr>
          <a:xfrm>
            <a:off x="5520691" y="3375073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i="1" dirty="0"/>
              <a:t>x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5F15E51-A9E9-474E-822A-49A561FA1FDE}"/>
              </a:ext>
            </a:extLst>
          </p:cNvPr>
          <p:cNvSpPr txBox="1"/>
          <p:nvPr/>
        </p:nvSpPr>
        <p:spPr>
          <a:xfrm>
            <a:off x="3208977" y="3375073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i="1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34" grpId="0" animBg="1"/>
      <p:bldP spid="37" grpId="0" animBg="1"/>
      <p:bldP spid="38" grpId="0" animBg="1"/>
      <p:bldP spid="39" grpId="0" animBg="1"/>
      <p:bldP spid="40" grpId="0" animBg="1"/>
      <p:bldP spid="26" grpId="0"/>
      <p:bldP spid="64" grpId="0"/>
      <p:bldP spid="65" grpId="0"/>
      <p:bldP spid="66" grpId="0"/>
      <p:bldP spid="68" grpId="0"/>
      <p:bldP spid="69" grpId="0"/>
      <p:bldP spid="70" grpId="0"/>
      <p:bldP spid="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7A5DC-1077-4BE0-AB59-682A2EE3F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63093"/>
            <a:ext cx="8229600" cy="400109"/>
          </a:xfrm>
        </p:spPr>
        <p:txBody>
          <a:bodyPr/>
          <a:lstStyle/>
          <a:p>
            <a:r>
              <a:rPr lang="en-US" sz="2400" dirty="0"/>
              <a:t>The distance between these parallel sides is called the </a:t>
            </a:r>
            <a:r>
              <a:rPr lang="en-US" sz="2400" b="1" i="1" dirty="0"/>
              <a:t>height or Altitude</a:t>
            </a:r>
            <a:r>
              <a:rPr lang="en-US" sz="2400" dirty="0"/>
              <a:t> </a:t>
            </a: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4775F471-3CD4-4D77-B2C9-01EE253B2E1F}"/>
              </a:ext>
            </a:extLst>
          </p:cNvPr>
          <p:cNvSpPr/>
          <p:nvPr/>
        </p:nvSpPr>
        <p:spPr>
          <a:xfrm>
            <a:off x="2895600" y="3578424"/>
            <a:ext cx="3352800" cy="1219200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B86A2C1-29D4-42AD-A8D6-D7535D428C71}"/>
              </a:ext>
            </a:extLst>
          </p:cNvPr>
          <p:cNvCxnSpPr>
            <a:cxnSpLocks/>
          </p:cNvCxnSpPr>
          <p:nvPr/>
        </p:nvCxnSpPr>
        <p:spPr>
          <a:xfrm flipH="1">
            <a:off x="4114800" y="3349824"/>
            <a:ext cx="609600" cy="14478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9801DA1-BBDC-44A6-BECE-C954FC361C21}"/>
              </a:ext>
            </a:extLst>
          </p:cNvPr>
          <p:cNvCxnSpPr/>
          <p:nvPr/>
        </p:nvCxnSpPr>
        <p:spPr>
          <a:xfrm>
            <a:off x="4724400" y="3349824"/>
            <a:ext cx="76200" cy="228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43D2A7D-B3E2-424A-93E4-A5676762F6DE}"/>
              </a:ext>
            </a:extLst>
          </p:cNvPr>
          <p:cNvCxnSpPr/>
          <p:nvPr/>
        </p:nvCxnSpPr>
        <p:spPr>
          <a:xfrm>
            <a:off x="6248400" y="3578424"/>
            <a:ext cx="0" cy="12192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D1D7773-F705-432B-80F1-11A67A7D08A5}"/>
              </a:ext>
            </a:extLst>
          </p:cNvPr>
          <p:cNvCxnSpPr/>
          <p:nvPr/>
        </p:nvCxnSpPr>
        <p:spPr>
          <a:xfrm>
            <a:off x="5943600" y="4797624"/>
            <a:ext cx="3048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96D0491-22CA-4AE4-B73F-AA7ACAEB9256}"/>
              </a:ext>
            </a:extLst>
          </p:cNvPr>
          <p:cNvCxnSpPr>
            <a:cxnSpLocks/>
          </p:cNvCxnSpPr>
          <p:nvPr/>
        </p:nvCxnSpPr>
        <p:spPr>
          <a:xfrm flipH="1">
            <a:off x="2755605" y="4264224"/>
            <a:ext cx="152399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932095C-179E-4FDA-9E79-DE25A3E6BA89}"/>
              </a:ext>
            </a:extLst>
          </p:cNvPr>
          <p:cNvCxnSpPr>
            <a:cxnSpLocks/>
          </p:cNvCxnSpPr>
          <p:nvPr/>
        </p:nvCxnSpPr>
        <p:spPr>
          <a:xfrm flipV="1">
            <a:off x="2971800" y="3578424"/>
            <a:ext cx="127591" cy="495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BCE9EBD-DC80-4E93-987D-FF9DA8106EAB}"/>
              </a:ext>
            </a:extLst>
          </p:cNvPr>
          <p:cNvCxnSpPr>
            <a:cxnSpLocks/>
          </p:cNvCxnSpPr>
          <p:nvPr/>
        </p:nvCxnSpPr>
        <p:spPr>
          <a:xfrm>
            <a:off x="4816549" y="4908400"/>
            <a:ext cx="10207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864E87D-1E54-4612-B22A-0862709F0538}"/>
              </a:ext>
            </a:extLst>
          </p:cNvPr>
          <p:cNvCxnSpPr>
            <a:cxnSpLocks/>
          </p:cNvCxnSpPr>
          <p:nvPr/>
        </p:nvCxnSpPr>
        <p:spPr>
          <a:xfrm flipH="1">
            <a:off x="2908004" y="4908400"/>
            <a:ext cx="7495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06298E5-E8B8-4FAF-9D81-61FAE63D43A7}"/>
              </a:ext>
            </a:extLst>
          </p:cNvPr>
          <p:cNvSpPr txBox="1"/>
          <p:nvPr/>
        </p:nvSpPr>
        <p:spPr>
          <a:xfrm>
            <a:off x="3810000" y="4778514"/>
            <a:ext cx="1006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i="1" dirty="0"/>
              <a:t>Length</a:t>
            </a:r>
          </a:p>
          <a:p>
            <a:pPr algn="ctr"/>
            <a:r>
              <a:rPr lang="en-IN" sz="2000" i="1" dirty="0"/>
              <a:t>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3B4204-A73E-4F6C-81C5-12ACDC2C2FE5}"/>
              </a:ext>
            </a:extLst>
          </p:cNvPr>
          <p:cNvSpPr txBox="1"/>
          <p:nvPr/>
        </p:nvSpPr>
        <p:spPr>
          <a:xfrm>
            <a:off x="4830725" y="3122926"/>
            <a:ext cx="1006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i="1" dirty="0"/>
              <a:t>Bases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7E0095-3C9A-49AC-A947-4B2E3DACD5A0}"/>
              </a:ext>
            </a:extLst>
          </p:cNvPr>
          <p:cNvSpPr txBox="1"/>
          <p:nvPr/>
        </p:nvSpPr>
        <p:spPr>
          <a:xfrm>
            <a:off x="6324600" y="3980567"/>
            <a:ext cx="1006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i="1" dirty="0"/>
              <a:t>height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0CBD5E-1662-4677-8FD6-C1DF4A0E7E6A}"/>
              </a:ext>
            </a:extLst>
          </p:cNvPr>
          <p:cNvSpPr txBox="1"/>
          <p:nvPr/>
        </p:nvSpPr>
        <p:spPr>
          <a:xfrm>
            <a:off x="1927151" y="3980567"/>
            <a:ext cx="1006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i="1" dirty="0"/>
              <a:t>Width W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9F485BA-DB30-4AAC-896D-CC89F2DAFC5D}"/>
              </a:ext>
            </a:extLst>
          </p:cNvPr>
          <p:cNvSpPr txBox="1"/>
          <p:nvPr/>
        </p:nvSpPr>
        <p:spPr>
          <a:xfrm>
            <a:off x="5997649" y="4452079"/>
            <a:ext cx="250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i="1" dirty="0"/>
              <a:t>5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4FC775DC-2AD8-4D73-9E9A-70989761A04B}"/>
              </a:ext>
            </a:extLst>
          </p:cNvPr>
          <p:cNvSpPr txBox="1">
            <a:spLocks/>
          </p:cNvSpPr>
          <p:nvPr/>
        </p:nvSpPr>
        <p:spPr>
          <a:xfrm>
            <a:off x="304800" y="1972891"/>
            <a:ext cx="8229600" cy="40010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400" b="1" i="1" dirty="0"/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8F4C950-09A2-4C29-8C0D-DCD1421FE296}"/>
              </a:ext>
            </a:extLst>
          </p:cNvPr>
          <p:cNvSpPr txBox="1">
            <a:spLocks/>
          </p:cNvSpPr>
          <p:nvPr/>
        </p:nvSpPr>
        <p:spPr>
          <a:xfrm>
            <a:off x="1381125" y="1922717"/>
            <a:ext cx="8229600" cy="40010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and the parallel sides are called the </a:t>
            </a:r>
            <a:r>
              <a:rPr lang="en-US" sz="2400" b="1" i="1" dirty="0"/>
              <a:t>bases.</a:t>
            </a:r>
            <a:endParaRPr lang="en-IN" sz="2400" b="1" i="1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1F5141B-315A-4C8D-A7A2-4EB715AAC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2673"/>
            <a:ext cx="7086600" cy="1143000"/>
          </a:xfrm>
        </p:spPr>
        <p:txBody>
          <a:bodyPr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 w="13462">
                  <a:solidFill>
                    <a:schemeClr val="tx1"/>
                  </a:solidFill>
                  <a:prstDash val="solid"/>
                </a:ln>
              </a:rPr>
              <a:t>Area and Perimeter of a Parallelogram</a:t>
            </a:r>
            <a:endParaRPr lang="en-IN" b="1" dirty="0">
              <a:ln w="13462">
                <a:solidFill>
                  <a:schemeClr val="tx1"/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0499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 animBg="1"/>
      <p:bldP spid="55" grpId="0"/>
      <p:bldP spid="56" grpId="0"/>
      <p:bldP spid="57" grpId="0"/>
      <p:bldP spid="58" grpId="0"/>
      <p:bldP spid="59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6D830-DF3E-4073-B6D0-FA978AB98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314" y="0"/>
            <a:ext cx="8149258" cy="1147607"/>
          </a:xfrm>
        </p:spPr>
        <p:txBody>
          <a:bodyPr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IN" b="1" dirty="0">
                <a:ln/>
                <a:solidFill>
                  <a:schemeClr val="bg2">
                    <a:lumMod val="10000"/>
                  </a:schemeClr>
                </a:solidFill>
              </a:rPr>
              <a:t>Perimeter of a Parallelogram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7A5DC-1077-4BE0-AB59-682A2EE3F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116" y="1394086"/>
            <a:ext cx="8149258" cy="4544204"/>
          </a:xfrm>
        </p:spPr>
        <p:txBody>
          <a:bodyPr/>
          <a:lstStyle/>
          <a:p>
            <a:r>
              <a:rPr lang="en-US" sz="2400" dirty="0"/>
              <a:t>The opposite sides of a parallelogram are congruent. Therefore, if you know the length of one side you know the length of its opposite side.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two adjacent sides of a parallelogram are l and w then its perimeter is 2(l + w)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E7B21438-3D4E-4EC8-A9E8-0D8CF07BAE4D}"/>
              </a:ext>
            </a:extLst>
          </p:cNvPr>
          <p:cNvSpPr/>
          <p:nvPr/>
        </p:nvSpPr>
        <p:spPr>
          <a:xfrm>
            <a:off x="3200400" y="2590800"/>
            <a:ext cx="3048000" cy="1371600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8A8F8-6E4F-461D-9C38-0C0E9D025BFA}"/>
              </a:ext>
            </a:extLst>
          </p:cNvPr>
          <p:cNvSpPr txBox="1"/>
          <p:nvPr/>
        </p:nvSpPr>
        <p:spPr>
          <a:xfrm>
            <a:off x="2895600" y="303351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W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A73C9C-4CE5-4578-BFCB-BA392BECCD75}"/>
              </a:ext>
            </a:extLst>
          </p:cNvPr>
          <p:cNvSpPr txBox="1"/>
          <p:nvPr/>
        </p:nvSpPr>
        <p:spPr>
          <a:xfrm>
            <a:off x="6248400" y="303351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W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EF6F98-06BE-4295-B1F3-ED290DD72B19}"/>
              </a:ext>
            </a:extLst>
          </p:cNvPr>
          <p:cNvSpPr txBox="1"/>
          <p:nvPr/>
        </p:nvSpPr>
        <p:spPr>
          <a:xfrm>
            <a:off x="4612943" y="22214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ED20D1F-62F1-4EDD-9032-2E48055254E9}"/>
              </a:ext>
            </a:extLst>
          </p:cNvPr>
          <p:cNvSpPr txBox="1"/>
          <p:nvPr/>
        </p:nvSpPr>
        <p:spPr>
          <a:xfrm>
            <a:off x="4612943" y="398657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43370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30" grpId="0"/>
      <p:bldP spid="31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6D830-DF3E-4073-B6D0-FA978AB98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430" y="1476243"/>
            <a:ext cx="8149258" cy="1147607"/>
          </a:xfrm>
        </p:spPr>
        <p:txBody>
          <a:bodyPr/>
          <a:lstStyle/>
          <a:p>
            <a:pPr algn="l"/>
            <a:r>
              <a:rPr lang="en-US" sz="2800" dirty="0"/>
              <a:t>Example :Find the perimeter of the parallelogram ABCD.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7A5DC-1077-4BE0-AB59-682A2EE3F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864" y="2919617"/>
            <a:ext cx="8149258" cy="360564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800" dirty="0"/>
              <a:t>Solution: Perimeter of the parallelogram</a:t>
            </a:r>
          </a:p>
          <a:p>
            <a:r>
              <a:rPr lang="en-US" sz="2800" dirty="0"/>
              <a:t> ABCD=2(</a:t>
            </a:r>
            <a:r>
              <a:rPr lang="en-US" sz="2800" dirty="0" err="1"/>
              <a:t>l+w</a:t>
            </a:r>
            <a:r>
              <a:rPr lang="en-US" sz="2800" dirty="0"/>
              <a:t>)=2(4+5)cm and Perimeter =18cm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C0AC73E-2D4D-469E-8446-483EC80E6E7C}"/>
              </a:ext>
            </a:extLst>
          </p:cNvPr>
          <p:cNvGrpSpPr/>
          <p:nvPr/>
        </p:nvGrpSpPr>
        <p:grpSpPr>
          <a:xfrm>
            <a:off x="2819400" y="2206662"/>
            <a:ext cx="4185654" cy="2444676"/>
            <a:chOff x="3225253" y="1486561"/>
            <a:chExt cx="3785147" cy="2146151"/>
          </a:xfrm>
        </p:grpSpPr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E7B21438-3D4E-4EC8-A9E8-0D8CF07BAE4D}"/>
                </a:ext>
              </a:extLst>
            </p:cNvPr>
            <p:cNvSpPr/>
            <p:nvPr/>
          </p:nvSpPr>
          <p:spPr>
            <a:xfrm>
              <a:off x="3276600" y="1855893"/>
              <a:ext cx="3048000" cy="1371600"/>
            </a:xfrm>
            <a:prstGeom prst="parallelogram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9E8A8F8-6E4F-461D-9C38-0C0E9D025BFA}"/>
                </a:ext>
              </a:extLst>
            </p:cNvPr>
            <p:cNvSpPr txBox="1"/>
            <p:nvPr/>
          </p:nvSpPr>
          <p:spPr>
            <a:xfrm>
              <a:off x="3530053" y="1486561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0A73C9C-4CE5-4578-BFCB-BA392BECCD75}"/>
                </a:ext>
              </a:extLst>
            </p:cNvPr>
            <p:cNvSpPr txBox="1"/>
            <p:nvPr/>
          </p:nvSpPr>
          <p:spPr>
            <a:xfrm>
              <a:off x="5785513" y="3227493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C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EF6F98-06BE-4295-B1F3-ED290DD72B19}"/>
                </a:ext>
              </a:extLst>
            </p:cNvPr>
            <p:cNvSpPr txBox="1"/>
            <p:nvPr/>
          </p:nvSpPr>
          <p:spPr>
            <a:xfrm>
              <a:off x="6160827" y="1486561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B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ED20D1F-62F1-4EDD-9032-2E48055254E9}"/>
                </a:ext>
              </a:extLst>
            </p:cNvPr>
            <p:cNvSpPr txBox="1"/>
            <p:nvPr/>
          </p:nvSpPr>
          <p:spPr>
            <a:xfrm>
              <a:off x="3225253" y="3227493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3F9526B-C065-41AD-AF72-8946D48D48C7}"/>
                </a:ext>
              </a:extLst>
            </p:cNvPr>
            <p:cNvSpPr txBox="1"/>
            <p:nvPr/>
          </p:nvSpPr>
          <p:spPr>
            <a:xfrm>
              <a:off x="6242714" y="2289840"/>
              <a:ext cx="7676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5 </a:t>
              </a:r>
              <a:r>
                <a:rPr lang="en-IN" dirty="0" err="1"/>
                <a:t>cms</a:t>
              </a:r>
              <a:endParaRPr lang="en-IN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A464AF-822F-46A3-AEC2-CD4FFE5933D0}"/>
                </a:ext>
              </a:extLst>
            </p:cNvPr>
            <p:cNvSpPr txBox="1"/>
            <p:nvPr/>
          </p:nvSpPr>
          <p:spPr>
            <a:xfrm>
              <a:off x="4276215" y="3263380"/>
              <a:ext cx="7676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4 </a:t>
              </a:r>
              <a:r>
                <a:rPr lang="en-IN" dirty="0" err="1"/>
                <a:t>cms</a:t>
              </a:r>
              <a:endParaRPr lang="en-IN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16ADC647-0011-442A-835B-AF51D4CAE136}"/>
              </a:ext>
            </a:extLst>
          </p:cNvPr>
          <p:cNvSpPr txBox="1">
            <a:spLocks/>
          </p:cNvSpPr>
          <p:nvPr/>
        </p:nvSpPr>
        <p:spPr>
          <a:xfrm>
            <a:off x="538314" y="0"/>
            <a:ext cx="8149258" cy="1147607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>
                <a:ln/>
                <a:solidFill>
                  <a:schemeClr val="bg2">
                    <a:lumMod val="10000"/>
                  </a:schemeClr>
                </a:solidFill>
              </a:rPr>
              <a:t>Perimeter of a Parallelogram</a:t>
            </a:r>
            <a:endParaRPr lang="en-IN" b="1" dirty="0">
              <a:ln/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46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6D830-DF3E-4073-B6D0-FA978AB98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8149258" cy="1147607"/>
          </a:xfrm>
        </p:spPr>
        <p:txBody>
          <a:bodyPr anchor="ctr"/>
          <a:lstStyle/>
          <a:p>
            <a:r>
              <a:rPr lang="en-US" b="1" u="sng" dirty="0"/>
              <a:t>Area of a Parallelogram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7A5DC-1077-4BE0-AB59-682A2EE3F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116" y="1394086"/>
            <a:ext cx="8149258" cy="1147607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dirty="0">
                <a:ln w="0"/>
                <a:solidFill>
                  <a:schemeClr val="tx1"/>
                </a:solidFill>
              </a:rPr>
              <a:t>We derive the formula for the area of a parallelogram by moving a piece of the parallelogram so as to make a rectangle with the same area, which is easier to calculate.</a:t>
            </a:r>
          </a:p>
          <a:p>
            <a:endParaRPr lang="en-US" sz="2400" u="sng" dirty="0">
              <a:ln w="0"/>
              <a:solidFill>
                <a:schemeClr val="tx1"/>
              </a:solidFill>
            </a:endParaRPr>
          </a:p>
          <a:p>
            <a:r>
              <a:rPr lang="en-US" sz="2400" u="sng" dirty="0">
                <a:ln w="0"/>
                <a:solidFill>
                  <a:schemeClr val="tx1"/>
                </a:solidFill>
              </a:rPr>
              <a:t>Derivation of area formula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solidFill>
                  <a:schemeClr val="tx1"/>
                </a:solidFill>
              </a:rPr>
              <a:t>Consider a parallelogram ABCD with base length b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575C20B-0088-427F-840F-2C12B986F183}"/>
              </a:ext>
            </a:extLst>
          </p:cNvPr>
          <p:cNvGrpSpPr/>
          <p:nvPr/>
        </p:nvGrpSpPr>
        <p:grpSpPr>
          <a:xfrm>
            <a:off x="2503227" y="4003563"/>
            <a:ext cx="3240374" cy="2146151"/>
            <a:chOff x="3366280" y="2172361"/>
            <a:chExt cx="3240374" cy="2146151"/>
          </a:xfrm>
        </p:grpSpPr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857A9820-4C64-4E76-804E-DEBE0EFA57A8}"/>
                </a:ext>
              </a:extLst>
            </p:cNvPr>
            <p:cNvSpPr/>
            <p:nvPr/>
          </p:nvSpPr>
          <p:spPr>
            <a:xfrm>
              <a:off x="3417627" y="2541693"/>
              <a:ext cx="3048000" cy="1371600"/>
            </a:xfrm>
            <a:prstGeom prst="parallelogram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CEA566-0828-4BDC-8B64-7D0A44608A83}"/>
                </a:ext>
              </a:extLst>
            </p:cNvPr>
            <p:cNvSpPr txBox="1"/>
            <p:nvPr/>
          </p:nvSpPr>
          <p:spPr>
            <a:xfrm>
              <a:off x="3671080" y="2172361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8195608-80B9-4FD2-B56B-779181930BE1}"/>
                </a:ext>
              </a:extLst>
            </p:cNvPr>
            <p:cNvSpPr txBox="1"/>
            <p:nvPr/>
          </p:nvSpPr>
          <p:spPr>
            <a:xfrm>
              <a:off x="5926540" y="3913293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C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0360D3-DFAE-418C-90FD-19D9ACDF4143}"/>
                </a:ext>
              </a:extLst>
            </p:cNvPr>
            <p:cNvSpPr txBox="1"/>
            <p:nvPr/>
          </p:nvSpPr>
          <p:spPr>
            <a:xfrm>
              <a:off x="6301854" y="2172361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F3DBB88-AABA-4D00-A1F9-334A50CCE417}"/>
                </a:ext>
              </a:extLst>
            </p:cNvPr>
            <p:cNvSpPr txBox="1"/>
            <p:nvPr/>
          </p:nvSpPr>
          <p:spPr>
            <a:xfrm>
              <a:off x="3366280" y="3913293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EF48CE-EF9D-4D14-8005-D12B07979574}"/>
                </a:ext>
              </a:extLst>
            </p:cNvPr>
            <p:cNvSpPr txBox="1"/>
            <p:nvPr/>
          </p:nvSpPr>
          <p:spPr>
            <a:xfrm>
              <a:off x="3671080" y="3949180"/>
              <a:ext cx="22554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                   b  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B7829F5-5D79-43FB-BAFF-32620EC4ABFD}"/>
              </a:ext>
            </a:extLst>
          </p:cNvPr>
          <p:cNvCxnSpPr/>
          <p:nvPr/>
        </p:nvCxnSpPr>
        <p:spPr>
          <a:xfrm>
            <a:off x="4194746" y="5965048"/>
            <a:ext cx="8687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2185DF-F576-4AFF-8B82-45CF6253BBC5}"/>
              </a:ext>
            </a:extLst>
          </p:cNvPr>
          <p:cNvCxnSpPr>
            <a:cxnSpLocks/>
          </p:cNvCxnSpPr>
          <p:nvPr/>
        </p:nvCxnSpPr>
        <p:spPr>
          <a:xfrm flipH="1">
            <a:off x="2808027" y="5975284"/>
            <a:ext cx="8687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77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6D830-DF3E-4073-B6D0-FA978AB98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291"/>
            <a:ext cx="6324600" cy="828909"/>
          </a:xfrm>
        </p:spPr>
        <p:txBody>
          <a:bodyPr anchor="ctr"/>
          <a:lstStyle/>
          <a:p>
            <a:r>
              <a:rPr lang="en-US" b="1" u="sng" dirty="0"/>
              <a:t>Area of a Parallelogram</a:t>
            </a:r>
            <a:endParaRPr lang="en-IN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7A5DC-1077-4BE0-AB59-682A2EE3F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371" y="1187090"/>
            <a:ext cx="8149258" cy="4544204"/>
          </a:xfrm>
        </p:spPr>
        <p:txBody>
          <a:bodyPr/>
          <a:lstStyle/>
          <a:p>
            <a:r>
              <a:rPr lang="en-US" sz="2400" dirty="0"/>
              <a:t>Draw perpendicular AM on BC. </a:t>
            </a:r>
          </a:p>
          <a:p>
            <a:r>
              <a:rPr lang="en-US" sz="2400" dirty="0"/>
              <a:t>Note that AM is the height h of the parallelogram. Also base b=BM+MC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Cut off the triangular section ABM</a:t>
            </a:r>
          </a:p>
          <a:p>
            <a:endParaRPr lang="en-US" sz="24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575C20B-0088-427F-840F-2C12B986F183}"/>
              </a:ext>
            </a:extLst>
          </p:cNvPr>
          <p:cNvGrpSpPr/>
          <p:nvPr/>
        </p:nvGrpSpPr>
        <p:grpSpPr>
          <a:xfrm>
            <a:off x="2209800" y="2601932"/>
            <a:ext cx="3392774" cy="2349638"/>
            <a:chOff x="3072853" y="1394228"/>
            <a:chExt cx="3392774" cy="2349638"/>
          </a:xfrm>
        </p:grpSpPr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857A9820-4C64-4E76-804E-DEBE0EFA57A8}"/>
                </a:ext>
              </a:extLst>
            </p:cNvPr>
            <p:cNvSpPr/>
            <p:nvPr/>
          </p:nvSpPr>
          <p:spPr>
            <a:xfrm>
              <a:off x="3276600" y="1855893"/>
              <a:ext cx="3048000" cy="1371600"/>
            </a:xfrm>
            <a:prstGeom prst="parallelogram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CEA566-0828-4BDC-8B64-7D0A44608A83}"/>
                </a:ext>
              </a:extLst>
            </p:cNvPr>
            <p:cNvSpPr txBox="1"/>
            <p:nvPr/>
          </p:nvSpPr>
          <p:spPr>
            <a:xfrm>
              <a:off x="3530053" y="1394228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dirty="0"/>
                <a:t>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8195608-80B9-4FD2-B56B-779181930BE1}"/>
                </a:ext>
              </a:extLst>
            </p:cNvPr>
            <p:cNvSpPr txBox="1"/>
            <p:nvPr/>
          </p:nvSpPr>
          <p:spPr>
            <a:xfrm>
              <a:off x="5947392" y="3085067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dirty="0"/>
                <a:t>C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0360D3-DFAE-418C-90FD-19D9ACDF4143}"/>
                </a:ext>
              </a:extLst>
            </p:cNvPr>
            <p:cNvSpPr txBox="1"/>
            <p:nvPr/>
          </p:nvSpPr>
          <p:spPr>
            <a:xfrm>
              <a:off x="6160827" y="1394228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dirty="0"/>
                <a:t>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F3DBB88-AABA-4D00-A1F9-334A50CCE417}"/>
                </a:ext>
              </a:extLst>
            </p:cNvPr>
            <p:cNvSpPr txBox="1"/>
            <p:nvPr/>
          </p:nvSpPr>
          <p:spPr>
            <a:xfrm>
              <a:off x="3072853" y="3135160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dirty="0"/>
                <a:t>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EF48CE-EF9D-4D14-8005-D12B07979574}"/>
                </a:ext>
              </a:extLst>
            </p:cNvPr>
            <p:cNvSpPr txBox="1"/>
            <p:nvPr/>
          </p:nvSpPr>
          <p:spPr>
            <a:xfrm>
              <a:off x="3530053" y="3282201"/>
              <a:ext cx="2255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                  </a:t>
              </a:r>
              <a:r>
                <a:rPr lang="en-IN" sz="2400" dirty="0"/>
                <a:t> b  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B7829F5-5D79-43FB-BAFF-32620EC4ABFD}"/>
              </a:ext>
            </a:extLst>
          </p:cNvPr>
          <p:cNvCxnSpPr>
            <a:cxnSpLocks/>
          </p:cNvCxnSpPr>
          <p:nvPr/>
        </p:nvCxnSpPr>
        <p:spPr>
          <a:xfrm>
            <a:off x="4053719" y="4710502"/>
            <a:ext cx="8687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2185DF-F576-4AFF-8B82-45CF6253BBC5}"/>
              </a:ext>
            </a:extLst>
          </p:cNvPr>
          <p:cNvCxnSpPr>
            <a:cxnSpLocks/>
          </p:cNvCxnSpPr>
          <p:nvPr/>
        </p:nvCxnSpPr>
        <p:spPr>
          <a:xfrm flipH="1">
            <a:off x="2667000" y="4720738"/>
            <a:ext cx="8687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D9CF50E-5DF1-4ADE-B3AC-B056F8FB652D}"/>
              </a:ext>
            </a:extLst>
          </p:cNvPr>
          <p:cNvCxnSpPr>
            <a:cxnSpLocks/>
          </p:cNvCxnSpPr>
          <p:nvPr/>
        </p:nvCxnSpPr>
        <p:spPr>
          <a:xfrm>
            <a:off x="2765322" y="3063597"/>
            <a:ext cx="0" cy="137160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373EE09-66CA-4BA6-BF8B-43928C7893DF}"/>
              </a:ext>
            </a:extLst>
          </p:cNvPr>
          <p:cNvSpPr txBox="1"/>
          <p:nvPr/>
        </p:nvSpPr>
        <p:spPr>
          <a:xfrm>
            <a:off x="2667000" y="438510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F3DBB88-AABA-4D00-A1F9-334A50CCE417}"/>
              </a:ext>
            </a:extLst>
          </p:cNvPr>
          <p:cNvSpPr txBox="1"/>
          <p:nvPr/>
        </p:nvSpPr>
        <p:spPr>
          <a:xfrm>
            <a:off x="2822331" y="3564731"/>
            <a:ext cx="30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35310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16ED1ED2-AD70-47A5-A323-8EE844235C3C}"/>
              </a:ext>
            </a:extLst>
          </p:cNvPr>
          <p:cNvSpPr/>
          <p:nvPr/>
        </p:nvSpPr>
        <p:spPr>
          <a:xfrm>
            <a:off x="5383823" y="1540221"/>
            <a:ext cx="747486" cy="1203929"/>
          </a:xfrm>
          <a:prstGeom prst="triangle">
            <a:avLst>
              <a:gd name="adj" fmla="val 9617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2895600" y="1524000"/>
            <a:ext cx="3164174" cy="31433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329376" y="1524000"/>
            <a:ext cx="730398" cy="12357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895600" y="1555433"/>
            <a:ext cx="0" cy="124580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2895600" y="2748371"/>
            <a:ext cx="2448378" cy="4188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CFD97A1-FD74-4FBF-A103-1BA32E24F56D}"/>
              </a:ext>
            </a:extLst>
          </p:cNvPr>
          <p:cNvSpPr txBox="1"/>
          <p:nvPr/>
        </p:nvSpPr>
        <p:spPr>
          <a:xfrm>
            <a:off x="2709268" y="1143951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9AA4DF-FDA3-4DC0-81B7-AC3B337197CF}"/>
              </a:ext>
            </a:extLst>
          </p:cNvPr>
          <p:cNvSpPr txBox="1"/>
          <p:nvPr/>
        </p:nvSpPr>
        <p:spPr>
          <a:xfrm flipH="1">
            <a:off x="5176976" y="2759362"/>
            <a:ext cx="304800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9145F0-4357-47BA-BCB5-7075D0B1BB43}"/>
              </a:ext>
            </a:extLst>
          </p:cNvPr>
          <p:cNvSpPr txBox="1"/>
          <p:nvPr/>
        </p:nvSpPr>
        <p:spPr>
          <a:xfrm>
            <a:off x="6048331" y="1093768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969F2F-175A-498C-9AB0-9AAD7FD0714F}"/>
              </a:ext>
            </a:extLst>
          </p:cNvPr>
          <p:cNvSpPr txBox="1"/>
          <p:nvPr/>
        </p:nvSpPr>
        <p:spPr>
          <a:xfrm>
            <a:off x="2645568" y="2744012"/>
            <a:ext cx="304800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7FBE24-BDAD-4869-B87B-D766DAE046EA}"/>
              </a:ext>
            </a:extLst>
          </p:cNvPr>
          <p:cNvSpPr txBox="1"/>
          <p:nvPr/>
        </p:nvSpPr>
        <p:spPr>
          <a:xfrm>
            <a:off x="5951099" y="2744011"/>
            <a:ext cx="304800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5B02693-2B73-4414-911A-5DFF9C65F3D4}"/>
              </a:ext>
            </a:extLst>
          </p:cNvPr>
          <p:cNvSpPr txBox="1"/>
          <p:nvPr/>
        </p:nvSpPr>
        <p:spPr>
          <a:xfrm>
            <a:off x="6134100" y="1957341"/>
            <a:ext cx="304800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idx="1"/>
          </p:nvPr>
        </p:nvSpPr>
        <p:spPr>
          <a:xfrm>
            <a:off x="762001" y="4006478"/>
            <a:ext cx="7543800" cy="1517526"/>
          </a:xfrm>
        </p:spPr>
        <p:txBody>
          <a:bodyPr/>
          <a:lstStyle/>
          <a:p>
            <a:r>
              <a:rPr lang="en-US" sz="2800" dirty="0"/>
              <a:t>Move the cut section to touch the original so as to create a rectangle AMND whose area is clearly the same as the area of original parallelogram.</a:t>
            </a:r>
            <a:endParaRPr lang="en-SG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9DB6D830-DF3E-4073-B6D0-FA978AB98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291"/>
            <a:ext cx="6324600" cy="828909"/>
          </a:xfrm>
        </p:spPr>
        <p:txBody>
          <a:bodyPr anchor="ctr"/>
          <a:lstStyle/>
          <a:p>
            <a:r>
              <a:rPr lang="en-US" b="1" u="sng" dirty="0"/>
              <a:t>Area of a Parallelogram</a:t>
            </a:r>
            <a:endParaRPr lang="en-IN" b="1" u="sng" dirty="0"/>
          </a:p>
        </p:txBody>
      </p:sp>
      <p:cxnSp>
        <p:nvCxnSpPr>
          <p:cNvPr id="3" name="Straight Arrow Connector 2"/>
          <p:cNvCxnSpPr>
            <a:stCxn id="47" idx="0"/>
          </p:cNvCxnSpPr>
          <p:nvPr/>
        </p:nvCxnSpPr>
        <p:spPr>
          <a:xfrm flipV="1">
            <a:off x="6286500" y="1524000"/>
            <a:ext cx="0" cy="43334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47" idx="2"/>
          </p:cNvCxnSpPr>
          <p:nvPr/>
        </p:nvCxnSpPr>
        <p:spPr>
          <a:xfrm>
            <a:off x="6286500" y="2357452"/>
            <a:ext cx="0" cy="38655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F7011B8-EF0C-411C-A71C-549A0D683D6B}"/>
              </a:ext>
            </a:extLst>
          </p:cNvPr>
          <p:cNvCxnSpPr/>
          <p:nvPr/>
        </p:nvCxnSpPr>
        <p:spPr>
          <a:xfrm flipV="1">
            <a:off x="4687063" y="3171418"/>
            <a:ext cx="1284626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251534-2759-4F3E-AD94-A5A8393412F5}"/>
              </a:ext>
            </a:extLst>
          </p:cNvPr>
          <p:cNvCxnSpPr>
            <a:cxnSpLocks/>
          </p:cNvCxnSpPr>
          <p:nvPr/>
        </p:nvCxnSpPr>
        <p:spPr>
          <a:xfrm flipH="1">
            <a:off x="3014068" y="3171417"/>
            <a:ext cx="99472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EA23D58-91DB-4598-845F-BB3761ABA7F8}"/>
              </a:ext>
            </a:extLst>
          </p:cNvPr>
          <p:cNvSpPr txBox="1"/>
          <p:nvPr/>
        </p:nvSpPr>
        <p:spPr>
          <a:xfrm flipH="1">
            <a:off x="4189223" y="2944066"/>
            <a:ext cx="30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2450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2" grpId="0"/>
      <p:bldP spid="43" grpId="0"/>
      <p:bldP spid="44" grpId="0"/>
      <p:bldP spid="45" grpId="0"/>
      <p:bldP spid="46" grpId="0"/>
      <p:bldP spid="47" grpId="0"/>
      <p:bldP spid="48" grpId="0" build="p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7D102-6E57-44E6-B5BE-2CD744FAC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753" y="73101"/>
            <a:ext cx="8282214" cy="2441049"/>
          </a:xfrm>
        </p:spPr>
        <p:txBody>
          <a:bodyPr/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3F86A90-C8E7-46FB-8A3B-F3A81F4F02BE}"/>
              </a:ext>
            </a:extLst>
          </p:cNvPr>
          <p:cNvGrpSpPr/>
          <p:nvPr/>
        </p:nvGrpSpPr>
        <p:grpSpPr>
          <a:xfrm>
            <a:off x="3067564" y="1752600"/>
            <a:ext cx="3429000" cy="2250410"/>
            <a:chOff x="3225253" y="1323266"/>
            <a:chExt cx="3429000" cy="2596761"/>
          </a:xfrm>
        </p:grpSpPr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C90D2D66-6179-40C6-BAD8-16D29EB887A5}"/>
                </a:ext>
              </a:extLst>
            </p:cNvPr>
            <p:cNvSpPr/>
            <p:nvPr/>
          </p:nvSpPr>
          <p:spPr>
            <a:xfrm>
              <a:off x="3301453" y="1815356"/>
              <a:ext cx="3048000" cy="1371600"/>
            </a:xfrm>
            <a:prstGeom prst="parallelogram">
              <a:avLst>
                <a:gd name="adj" fmla="val 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FD97A1-FD74-4FBF-A103-1BA32E24F56D}"/>
                </a:ext>
              </a:extLst>
            </p:cNvPr>
            <p:cNvSpPr txBox="1"/>
            <p:nvPr/>
          </p:nvSpPr>
          <p:spPr>
            <a:xfrm>
              <a:off x="3301453" y="1323266"/>
              <a:ext cx="304800" cy="532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B9AA4DF-FDA3-4DC0-81B7-AC3B337197CF}"/>
                </a:ext>
              </a:extLst>
            </p:cNvPr>
            <p:cNvSpPr txBox="1"/>
            <p:nvPr/>
          </p:nvSpPr>
          <p:spPr>
            <a:xfrm flipH="1">
              <a:off x="5435053" y="3227495"/>
              <a:ext cx="304800" cy="46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39145F0-4357-47BA-BCB5-7075D0B1BB43}"/>
                </a:ext>
              </a:extLst>
            </p:cNvPr>
            <p:cNvSpPr txBox="1"/>
            <p:nvPr/>
          </p:nvSpPr>
          <p:spPr>
            <a:xfrm>
              <a:off x="6160827" y="1323266"/>
              <a:ext cx="304800" cy="532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dirty="0">
                  <a:solidFill>
                    <a:srgbClr val="FF0000"/>
                  </a:solidFill>
                </a:rPr>
                <a:t>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C969F2F-175A-498C-9AB0-9AAD7FD0714F}"/>
                </a:ext>
              </a:extLst>
            </p:cNvPr>
            <p:cNvSpPr txBox="1"/>
            <p:nvPr/>
          </p:nvSpPr>
          <p:spPr>
            <a:xfrm>
              <a:off x="3225253" y="3227493"/>
              <a:ext cx="304800" cy="46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>
                  <a:solidFill>
                    <a:srgbClr val="FF0000"/>
                  </a:solidFill>
                </a:rPr>
                <a:t>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27FBE24-BDAD-4869-B87B-D766DAE046EA}"/>
                </a:ext>
              </a:extLst>
            </p:cNvPr>
            <p:cNvSpPr txBox="1"/>
            <p:nvPr/>
          </p:nvSpPr>
          <p:spPr>
            <a:xfrm>
              <a:off x="6197053" y="3227492"/>
              <a:ext cx="304800" cy="46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>
                  <a:solidFill>
                    <a:srgbClr val="FF0000"/>
                  </a:solidFill>
                </a:rPr>
                <a:t>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5B02693-2B73-4414-911A-5DFF9C65F3D4}"/>
                </a:ext>
              </a:extLst>
            </p:cNvPr>
            <p:cNvSpPr txBox="1"/>
            <p:nvPr/>
          </p:nvSpPr>
          <p:spPr>
            <a:xfrm>
              <a:off x="6349453" y="2206965"/>
              <a:ext cx="304800" cy="46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EA23D58-91DB-4598-845F-BB3761ABA7F8}"/>
                </a:ext>
              </a:extLst>
            </p:cNvPr>
            <p:cNvSpPr txBox="1"/>
            <p:nvPr/>
          </p:nvSpPr>
          <p:spPr>
            <a:xfrm flipH="1">
              <a:off x="4673053" y="3458338"/>
              <a:ext cx="304800" cy="461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>
                  <a:solidFill>
                    <a:srgbClr val="FF0000"/>
                  </a:solidFill>
                </a:rPr>
                <a:t>b</a:t>
              </a:r>
            </a:p>
          </p:txBody>
        </p:sp>
      </p:grp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B1504878-5C72-4990-BC1A-2C8A528545D5}"/>
              </a:ext>
            </a:extLst>
          </p:cNvPr>
          <p:cNvSpPr/>
          <p:nvPr/>
        </p:nvSpPr>
        <p:spPr>
          <a:xfrm>
            <a:off x="5481485" y="2188988"/>
            <a:ext cx="710279" cy="1178725"/>
          </a:xfrm>
          <a:prstGeom prst="triangle">
            <a:avLst>
              <a:gd name="adj" fmla="val 9966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F7011B8-EF0C-411C-A71C-549A0D683D6B}"/>
              </a:ext>
            </a:extLst>
          </p:cNvPr>
          <p:cNvCxnSpPr/>
          <p:nvPr/>
        </p:nvCxnSpPr>
        <p:spPr>
          <a:xfrm>
            <a:off x="4869544" y="3802955"/>
            <a:ext cx="122388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B251534-2759-4F3E-AD94-A5A8393412F5}"/>
              </a:ext>
            </a:extLst>
          </p:cNvPr>
          <p:cNvCxnSpPr>
            <a:cxnSpLocks/>
          </p:cNvCxnSpPr>
          <p:nvPr/>
        </p:nvCxnSpPr>
        <p:spPr>
          <a:xfrm flipH="1">
            <a:off x="3372365" y="3802958"/>
            <a:ext cx="107943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30360" y="998888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Length of the rectangle = MN = MC + CN = MC + BM = BC = b and breadth of the rectangle = h</a:t>
            </a:r>
            <a:endParaRPr lang="en-IN" sz="2400" dirty="0"/>
          </a:p>
          <a:p>
            <a:endParaRPr lang="en-SG" sz="2400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9DB6D830-DF3E-4073-B6D0-FA978AB98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155" y="152400"/>
            <a:ext cx="6324600" cy="828909"/>
          </a:xfrm>
        </p:spPr>
        <p:txBody>
          <a:bodyPr anchor="ctr"/>
          <a:lstStyle/>
          <a:p>
            <a:r>
              <a:rPr lang="en-US" b="1" u="sng" dirty="0"/>
              <a:t>Area of a Parallelogram</a:t>
            </a:r>
            <a:endParaRPr lang="en-IN" b="1" u="sng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44164" y="2150619"/>
            <a:ext cx="0" cy="43334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344164" y="2984071"/>
            <a:ext cx="0" cy="38655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D1E3DD1-B3E9-4472-B92C-2CF90227FEF0}"/>
              </a:ext>
            </a:extLst>
          </p:cNvPr>
          <p:cNvSpPr txBox="1">
            <a:spLocks/>
          </p:cNvSpPr>
          <p:nvPr/>
        </p:nvSpPr>
        <p:spPr>
          <a:xfrm>
            <a:off x="705364" y="4373020"/>
            <a:ext cx="8229600" cy="23702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Length of the rectangle = MN = MC + CN = MC + BM = BC = b </a:t>
            </a:r>
          </a:p>
          <a:p>
            <a:r>
              <a:rPr lang="en-US" sz="2400" dirty="0"/>
              <a:t>and breadth of the rectangle = h</a:t>
            </a:r>
            <a:endParaRPr lang="en-IN" sz="2400" dirty="0"/>
          </a:p>
          <a:p>
            <a:r>
              <a:rPr lang="en-US" sz="2400" dirty="0"/>
              <a:t>Area of the parallelogram = Area of rectangle AMND = b × h</a:t>
            </a:r>
          </a:p>
          <a:p>
            <a:r>
              <a:rPr lang="en-US" sz="2400" b="1" u="sng" dirty="0"/>
              <a:t>Area of the parallelogram = b × h</a:t>
            </a:r>
          </a:p>
          <a:p>
            <a:endParaRPr lang="en-US" sz="2400" b="1" u="sng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670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7D102-6E57-44E6-B5BE-2CD744FAC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448" y="1128557"/>
            <a:ext cx="8229600" cy="3922297"/>
          </a:xfrm>
        </p:spPr>
        <p:txBody>
          <a:bodyPr/>
          <a:lstStyle/>
          <a:p>
            <a:endParaRPr lang="en-US" sz="2400" b="1" u="sng" dirty="0"/>
          </a:p>
          <a:p>
            <a:r>
              <a:rPr lang="en-US" sz="2400" b="1" dirty="0"/>
              <a:t>Illustration 1: </a:t>
            </a:r>
          </a:p>
          <a:p>
            <a:r>
              <a:rPr lang="en-US" sz="2400" dirty="0"/>
              <a:t>Example-1. Find the area of a parallelogram if a side measures 5.7cms and the corresponding height is 3cms.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Solution</a:t>
            </a:r>
          </a:p>
          <a:p>
            <a:r>
              <a:rPr lang="en-US" sz="2400" dirty="0"/>
              <a:t>The area of the parallelogram= b x h</a:t>
            </a:r>
          </a:p>
          <a:p>
            <a:r>
              <a:rPr lang="en-US" sz="2400" dirty="0"/>
              <a:t>Base b = 5.7 and height h = 3, the area is…</a:t>
            </a:r>
          </a:p>
          <a:p>
            <a:r>
              <a:rPr lang="en-US" sz="2400" b="1" dirty="0"/>
              <a:t>Area A = b × h = 5.7 × 3 = 17.1cm</a:t>
            </a:r>
            <a:r>
              <a:rPr lang="en-US" sz="2400" b="1" baseline="30000" dirty="0"/>
              <a:t>2</a:t>
            </a:r>
            <a:r>
              <a:rPr lang="en-US" sz="2400" b="1" dirty="0"/>
              <a:t> 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7FBC456-A9EC-40B7-BD18-208A99AEA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8149258" cy="1147607"/>
          </a:xfrm>
        </p:spPr>
        <p:txBody>
          <a:bodyPr anchor="ctr"/>
          <a:lstStyle/>
          <a:p>
            <a:r>
              <a:rPr lang="en-US" b="1" u="sng" dirty="0"/>
              <a:t>Area of a Parallelogram</a:t>
            </a:r>
            <a:endParaRPr lang="en-IN" b="1" u="sng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DB397F1-E8FF-4A02-A42B-A979B2181C71}"/>
              </a:ext>
            </a:extLst>
          </p:cNvPr>
          <p:cNvGrpSpPr/>
          <p:nvPr/>
        </p:nvGrpSpPr>
        <p:grpSpPr>
          <a:xfrm>
            <a:off x="5630848" y="3150065"/>
            <a:ext cx="3124200" cy="1828800"/>
            <a:chOff x="5410200" y="3200400"/>
            <a:chExt cx="3124200" cy="1828800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5E638D11-3F5E-49D2-B97D-71988A461BDE}"/>
                </a:ext>
              </a:extLst>
            </p:cNvPr>
            <p:cNvSpPr/>
            <p:nvPr/>
          </p:nvSpPr>
          <p:spPr>
            <a:xfrm>
              <a:off x="5410200" y="3200400"/>
              <a:ext cx="3124200" cy="1371600"/>
            </a:xfrm>
            <a:prstGeom prst="parallelogram">
              <a:avLst>
                <a:gd name="adj" fmla="val 48457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6175526-1B9C-45CD-A2C0-655CC92E2AE2}"/>
                </a:ext>
              </a:extLst>
            </p:cNvPr>
            <p:cNvCxnSpPr/>
            <p:nvPr/>
          </p:nvCxnSpPr>
          <p:spPr>
            <a:xfrm>
              <a:off x="6096000" y="3200400"/>
              <a:ext cx="0" cy="13716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21A352A-A8BF-498D-97E7-57745A2028BB}"/>
                </a:ext>
              </a:extLst>
            </p:cNvPr>
            <p:cNvCxnSpPr/>
            <p:nvPr/>
          </p:nvCxnSpPr>
          <p:spPr>
            <a:xfrm flipH="1">
              <a:off x="5715000" y="4191000"/>
              <a:ext cx="381000" cy="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3BD77FF-D8B4-4BC0-9992-887276D4A18B}"/>
                </a:ext>
              </a:extLst>
            </p:cNvPr>
            <p:cNvCxnSpPr/>
            <p:nvPr/>
          </p:nvCxnSpPr>
          <p:spPr>
            <a:xfrm flipV="1">
              <a:off x="5715000" y="4191000"/>
              <a:ext cx="0" cy="3810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45CBF4-0443-4DC0-88B3-80CEE2F99E6B}"/>
                </a:ext>
              </a:extLst>
            </p:cNvPr>
            <p:cNvSpPr txBox="1"/>
            <p:nvPr/>
          </p:nvSpPr>
          <p:spPr>
            <a:xfrm>
              <a:off x="6172199" y="4505980"/>
              <a:ext cx="13033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5.7 cm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8BD22DB-5658-4654-9AED-4210678D3975}"/>
                </a:ext>
              </a:extLst>
            </p:cNvPr>
            <p:cNvSpPr txBox="1"/>
            <p:nvPr/>
          </p:nvSpPr>
          <p:spPr>
            <a:xfrm>
              <a:off x="6095999" y="3733800"/>
              <a:ext cx="15319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h=3cm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429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69D2F-00C9-4CF7-B0B7-A67FA0CA9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Illustration 2: </a:t>
            </a:r>
          </a:p>
          <a:p>
            <a:r>
              <a:rPr lang="en-US" sz="2400" dirty="0"/>
              <a:t>Find the base of the parallelogram given its area is 800cm</a:t>
            </a:r>
            <a:r>
              <a:rPr lang="en-US" sz="2000" baseline="30000" dirty="0"/>
              <a:t>2</a:t>
            </a:r>
            <a:r>
              <a:rPr lang="en-US" sz="2400" dirty="0"/>
              <a:t>  and its height is 20cm.</a:t>
            </a:r>
          </a:p>
          <a:p>
            <a:endParaRPr lang="en-US" sz="2400" dirty="0"/>
          </a:p>
          <a:p>
            <a:r>
              <a:rPr lang="en-US" sz="2400" dirty="0"/>
              <a:t>Solution:</a:t>
            </a:r>
          </a:p>
          <a:p>
            <a:r>
              <a:rPr lang="en-US" sz="2400" dirty="0"/>
              <a:t>The area of the parallelogram= b x h</a:t>
            </a:r>
          </a:p>
          <a:p>
            <a:r>
              <a:rPr lang="en-US" sz="2400" dirty="0"/>
              <a:t>                                         800 =b x 20</a:t>
            </a:r>
          </a:p>
          <a:p>
            <a:r>
              <a:rPr lang="en-US" sz="2400" dirty="0"/>
              <a:t>                                         800/20= b</a:t>
            </a:r>
          </a:p>
          <a:p>
            <a:r>
              <a:rPr lang="en-US" sz="2400" dirty="0"/>
              <a:t>                                         40cm = b</a:t>
            </a:r>
            <a:endParaRPr lang="en-IN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F4302DB-647C-4A68-9A3B-0CB2BC2B5B57}"/>
              </a:ext>
            </a:extLst>
          </p:cNvPr>
          <p:cNvSpPr txBox="1">
            <a:spLocks/>
          </p:cNvSpPr>
          <p:nvPr/>
        </p:nvSpPr>
        <p:spPr>
          <a:xfrm>
            <a:off x="537542" y="0"/>
            <a:ext cx="8149258" cy="114760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 dirty="0"/>
              <a:t>Area of a Parallelogram</a:t>
            </a:r>
            <a:endParaRPr lang="en-IN" b="1" u="sng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A51990E-830F-45CF-8C07-AFDCE0B216E6}"/>
              </a:ext>
            </a:extLst>
          </p:cNvPr>
          <p:cNvGrpSpPr/>
          <p:nvPr/>
        </p:nvGrpSpPr>
        <p:grpSpPr>
          <a:xfrm>
            <a:off x="5630848" y="3150065"/>
            <a:ext cx="3124200" cy="1828800"/>
            <a:chOff x="5410200" y="3200400"/>
            <a:chExt cx="3124200" cy="1828800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F0E5069A-913C-4D54-87CD-FA37AA2480C3}"/>
                </a:ext>
              </a:extLst>
            </p:cNvPr>
            <p:cNvSpPr/>
            <p:nvPr/>
          </p:nvSpPr>
          <p:spPr>
            <a:xfrm>
              <a:off x="5410200" y="3200400"/>
              <a:ext cx="3124200" cy="1371600"/>
            </a:xfrm>
            <a:prstGeom prst="parallelogram">
              <a:avLst>
                <a:gd name="adj" fmla="val 48457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F290FFC-CCE8-4303-8A4D-EB87CD5483C2}"/>
                </a:ext>
              </a:extLst>
            </p:cNvPr>
            <p:cNvCxnSpPr/>
            <p:nvPr/>
          </p:nvCxnSpPr>
          <p:spPr>
            <a:xfrm>
              <a:off x="6096000" y="3200400"/>
              <a:ext cx="0" cy="13716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8026E66-ABF2-4D8E-9E4E-83D2467537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5000" y="4191000"/>
              <a:ext cx="381000" cy="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7C4E8EE-54AE-4C10-864E-ECDC2F7A342C}"/>
                </a:ext>
              </a:extLst>
            </p:cNvPr>
            <p:cNvCxnSpPr/>
            <p:nvPr/>
          </p:nvCxnSpPr>
          <p:spPr>
            <a:xfrm flipV="1">
              <a:off x="5715000" y="4191000"/>
              <a:ext cx="0" cy="3810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5357A82-9966-458E-974D-D5C2DF2B91DA}"/>
                </a:ext>
              </a:extLst>
            </p:cNvPr>
            <p:cNvSpPr txBox="1"/>
            <p:nvPr/>
          </p:nvSpPr>
          <p:spPr>
            <a:xfrm>
              <a:off x="6172199" y="4505980"/>
              <a:ext cx="13033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800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5EB2A2D-624A-4A74-BBCF-156AD167D1B5}"/>
                </a:ext>
              </a:extLst>
            </p:cNvPr>
            <p:cNvSpPr txBox="1"/>
            <p:nvPr/>
          </p:nvSpPr>
          <p:spPr>
            <a:xfrm>
              <a:off x="6095999" y="3733800"/>
              <a:ext cx="15319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h=20 cm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B13E02D-7AC3-4C58-B8E4-3F361CEBBA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2952" y="4191000"/>
              <a:ext cx="381000" cy="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6074677-5A46-44D7-BFB3-E7AFC2C999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2952" y="4191000"/>
              <a:ext cx="0" cy="3810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908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MM Index</a:t>
            </a:r>
            <a:endParaRPr lang="en-S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486322"/>
              </p:ext>
            </p:extLst>
          </p:nvPr>
        </p:nvGraphicFramePr>
        <p:xfrm>
          <a:off x="1524000" y="1397000"/>
          <a:ext cx="6096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Slide Number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Thumbnail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Source</a:t>
                      </a:r>
                      <a:r>
                        <a:rPr lang="en-US" baseline="0" dirty="0"/>
                        <a:t> and Attribution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444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3377</TotalTime>
  <Words>1044</Words>
  <Application>Microsoft Office PowerPoint</Application>
  <PresentationFormat>On-screen Show (4:3)</PresentationFormat>
  <Paragraphs>190</Paragraphs>
  <Slides>12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Area and Perimeter of a Parallelogram</vt:lpstr>
      <vt:lpstr>Area and Perimeter of a Parallelogram</vt:lpstr>
      <vt:lpstr>Area and Perimeter of a Parallelogram</vt:lpstr>
      <vt:lpstr>Perimeter of a Parallelogram</vt:lpstr>
      <vt:lpstr>Example :Find the perimeter of the parallelogram ABCD.</vt:lpstr>
      <vt:lpstr>Area of a Parallelogram</vt:lpstr>
      <vt:lpstr>Area of a Parallelogram</vt:lpstr>
      <vt:lpstr>Area of a Parallelogram</vt:lpstr>
      <vt:lpstr>Area of a Parallelogram</vt:lpstr>
      <vt:lpstr>Area of a Parallelogram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67</cp:revision>
  <dcterms:created xsi:type="dcterms:W3CDTF">2018-12-16T04:20:25Z</dcterms:created>
  <dcterms:modified xsi:type="dcterms:W3CDTF">2021-03-01T05:05:44Z</dcterms:modified>
</cp:coreProperties>
</file>