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0000"/>
    <a:srgbClr val="561E08"/>
    <a:srgbClr val="000043"/>
    <a:srgbClr val="371413"/>
    <a:srgbClr val="411F02"/>
    <a:srgbClr val="192913"/>
    <a:srgbClr val="00005C"/>
    <a:srgbClr val="430000"/>
    <a:srgbClr val="FA5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985" autoAdjust="0"/>
  </p:normalViewPr>
  <p:slideViewPr>
    <p:cSldViewPr>
      <p:cViewPr varScale="1">
        <p:scale>
          <a:sx n="47" d="100"/>
          <a:sy n="47" d="100"/>
        </p:scale>
        <p:origin x="95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01-03-2021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Image - PPT shapes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40025"/>
            <a:ext cx="7772400" cy="1755775"/>
          </a:xfrm>
        </p:spPr>
        <p:txBody>
          <a:bodyPr/>
          <a:lstStyle/>
          <a:p>
            <a:r>
              <a:rPr lang="en-IN" b="1" dirty="0">
                <a:solidFill>
                  <a:srgbClr val="480000"/>
                </a:solidFill>
              </a:rPr>
              <a:t>AREA OF </a:t>
            </a:r>
            <a:br>
              <a:rPr lang="en-IN" b="1" dirty="0">
                <a:solidFill>
                  <a:srgbClr val="480000"/>
                </a:solidFill>
              </a:rPr>
            </a:br>
            <a:r>
              <a:rPr lang="en-IN" b="1" dirty="0">
                <a:solidFill>
                  <a:srgbClr val="480000"/>
                </a:solidFill>
              </a:rPr>
              <a:t>PARALLELOGRAM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FIND THE AREAS OF THE FOLLOWING PARALLELOGRAMS</a:t>
            </a:r>
            <a:br>
              <a:rPr lang="en-US" dirty="0">
                <a:solidFill>
                  <a:srgbClr val="000000"/>
                </a:solidFill>
              </a:rPr>
            </a:b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5257800" cy="1295400"/>
          </a:xfrm>
        </p:spPr>
        <p:txBody>
          <a:bodyPr/>
          <a:lstStyle/>
          <a:p>
            <a:r>
              <a:rPr lang="en-US" dirty="0"/>
              <a:t>a. </a:t>
            </a:r>
          </a:p>
          <a:p>
            <a:r>
              <a:rPr lang="en-US" dirty="0"/>
              <a:t>Area of parallelogram=b X h</a:t>
            </a:r>
          </a:p>
          <a:p>
            <a:r>
              <a:rPr lang="en-US" dirty="0">
                <a:solidFill>
                  <a:srgbClr val="00005C"/>
                </a:solidFill>
              </a:rPr>
              <a:t>Ans. 99 cm</a:t>
            </a:r>
            <a:r>
              <a:rPr lang="en-US" baseline="30000" dirty="0">
                <a:solidFill>
                  <a:srgbClr val="00005C"/>
                </a:solidFill>
              </a:rPr>
              <a:t>2</a:t>
            </a:r>
            <a:endParaRPr lang="en-IN" baseline="30000" dirty="0">
              <a:solidFill>
                <a:srgbClr val="00005C"/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191000" y="4419600"/>
            <a:ext cx="5257800" cy="1295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b. </a:t>
            </a:r>
          </a:p>
          <a:p>
            <a:r>
              <a:rPr lang="en-US" dirty="0"/>
              <a:t>Area of parallelogram=b X h</a:t>
            </a:r>
          </a:p>
          <a:p>
            <a:r>
              <a:rPr lang="en-US" dirty="0">
                <a:solidFill>
                  <a:srgbClr val="430000"/>
                </a:solidFill>
              </a:rPr>
              <a:t>Ans. 3528  mm</a:t>
            </a:r>
            <a:r>
              <a:rPr lang="en-US" baseline="30000" dirty="0">
                <a:solidFill>
                  <a:srgbClr val="430000"/>
                </a:solidFill>
              </a:rPr>
              <a:t>2</a:t>
            </a:r>
            <a:endParaRPr lang="en-IN" baseline="30000" dirty="0">
              <a:solidFill>
                <a:srgbClr val="430000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38800" y="1676400"/>
            <a:ext cx="3505200" cy="2656820"/>
            <a:chOff x="5638800" y="1676400"/>
            <a:chExt cx="3505200" cy="2656820"/>
          </a:xfrm>
        </p:grpSpPr>
        <p:grpSp>
          <p:nvGrpSpPr>
            <p:cNvPr id="24" name="Group 23"/>
            <p:cNvGrpSpPr/>
            <p:nvPr/>
          </p:nvGrpSpPr>
          <p:grpSpPr>
            <a:xfrm>
              <a:off x="5638800" y="1981200"/>
              <a:ext cx="3190220" cy="2352020"/>
              <a:chOff x="5638800" y="1981200"/>
              <a:chExt cx="3190220" cy="235202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5638800" y="1981200"/>
                <a:ext cx="3190220" cy="2352020"/>
                <a:chOff x="5638800" y="1981200"/>
                <a:chExt cx="3190220" cy="2352020"/>
              </a:xfrm>
            </p:grpSpPr>
            <p:sp>
              <p:nvSpPr>
                <p:cNvPr id="4" name="Parallelogram 3"/>
                <p:cNvSpPr/>
                <p:nvPr/>
              </p:nvSpPr>
              <p:spPr>
                <a:xfrm>
                  <a:off x="5638800" y="1981200"/>
                  <a:ext cx="2667000" cy="1905000"/>
                </a:xfrm>
                <a:prstGeom prst="parallelogram">
                  <a:avLst/>
                </a:prstGeom>
                <a:solidFill>
                  <a:srgbClr val="4F81BD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" name="Right Triangle 4"/>
                <p:cNvSpPr/>
                <p:nvPr/>
              </p:nvSpPr>
              <p:spPr>
                <a:xfrm flipH="1">
                  <a:off x="7848600" y="1981200"/>
                  <a:ext cx="457200" cy="1905000"/>
                </a:xfrm>
                <a:prstGeom prst="rtTriangle">
                  <a:avLst/>
                </a:prstGeom>
                <a:solidFill>
                  <a:srgbClr val="4F81BD"/>
                </a:solidFill>
                <a:ln w="76200" cmpd="sng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6248400" y="3810000"/>
                  <a:ext cx="1066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/>
                    <a:t>11 cm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 rot="5400000">
                  <a:off x="8034010" y="2895600"/>
                  <a:ext cx="106680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b="1" dirty="0"/>
                    <a:t>9 cm</a:t>
                  </a:r>
                </a:p>
              </p:txBody>
            </p:sp>
            <p:cxnSp>
              <p:nvCxnSpPr>
                <p:cNvPr id="10" name="Straight Connector 9"/>
                <p:cNvCxnSpPr/>
                <p:nvPr/>
              </p:nvCxnSpPr>
              <p:spPr>
                <a:xfrm flipH="1">
                  <a:off x="8077200" y="3581400"/>
                  <a:ext cx="228600" cy="0"/>
                </a:xfrm>
                <a:prstGeom prst="line">
                  <a:avLst/>
                </a:prstGeom>
                <a:ln w="28575" cmpd="sng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" name="Straight Connector 13"/>
              <p:cNvCxnSpPr>
                <a:endCxn id="5" idx="3"/>
              </p:cNvCxnSpPr>
              <p:nvPr/>
            </p:nvCxnSpPr>
            <p:spPr>
              <a:xfrm>
                <a:off x="8077200" y="3581400"/>
                <a:ext cx="0" cy="304800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 19"/>
            <p:cNvSpPr/>
            <p:nvPr/>
          </p:nvSpPr>
          <p:spPr>
            <a:xfrm>
              <a:off x="8512096" y="1676400"/>
              <a:ext cx="631904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rgbClr val="00005C"/>
                  </a:solidFill>
                </a:rPr>
                <a:t>(a)</a:t>
              </a:r>
              <a:endParaRPr lang="en-US" sz="3200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0" y="3810000"/>
            <a:ext cx="4038600" cy="2489775"/>
            <a:chOff x="0" y="3810000"/>
            <a:chExt cx="4038600" cy="2489775"/>
          </a:xfrm>
        </p:grpSpPr>
        <p:grpSp>
          <p:nvGrpSpPr>
            <p:cNvPr id="17" name="Group 16"/>
            <p:cNvGrpSpPr/>
            <p:nvPr/>
          </p:nvGrpSpPr>
          <p:grpSpPr>
            <a:xfrm>
              <a:off x="228600" y="3810000"/>
              <a:ext cx="3810000" cy="2245416"/>
              <a:chOff x="228600" y="3810000"/>
              <a:chExt cx="3810000" cy="2245416"/>
            </a:xfrm>
          </p:grpSpPr>
          <p:sp>
            <p:nvSpPr>
              <p:cNvPr id="11" name="Parallelogram 10"/>
              <p:cNvSpPr/>
              <p:nvPr/>
            </p:nvSpPr>
            <p:spPr>
              <a:xfrm rot="12030111">
                <a:off x="228600" y="4267200"/>
                <a:ext cx="3810000" cy="1524000"/>
              </a:xfrm>
              <a:prstGeom prst="parallelogram">
                <a:avLst/>
              </a:prstGeom>
              <a:solidFill>
                <a:schemeClr val="accent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 flipH="1">
                <a:off x="533400" y="3810000"/>
                <a:ext cx="457200" cy="1447800"/>
              </a:xfrm>
              <a:prstGeom prst="line">
                <a:avLst/>
              </a:prstGeom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609600" y="4953000"/>
                <a:ext cx="228600" cy="76200"/>
              </a:xfrm>
              <a:prstGeom prst="line">
                <a:avLst/>
              </a:prstGeom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762000" y="5029200"/>
                <a:ext cx="76200" cy="304800"/>
              </a:xfrm>
              <a:prstGeom prst="line">
                <a:avLst/>
              </a:prstGeom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 rot="17307549">
                <a:off x="-60167" y="4157990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36 mm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239167">
                <a:off x="708905" y="5532196"/>
                <a:ext cx="1219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98 mm</a:t>
                </a: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0" y="5715000"/>
              <a:ext cx="65114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rgbClr val="00005C"/>
                  </a:solidFill>
                </a:rPr>
                <a:t>(b)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FIND THE AREAS OF THE FOLLOWING PARALLELOGRAMS</a:t>
            </a:r>
            <a:br>
              <a:rPr lang="en-US" dirty="0">
                <a:solidFill>
                  <a:srgbClr val="000000"/>
                </a:solidFill>
              </a:rPr>
            </a:br>
            <a:endParaRPr lang="en-IN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895600"/>
            <a:ext cx="4953000" cy="1295400"/>
          </a:xfrm>
        </p:spPr>
        <p:txBody>
          <a:bodyPr/>
          <a:lstStyle/>
          <a:p>
            <a:r>
              <a:rPr lang="en-US" dirty="0"/>
              <a:t>c.</a:t>
            </a:r>
          </a:p>
          <a:p>
            <a:r>
              <a:rPr lang="en-US" dirty="0"/>
              <a:t>Area of parallelogram=b X h</a:t>
            </a:r>
          </a:p>
          <a:p>
            <a:r>
              <a:rPr lang="en-US" dirty="0">
                <a:solidFill>
                  <a:srgbClr val="430000"/>
                </a:solidFill>
              </a:rPr>
              <a:t>Ans. 60 cm</a:t>
            </a:r>
            <a:r>
              <a:rPr lang="en-US" baseline="30000" dirty="0">
                <a:solidFill>
                  <a:srgbClr val="430000"/>
                </a:solidFill>
              </a:rPr>
              <a:t>2</a:t>
            </a:r>
            <a:endParaRPr lang="en-IN" baseline="30000" dirty="0">
              <a:solidFill>
                <a:srgbClr val="43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791200" y="2209800"/>
            <a:ext cx="2048108" cy="3657600"/>
            <a:chOff x="5038492" y="3024127"/>
            <a:chExt cx="2048108" cy="3657600"/>
          </a:xfrm>
        </p:grpSpPr>
        <p:sp>
          <p:nvSpPr>
            <p:cNvPr id="12" name="Parallelogram 11"/>
            <p:cNvSpPr/>
            <p:nvPr/>
          </p:nvSpPr>
          <p:spPr>
            <a:xfrm rot="14985025">
              <a:off x="4495317" y="4090444"/>
              <a:ext cx="3657600" cy="1524966"/>
            </a:xfrm>
            <a:prstGeom prst="parallelogram">
              <a:avLst>
                <a:gd name="adj" fmla="val 53148"/>
              </a:avLst>
            </a:prstGeom>
            <a:solidFill>
              <a:srgbClr val="4F81B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5128193" y="3657600"/>
              <a:ext cx="1524000" cy="1524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204393" y="4038600"/>
              <a:ext cx="304800" cy="762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 flipV="1">
              <a:off x="5432993" y="3810000"/>
              <a:ext cx="76200" cy="2286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 rot="21164559">
              <a:off x="5538578" y="3789460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3 cm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4196834">
              <a:off x="4740322" y="4766475"/>
              <a:ext cx="11195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20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6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8153400" cy="1295400"/>
          </a:xfrm>
        </p:spPr>
        <p:txBody>
          <a:bodyPr/>
          <a:lstStyle/>
          <a:p>
            <a:r>
              <a:rPr lang="en-US" dirty="0"/>
              <a:t>1. The area of this parallelogram is 12 cm</a:t>
            </a:r>
            <a:r>
              <a:rPr lang="en-US" baseline="30000" dirty="0"/>
              <a:t>2</a:t>
            </a:r>
            <a:r>
              <a:rPr lang="en-US" dirty="0"/>
              <a:t> .    </a:t>
            </a:r>
          </a:p>
          <a:p>
            <a:r>
              <a:rPr lang="en-US" dirty="0"/>
              <a:t>      What is its perpendicular height?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10200" y="3200400"/>
            <a:ext cx="3124200" cy="1828800"/>
            <a:chOff x="5410200" y="3200400"/>
            <a:chExt cx="3124200" cy="1828800"/>
          </a:xfrm>
        </p:grpSpPr>
        <p:sp>
          <p:nvSpPr>
            <p:cNvPr id="4" name="Parallelogram 3"/>
            <p:cNvSpPr/>
            <p:nvPr/>
          </p:nvSpPr>
          <p:spPr>
            <a:xfrm>
              <a:off x="5410200" y="3200400"/>
              <a:ext cx="3124200" cy="1371600"/>
            </a:xfrm>
            <a:prstGeom prst="parallelogram">
              <a:avLst>
                <a:gd name="adj" fmla="val 48457"/>
              </a:avLst>
            </a:prstGeom>
            <a:solidFill>
              <a:srgbClr val="4F81B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096000" y="3200400"/>
              <a:ext cx="0" cy="13716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5715000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715000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172200" y="4505980"/>
              <a:ext cx="990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4 cm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96000" y="373380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h</a:t>
              </a: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381000" y="3352800"/>
            <a:ext cx="5029200" cy="23622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92913"/>
                </a:solidFill>
              </a:rPr>
              <a:t>Solution</a:t>
            </a:r>
          </a:p>
          <a:p>
            <a:r>
              <a:rPr lang="en-US" dirty="0">
                <a:solidFill>
                  <a:srgbClr val="192913"/>
                </a:solidFill>
              </a:rPr>
              <a:t>Area of parallelogram = b X h</a:t>
            </a:r>
          </a:p>
          <a:p>
            <a:r>
              <a:rPr lang="en-US" dirty="0">
                <a:solidFill>
                  <a:srgbClr val="192913"/>
                </a:solidFill>
              </a:rPr>
              <a:t>                                  12 = 4 X h</a:t>
            </a:r>
          </a:p>
          <a:p>
            <a:r>
              <a:rPr lang="en-US" dirty="0">
                <a:solidFill>
                  <a:srgbClr val="192913"/>
                </a:solidFill>
              </a:rPr>
              <a:t>                                    h = 3 cm</a:t>
            </a:r>
          </a:p>
          <a:p>
            <a:r>
              <a:rPr lang="en-US" dirty="0">
                <a:solidFill>
                  <a:srgbClr val="74111F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617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1066800"/>
          </a:xfrm>
        </p:spPr>
        <p:txBody>
          <a:bodyPr/>
          <a:lstStyle/>
          <a:p>
            <a:r>
              <a:rPr lang="en-US" dirty="0"/>
              <a:t>2. Find the length of the base of this parallelogram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410200" y="3200400"/>
            <a:ext cx="3124200" cy="1818620"/>
            <a:chOff x="5410200" y="3200400"/>
            <a:chExt cx="3124200" cy="1818620"/>
          </a:xfrm>
        </p:grpSpPr>
        <p:sp>
          <p:nvSpPr>
            <p:cNvPr id="4" name="Parallelogram 3"/>
            <p:cNvSpPr/>
            <p:nvPr/>
          </p:nvSpPr>
          <p:spPr>
            <a:xfrm>
              <a:off x="5410200" y="3200400"/>
              <a:ext cx="3124200" cy="1371600"/>
            </a:xfrm>
            <a:prstGeom prst="parallelogram">
              <a:avLst>
                <a:gd name="adj" fmla="val 48457"/>
              </a:avLst>
            </a:prstGeom>
            <a:solidFill>
              <a:srgbClr val="4F81B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6096000" y="3200400"/>
              <a:ext cx="0" cy="13716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H="1">
              <a:off x="5715000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715000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562600" y="4495800"/>
              <a:ext cx="2362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Area = 40 cm</a:t>
              </a:r>
              <a:r>
                <a:rPr lang="en-US" sz="2800" b="1" baseline="30000" dirty="0"/>
                <a:t>2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rot="5400000">
              <a:off x="5824210" y="373380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 cm</a:t>
              </a:r>
            </a:p>
          </p:txBody>
        </p:sp>
      </p:grpSp>
      <p:sp>
        <p:nvSpPr>
          <p:cNvPr id="24" name="Content Placeholder 2"/>
          <p:cNvSpPr txBox="1">
            <a:spLocks/>
          </p:cNvSpPr>
          <p:nvPr/>
        </p:nvSpPr>
        <p:spPr>
          <a:xfrm>
            <a:off x="1285220" y="2895600"/>
            <a:ext cx="2971800" cy="2438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561E08"/>
                </a:solidFill>
              </a:rPr>
              <a:t>Solution</a:t>
            </a:r>
          </a:p>
          <a:p>
            <a:r>
              <a:rPr lang="en-US" dirty="0">
                <a:solidFill>
                  <a:srgbClr val="561E08"/>
                </a:solidFill>
              </a:rPr>
              <a:t>Area = b X h</a:t>
            </a:r>
          </a:p>
          <a:p>
            <a:r>
              <a:rPr lang="en-US" dirty="0">
                <a:solidFill>
                  <a:srgbClr val="561E08"/>
                </a:solidFill>
              </a:rPr>
              <a:t>    40 = b X 5</a:t>
            </a:r>
          </a:p>
          <a:p>
            <a:r>
              <a:rPr lang="en-US" dirty="0">
                <a:solidFill>
                  <a:srgbClr val="561E08"/>
                </a:solidFill>
              </a:rPr>
              <a:t>      b = 8cm</a:t>
            </a:r>
          </a:p>
        </p:txBody>
      </p:sp>
    </p:spTree>
    <p:extLst>
      <p:ext uri="{BB962C8B-B14F-4D97-AF65-F5344CB8AC3E}">
        <p14:creationId xmlns:p14="http://schemas.microsoft.com/office/powerpoint/2010/main" val="68327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6673"/>
            <a:ext cx="8153400" cy="1143000"/>
          </a:xfrm>
        </p:spPr>
        <p:txBody>
          <a:bodyPr/>
          <a:lstStyle/>
          <a:p>
            <a:r>
              <a:rPr lang="en-US" dirty="0"/>
              <a:t>3. In a parallelogram ABCD, AB = 12 cm, AD = 8 cm and CE = 6.2 cm. Find the</a:t>
            </a:r>
          </a:p>
          <a:p>
            <a:endParaRPr lang="en-US" dirty="0"/>
          </a:p>
          <a:p>
            <a:r>
              <a:rPr lang="en-US" dirty="0"/>
              <a:t>a) area of parallelogram</a:t>
            </a:r>
          </a:p>
          <a:p>
            <a:r>
              <a:rPr lang="en-US" dirty="0"/>
              <a:t>b) the length BF</a:t>
            </a: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267200" y="3058180"/>
            <a:ext cx="4714221" cy="2656820"/>
            <a:chOff x="4267200" y="3058180"/>
            <a:chExt cx="4714221" cy="2656820"/>
          </a:xfrm>
        </p:grpSpPr>
        <p:sp>
          <p:nvSpPr>
            <p:cNvPr id="4" name="Parallelogram 3"/>
            <p:cNvSpPr/>
            <p:nvPr/>
          </p:nvSpPr>
          <p:spPr>
            <a:xfrm>
              <a:off x="4648200" y="3362980"/>
              <a:ext cx="3886200" cy="1828800"/>
            </a:xfrm>
            <a:prstGeom prst="parallelogram">
              <a:avLst>
                <a:gd name="adj" fmla="val 48457"/>
              </a:avLst>
            </a:prstGeom>
            <a:solidFill>
              <a:srgbClr val="4F81BD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029200" y="4429780"/>
              <a:ext cx="2590800" cy="762000"/>
            </a:xfrm>
            <a:prstGeom prst="line">
              <a:avLst/>
            </a:prstGeom>
            <a:ln w="38100" cmpd="sng"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/>
            <p:cNvGrpSpPr/>
            <p:nvPr/>
          </p:nvGrpSpPr>
          <p:grpSpPr>
            <a:xfrm rot="6655397">
              <a:off x="5122976" y="3957919"/>
              <a:ext cx="609600" cy="457200"/>
              <a:chOff x="5715000" y="4191000"/>
              <a:chExt cx="381000" cy="381000"/>
            </a:xfrm>
          </p:grpSpPr>
          <p:cxnSp>
            <p:nvCxnSpPr>
              <p:cNvPr id="8" name="Straight Connector 7"/>
              <p:cNvCxnSpPr/>
              <p:nvPr/>
            </p:nvCxnSpPr>
            <p:spPr>
              <a:xfrm flipH="1">
                <a:off x="5715000" y="4191000"/>
                <a:ext cx="381000" cy="0"/>
              </a:xfrm>
              <a:prstGeom prst="line">
                <a:avLst/>
              </a:prstGeom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5000" y="4191000"/>
                <a:ext cx="0" cy="381000"/>
              </a:xfrm>
              <a:prstGeom prst="line">
                <a:avLst/>
              </a:prstGeom>
              <a:ln w="38100" cmpd="sng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5715000" y="519178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12 cm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267200" y="49631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A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29200" y="31343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D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34400" y="30581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C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72400" y="50393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B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8534400" y="3362980"/>
              <a:ext cx="0" cy="18288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7620000" y="5191780"/>
              <a:ext cx="9144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8534400" y="503938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E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53000" y="4363760"/>
              <a:ext cx="381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F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 rot="17731752">
              <a:off x="4182252" y="3881751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8 cm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5400000">
              <a:off x="8072110" y="4119889"/>
              <a:ext cx="129540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6.2 cm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643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4572000" cy="3352800"/>
          </a:xfrm>
        </p:spPr>
        <p:txBody>
          <a:bodyPr/>
          <a:lstStyle/>
          <a:p>
            <a:r>
              <a:rPr lang="en-US" dirty="0">
                <a:solidFill>
                  <a:srgbClr val="561E08"/>
                </a:solidFill>
              </a:rPr>
              <a:t>3a. area of parallelogram</a:t>
            </a:r>
          </a:p>
          <a:p>
            <a:r>
              <a:rPr lang="en-US" dirty="0">
                <a:solidFill>
                  <a:srgbClr val="561E08"/>
                </a:solidFill>
              </a:rPr>
              <a:t>Area ABCD = b X h</a:t>
            </a:r>
          </a:p>
          <a:p>
            <a:r>
              <a:rPr lang="en-US" dirty="0">
                <a:solidFill>
                  <a:srgbClr val="561E08"/>
                </a:solidFill>
              </a:rPr>
              <a:t>                     = AB X CE</a:t>
            </a:r>
          </a:p>
          <a:p>
            <a:r>
              <a:rPr lang="en-US" dirty="0">
                <a:solidFill>
                  <a:srgbClr val="561E08"/>
                </a:solidFill>
              </a:rPr>
              <a:t>                     = 12 X 6.2</a:t>
            </a:r>
          </a:p>
          <a:p>
            <a:r>
              <a:rPr lang="en-US" dirty="0">
                <a:solidFill>
                  <a:srgbClr val="561E08"/>
                </a:solidFill>
              </a:rPr>
              <a:t>                     = 74.4 cm</a:t>
            </a:r>
            <a:r>
              <a:rPr lang="en-US" baseline="30000" dirty="0">
                <a:solidFill>
                  <a:srgbClr val="561E08"/>
                </a:solidFill>
              </a:rPr>
              <a:t>2</a:t>
            </a:r>
          </a:p>
          <a:p>
            <a:endParaRPr lang="en-US" dirty="0">
              <a:solidFill>
                <a:srgbClr val="561E08"/>
              </a:solidFill>
            </a:endParaRPr>
          </a:p>
          <a:p>
            <a:endParaRPr lang="en-US" dirty="0">
              <a:solidFill>
                <a:srgbClr val="561E08"/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67200" y="3962400"/>
            <a:ext cx="4267200" cy="24384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561E08"/>
                </a:solidFill>
              </a:rPr>
              <a:t>3b. the length BF</a:t>
            </a:r>
          </a:p>
          <a:p>
            <a:r>
              <a:rPr lang="en-US" dirty="0">
                <a:solidFill>
                  <a:srgbClr val="561E08"/>
                </a:solidFill>
              </a:rPr>
              <a:t>Area of ABCD = AD X BF</a:t>
            </a:r>
          </a:p>
          <a:p>
            <a:r>
              <a:rPr lang="en-US" dirty="0">
                <a:solidFill>
                  <a:srgbClr val="561E08"/>
                </a:solidFill>
              </a:rPr>
              <a:t>                74.4 = 8 X BF</a:t>
            </a:r>
          </a:p>
          <a:p>
            <a:r>
              <a:rPr lang="en-US" dirty="0">
                <a:solidFill>
                  <a:srgbClr val="561E08"/>
                </a:solidFill>
              </a:rPr>
              <a:t>                    BF = 9.3cm</a:t>
            </a:r>
          </a:p>
          <a:p>
            <a:endParaRPr lang="en-US" baseline="30000" dirty="0">
              <a:solidFill>
                <a:srgbClr val="561E08"/>
              </a:solidFill>
            </a:endParaRPr>
          </a:p>
        </p:txBody>
      </p:sp>
      <p:sp>
        <p:nvSpPr>
          <p:cNvPr id="4" name="Parallelogram 3"/>
          <p:cNvSpPr/>
          <p:nvPr/>
        </p:nvSpPr>
        <p:spPr>
          <a:xfrm>
            <a:off x="4810779" y="1371600"/>
            <a:ext cx="3886200" cy="1828800"/>
          </a:xfrm>
          <a:prstGeom prst="parallelogram">
            <a:avLst>
              <a:gd name="adj" fmla="val 484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191779" y="2438400"/>
            <a:ext cx="2590800" cy="762000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 rot="6655397">
            <a:off x="5285555" y="1966539"/>
            <a:ext cx="609600" cy="457200"/>
            <a:chOff x="5715000" y="4191000"/>
            <a:chExt cx="381000" cy="381000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5715000" y="4191000"/>
              <a:ext cx="381000" cy="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5715000" y="4191000"/>
              <a:ext cx="0" cy="381000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5877579" y="3200400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12 cm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9779" y="2971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1779" y="1143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96979" y="1066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34979" y="3048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B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8696979" y="1371600"/>
            <a:ext cx="0" cy="18288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82579" y="3200400"/>
            <a:ext cx="914400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696979" y="3048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15579" y="237238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</a:t>
            </a:r>
          </a:p>
        </p:txBody>
      </p:sp>
      <p:sp>
        <p:nvSpPr>
          <p:cNvPr id="19" name="TextBox 18"/>
          <p:cNvSpPr txBox="1"/>
          <p:nvPr/>
        </p:nvSpPr>
        <p:spPr>
          <a:xfrm rot="17731752">
            <a:off x="4344831" y="1890371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8 cm</a:t>
            </a:r>
          </a:p>
        </p:txBody>
      </p:sp>
      <p:sp>
        <p:nvSpPr>
          <p:cNvPr id="20" name="TextBox 19"/>
          <p:cNvSpPr txBox="1"/>
          <p:nvPr/>
        </p:nvSpPr>
        <p:spPr>
          <a:xfrm rot="5400000">
            <a:off x="8234689" y="2128509"/>
            <a:ext cx="129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6.2 cm</a:t>
            </a:r>
          </a:p>
        </p:txBody>
      </p:sp>
    </p:spTree>
    <p:extLst>
      <p:ext uri="{BB962C8B-B14F-4D97-AF65-F5344CB8AC3E}">
        <p14:creationId xmlns:p14="http://schemas.microsoft.com/office/powerpoint/2010/main" val="69370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05800" cy="2133600"/>
          </a:xfrm>
        </p:spPr>
        <p:txBody>
          <a:bodyPr/>
          <a:lstStyle/>
          <a:p>
            <a:r>
              <a:rPr lang="en-US" dirty="0"/>
              <a:t>4. A garden is in the shape of a parallelogram with base 18.5 m and altitude 5.2m. </a:t>
            </a:r>
          </a:p>
          <a:p>
            <a:r>
              <a:rPr lang="en-US" dirty="0">
                <a:solidFill>
                  <a:srgbClr val="480000"/>
                </a:solidFill>
              </a:rPr>
              <a:t>Find the cost of gardening the whole garden if gardener charges Rs.5 per m</a:t>
            </a:r>
            <a:r>
              <a:rPr lang="en-US" baseline="30000" dirty="0">
                <a:solidFill>
                  <a:srgbClr val="480000"/>
                </a:solidFill>
              </a:rPr>
              <a:t>2</a:t>
            </a:r>
            <a:r>
              <a:rPr lang="en-US" dirty="0">
                <a:solidFill>
                  <a:srgbClr val="480000"/>
                </a:solidFill>
              </a:rPr>
              <a:t>.</a:t>
            </a:r>
          </a:p>
        </p:txBody>
      </p:sp>
      <p:sp>
        <p:nvSpPr>
          <p:cNvPr id="4" name="Parallelogram 3"/>
          <p:cNvSpPr/>
          <p:nvPr/>
        </p:nvSpPr>
        <p:spPr>
          <a:xfrm>
            <a:off x="2590800" y="3962400"/>
            <a:ext cx="3886200" cy="1828800"/>
          </a:xfrm>
          <a:prstGeom prst="parallelogram">
            <a:avLst>
              <a:gd name="adj" fmla="val 4845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657600" y="579120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18.5 m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477000" y="3962400"/>
            <a:ext cx="0" cy="182880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562600" y="5791200"/>
            <a:ext cx="914400" cy="0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 rot="5400000">
            <a:off x="6014710" y="4719309"/>
            <a:ext cx="12954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5.2 m</a:t>
            </a:r>
          </a:p>
        </p:txBody>
      </p:sp>
    </p:spTree>
    <p:extLst>
      <p:ext uri="{BB962C8B-B14F-4D97-AF65-F5344CB8AC3E}">
        <p14:creationId xmlns:p14="http://schemas.microsoft.com/office/powerpoint/2010/main" val="204446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23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639762"/>
          </a:xfrm>
        </p:spPr>
        <p:txBody>
          <a:bodyPr/>
          <a:lstStyle/>
          <a:p>
            <a:r>
              <a:rPr lang="en-US" b="1" dirty="0"/>
              <a:t>SOLVE THE FOLLOWING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5791200" cy="3429000"/>
          </a:xfrm>
        </p:spPr>
        <p:txBody>
          <a:bodyPr/>
          <a:lstStyle/>
          <a:p>
            <a:r>
              <a:rPr lang="en-US" dirty="0">
                <a:solidFill>
                  <a:srgbClr val="000043"/>
                </a:solidFill>
              </a:rPr>
              <a:t>Solution</a:t>
            </a:r>
          </a:p>
          <a:p>
            <a:r>
              <a:rPr lang="en-US" dirty="0">
                <a:solidFill>
                  <a:srgbClr val="000043"/>
                </a:solidFill>
              </a:rPr>
              <a:t>Area of garden = b X h</a:t>
            </a:r>
          </a:p>
          <a:p>
            <a:r>
              <a:rPr lang="en-US" dirty="0">
                <a:solidFill>
                  <a:srgbClr val="000043"/>
                </a:solidFill>
              </a:rPr>
              <a:t>                            = 18.5m X 5.2m</a:t>
            </a:r>
          </a:p>
          <a:p>
            <a:r>
              <a:rPr lang="en-US" dirty="0">
                <a:solidFill>
                  <a:srgbClr val="000043"/>
                </a:solidFill>
              </a:rPr>
              <a:t>                            = 96.2 m</a:t>
            </a:r>
            <a:r>
              <a:rPr lang="en-US" baseline="30000" dirty="0">
                <a:solidFill>
                  <a:srgbClr val="000043"/>
                </a:solidFill>
              </a:rPr>
              <a:t>2</a:t>
            </a:r>
          </a:p>
          <a:p>
            <a:r>
              <a:rPr lang="en-US" dirty="0">
                <a:solidFill>
                  <a:srgbClr val="000043"/>
                </a:solidFill>
              </a:rPr>
              <a:t>Cost of gardening = 96.2 X 5</a:t>
            </a:r>
          </a:p>
          <a:p>
            <a:r>
              <a:rPr lang="en-US" dirty="0">
                <a:solidFill>
                  <a:srgbClr val="000043"/>
                </a:solidFill>
              </a:rPr>
              <a:t>                                = Rs.481 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19800" y="1447800"/>
            <a:ext cx="2703728" cy="2251748"/>
            <a:chOff x="5715000" y="3733800"/>
            <a:chExt cx="2703728" cy="2251748"/>
          </a:xfrm>
        </p:grpSpPr>
        <p:grpSp>
          <p:nvGrpSpPr>
            <p:cNvPr id="10" name="Group 9"/>
            <p:cNvGrpSpPr/>
            <p:nvPr/>
          </p:nvGrpSpPr>
          <p:grpSpPr>
            <a:xfrm>
              <a:off x="5715000" y="3733800"/>
              <a:ext cx="2703728" cy="2251748"/>
              <a:chOff x="5715000" y="3733800"/>
              <a:chExt cx="2703728" cy="2251748"/>
            </a:xfrm>
          </p:grpSpPr>
          <p:sp>
            <p:nvSpPr>
              <p:cNvPr id="4" name="Parallelogram 3"/>
              <p:cNvSpPr/>
              <p:nvPr/>
            </p:nvSpPr>
            <p:spPr>
              <a:xfrm>
                <a:off x="5715000" y="3733800"/>
                <a:ext cx="2703728" cy="1728528"/>
              </a:xfrm>
              <a:prstGeom prst="parallelogram">
                <a:avLst>
                  <a:gd name="adj" fmla="val 48457"/>
                </a:avLst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567764" y="5462328"/>
                <a:ext cx="120463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dirty="0"/>
                  <a:t>18.5 m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 rot="16200000">
              <a:off x="6649319" y="4418799"/>
              <a:ext cx="11793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/>
                <a:t>5.2 m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flipH="1">
              <a:off x="7543800" y="3733800"/>
              <a:ext cx="76200" cy="1720645"/>
            </a:xfrm>
            <a:prstGeom prst="line">
              <a:avLst/>
            </a:prstGeom>
            <a:ln w="381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956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2113</TotalTime>
  <Words>1161</Words>
  <Application>Microsoft Office PowerPoint</Application>
  <PresentationFormat>On-screen Show (4:3)</PresentationFormat>
  <Paragraphs>143</Paragraphs>
  <Slides>10</Slides>
  <Notes>9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AREA OF  PARALLELOGRAM</vt:lpstr>
      <vt:lpstr>FIND THE AREAS OF THE FOLLOWING PARALLELOGRAMS </vt:lpstr>
      <vt:lpstr>FIND THE AREAS OF THE FOLLOWING PARALLELOGRAMS </vt:lpstr>
      <vt:lpstr>SOLVE THE FOLLOWING</vt:lpstr>
      <vt:lpstr>SOLVE THE FOLLOWING</vt:lpstr>
      <vt:lpstr>SOLVE THE FOLLOWING</vt:lpstr>
      <vt:lpstr>SOLVE THE FOLLOWING</vt:lpstr>
      <vt:lpstr>SOLVE THE FOLLOWING</vt:lpstr>
      <vt:lpstr>SOLVE THE FOLLOWING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101</cp:revision>
  <dcterms:created xsi:type="dcterms:W3CDTF">2018-12-16T04:20:25Z</dcterms:created>
  <dcterms:modified xsi:type="dcterms:W3CDTF">2021-03-01T05:02:38Z</dcterms:modified>
</cp:coreProperties>
</file>