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95" r:id="rId4"/>
    <p:sldId id="299" r:id="rId5"/>
    <p:sldId id="296" r:id="rId6"/>
    <p:sldId id="305" r:id="rId7"/>
    <p:sldId id="306" r:id="rId8"/>
    <p:sldId id="297" r:id="rId9"/>
    <p:sldId id="298" r:id="rId10"/>
    <p:sldId id="303" r:id="rId11"/>
    <p:sldId id="304" r:id="rId12"/>
    <p:sldId id="25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D4F0AE"/>
    <a:srgbClr val="FFFFFF"/>
    <a:srgbClr val="000000"/>
    <a:srgbClr val="6C8A00"/>
    <a:srgbClr val="D4F08E"/>
    <a:srgbClr val="BADDA2"/>
    <a:srgbClr val="578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5" autoAdjust="0"/>
    <p:restoredTop sz="90323" autoAdjust="0"/>
  </p:normalViewPr>
  <p:slideViewPr>
    <p:cSldViewPr>
      <p:cViewPr varScale="1">
        <p:scale>
          <a:sx n="60" d="100"/>
          <a:sy n="60" d="100"/>
        </p:scale>
        <p:origin x="572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10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2" y="6596414"/>
            <a:ext cx="21723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©</a:t>
            </a:r>
            <a:r>
              <a:rPr lang="en-IN" sz="1100" b="0" i="0" kern="1200" dirty="0">
                <a:solidFill>
                  <a:srgbClr val="0070C0"/>
                </a:solidFill>
                <a:latin typeface="+mn-lt"/>
                <a:ea typeface="+mn-ea"/>
                <a:cs typeface="+mn-cs"/>
                <a:hlinkClick r:id="rId5"/>
              </a:rPr>
              <a:t>www.srisathyasaividyavahini.org</a:t>
            </a:r>
            <a:endParaRPr lang="en-IN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12" Type="http://schemas.openxmlformats.org/officeDocument/2006/relationships/image" Target="../media/image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7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6.wmf"/><Relationship Id="rId4" Type="http://schemas.openxmlformats.org/officeDocument/2006/relationships/image" Target="../media/image13.wmf"/><Relationship Id="rId9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6280" y="1844824"/>
            <a:ext cx="6471440" cy="2520000"/>
          </a:xfrm>
        </p:spPr>
        <p:txBody>
          <a:bodyPr anchor="ctr"/>
          <a:lstStyle/>
          <a:p>
            <a:r>
              <a:rPr lang="en-IN" b="1" dirty="0">
                <a:solidFill>
                  <a:srgbClr val="C00000"/>
                </a:solidFill>
              </a:rPr>
              <a:t>Area and Perimeter of a Triangle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084" y="167243"/>
            <a:ext cx="3059832" cy="540000"/>
          </a:xfrm>
        </p:spPr>
        <p:txBody>
          <a:bodyPr anchor="ctr"/>
          <a:lstStyle/>
          <a:p>
            <a:pPr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Introduction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3143240" y="1030185"/>
            <a:ext cx="52451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A triangle is a three sided polygon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3143240" y="1643050"/>
            <a:ext cx="54293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Triangles are classified based on their sides as Equilateral, Isosceles and Scalene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49862" y="2903521"/>
            <a:ext cx="28933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400" dirty="0"/>
              <a:t>Equilateral triangle – All 3 sides equal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5" name="Isosceles Triangle 34"/>
          <p:cNvSpPr/>
          <p:nvPr/>
        </p:nvSpPr>
        <p:spPr>
          <a:xfrm>
            <a:off x="702589" y="957887"/>
            <a:ext cx="1839750" cy="1839750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45" name="Isosceles Triangle 44"/>
          <p:cNvSpPr/>
          <p:nvPr/>
        </p:nvSpPr>
        <p:spPr>
          <a:xfrm>
            <a:off x="1331640" y="4079656"/>
            <a:ext cx="1543201" cy="2006161"/>
          </a:xfrm>
          <a:prstGeom prst="triangle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/>
          </a:p>
        </p:txBody>
      </p:sp>
      <p:sp>
        <p:nvSpPr>
          <p:cNvPr id="47" name="Isosceles Triangle 46"/>
          <p:cNvSpPr/>
          <p:nvPr/>
        </p:nvSpPr>
        <p:spPr>
          <a:xfrm>
            <a:off x="6000762" y="2978768"/>
            <a:ext cx="2056882" cy="1928826"/>
          </a:xfrm>
          <a:prstGeom prst="triangle">
            <a:avLst>
              <a:gd name="adj" fmla="val 27184"/>
            </a:avLst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757247" y="4581319"/>
            <a:ext cx="282602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Isosceles triangle – Any 2 sides equal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49" name="Rectangle 3"/>
          <p:cNvSpPr>
            <a:spLocks noChangeArrowheads="1"/>
          </p:cNvSpPr>
          <p:nvPr/>
        </p:nvSpPr>
        <p:spPr bwMode="auto">
          <a:xfrm>
            <a:off x="5616209" y="5214950"/>
            <a:ext cx="28259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400" dirty="0"/>
              <a:t>Scalene triangle – All 3 sides are unequal</a:t>
            </a:r>
            <a:endParaRPr lang="en-IN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9" grpId="0"/>
      <p:bldP spid="35" grpId="0" animBg="1"/>
      <p:bldP spid="45" grpId="0" animBg="1"/>
      <p:bldP spid="47" grpId="0" animBg="1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817" y="122885"/>
            <a:ext cx="4572000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Perimeter of a Triangle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102775" y="1034794"/>
            <a:ext cx="71842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Consider a Triangle consisting of sides a, b and c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1960326" y="5887257"/>
            <a:ext cx="54691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Perimeter of the Triangle = a + b + c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30" name="Isosceles Triangle 29"/>
          <p:cNvSpPr/>
          <p:nvPr/>
        </p:nvSpPr>
        <p:spPr>
          <a:xfrm>
            <a:off x="1357290" y="2000240"/>
            <a:ext cx="7286676" cy="3214710"/>
          </a:xfrm>
          <a:prstGeom prst="triangle">
            <a:avLst>
              <a:gd name="adj" fmla="val 24164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/>
          <p:cNvSpPr txBox="1"/>
          <p:nvPr/>
        </p:nvSpPr>
        <p:spPr>
          <a:xfrm>
            <a:off x="1882404" y="3143248"/>
            <a:ext cx="332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endParaRPr lang="en-IN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072066" y="2643182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4500562" y="5214950"/>
            <a:ext cx="314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0116" y="133245"/>
            <a:ext cx="2483768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Example 1: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765538" y="971934"/>
            <a:ext cx="78986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A man walks around the triangular shaped pathway each side of length 4m, 5m and 7m. Find the distance he covered by walking it around once.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408643" y="2441218"/>
            <a:ext cx="86124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 To find the distance, we have to find the perimeter of the triangle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7300247" y="3462315"/>
            <a:ext cx="1468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= 4 + 5 + 7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7305647" y="3944174"/>
            <a:ext cx="18918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= 16 m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83568" y="3221214"/>
            <a:ext cx="4462876" cy="2247615"/>
            <a:chOff x="252000" y="3181649"/>
            <a:chExt cx="4462876" cy="2247615"/>
          </a:xfrm>
        </p:grpSpPr>
        <p:sp>
          <p:nvSpPr>
            <p:cNvPr id="17" name="Isosceles Triangle 16"/>
            <p:cNvSpPr/>
            <p:nvPr/>
          </p:nvSpPr>
          <p:spPr>
            <a:xfrm>
              <a:off x="394876" y="3181649"/>
              <a:ext cx="4320000" cy="1800000"/>
            </a:xfrm>
            <a:prstGeom prst="triangle">
              <a:avLst>
                <a:gd name="adj" fmla="val 24164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000" y="3896029"/>
              <a:ext cx="5854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</a:rPr>
                <a:t>4m</a:t>
              </a:r>
              <a:endParaRPr lang="en-IN" sz="2400" b="1" dirty="0">
                <a:solidFill>
                  <a:srgbClr val="7030A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180958" y="3681715"/>
              <a:ext cx="5854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</a:rPr>
                <a:t>5m</a:t>
              </a:r>
              <a:endParaRPr lang="en-IN" sz="2400" b="1" dirty="0">
                <a:solidFill>
                  <a:srgbClr val="7030A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52264" y="4967599"/>
              <a:ext cx="5902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</a:rPr>
                <a:t>7m</a:t>
              </a:r>
              <a:endParaRPr lang="en-IN" sz="2400" b="1" dirty="0">
                <a:solidFill>
                  <a:srgbClr val="7030A0"/>
                </a:solidFill>
              </a:endParaRPr>
            </a:p>
          </p:txBody>
        </p:sp>
      </p:grp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4121395" y="2982721"/>
            <a:ext cx="4750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Perimeter of the Triangle = a + b + c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2196756" y="5886066"/>
            <a:ext cx="4750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man covers a distance of 16m</a:t>
            </a:r>
            <a:endParaRPr lang="en-IN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25" grpId="0"/>
      <p:bldP spid="13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0246" y="108311"/>
            <a:ext cx="5929322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right angled Triangle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688883" y="931812"/>
            <a:ext cx="56840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Consider a rectangle ABCD as shown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245814" y="4691730"/>
            <a:ext cx="88981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 Let the length of the rectangle ABCD be </a:t>
            </a:r>
            <a:r>
              <a:rPr lang="en-IN" sz="2800" b="1" i="1" dirty="0"/>
              <a:t>b</a:t>
            </a:r>
            <a:r>
              <a:rPr lang="en-IN" sz="2800" dirty="0"/>
              <a:t> and breadth be </a:t>
            </a:r>
            <a:r>
              <a:rPr lang="en-IN" sz="2800" b="1" i="1" dirty="0"/>
              <a:t>h</a:t>
            </a:r>
            <a:endParaRPr lang="en-IN" sz="2800" b="1" i="1" dirty="0">
              <a:solidFill>
                <a:srgbClr val="7030A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51255" y="2056682"/>
            <a:ext cx="4429156" cy="185738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/>
          <p:cNvSpPr txBox="1"/>
          <p:nvPr/>
        </p:nvSpPr>
        <p:spPr>
          <a:xfrm>
            <a:off x="2188655" y="3666719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  <a:endParaRPr lang="en-IN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992930" y="3681827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998340" y="184236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  <a:endParaRPr lang="en-IN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248873" y="1628054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</a:t>
            </a:r>
            <a:endParaRPr lang="en-IN" sz="2400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94461" y="4128384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551255" y="4128384"/>
            <a:ext cx="17859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22957" y="3881033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IN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2048379" y="3488251"/>
            <a:ext cx="720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229923" y="2738025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</a:t>
            </a:r>
            <a:endParaRPr lang="en-IN" sz="2400" dirty="0"/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251682" y="5410992"/>
            <a:ext cx="51079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The area of the rectangle  =  </a:t>
            </a:r>
            <a:r>
              <a:rPr lang="en-IN" sz="2800" b="1" i="1" dirty="0"/>
              <a:t>b</a:t>
            </a:r>
            <a:r>
              <a:rPr lang="en-IN" sz="2800" dirty="0"/>
              <a:t> × </a:t>
            </a:r>
            <a:r>
              <a:rPr lang="en-IN" sz="2800" b="1" i="1" dirty="0"/>
              <a:t>h</a:t>
            </a:r>
            <a:endParaRPr lang="en-IN" sz="2800" b="1" i="1" dirty="0">
              <a:solidFill>
                <a:srgbClr val="7030A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16200000" flipV="1">
            <a:off x="2030728" y="2398753"/>
            <a:ext cx="720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  <p:bldP spid="10" grpId="0" animBg="1"/>
      <p:bldP spid="13" grpId="0"/>
      <p:bldP spid="14" grpId="0"/>
      <p:bldP spid="15" grpId="0"/>
      <p:bldP spid="16" grpId="0"/>
      <p:bldP spid="20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9410" y="55688"/>
            <a:ext cx="5929322" cy="540000"/>
          </a:xfrm>
          <a:ln>
            <a:noFill/>
          </a:ln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right angled Triangle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45224" y="762640"/>
            <a:ext cx="56840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Consider the rectangle ABCD as shown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214282" y="4071942"/>
            <a:ext cx="59652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Join the diagonal BD of rectangle ABCD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49862" y="4548854"/>
            <a:ext cx="86084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rectangle ABCD is divided into two right angled triangles of equal size. 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50140" y="5384085"/>
            <a:ext cx="86084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Observe that ∆ABD and ∆CDB are congruent to each other (SSS / RHS congruency Rule)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2483768" y="1625648"/>
            <a:ext cx="4429156" cy="1857600"/>
          </a:xfrm>
          <a:prstGeom prst="triangle">
            <a:avLst>
              <a:gd name="adj" fmla="val 614"/>
            </a:avLst>
          </a:prstGeom>
          <a:solidFill>
            <a:srgbClr val="4F81BD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0" name="Group 29"/>
          <p:cNvGrpSpPr/>
          <p:nvPr/>
        </p:nvGrpSpPr>
        <p:grpSpPr>
          <a:xfrm>
            <a:off x="2121168" y="1249695"/>
            <a:ext cx="5157857" cy="2679898"/>
            <a:chOff x="1280442" y="1249168"/>
            <a:chExt cx="5157857" cy="2679898"/>
          </a:xfrm>
        </p:grpSpPr>
        <p:sp>
          <p:nvSpPr>
            <p:cNvPr id="10" name="Rectangle 9"/>
            <p:cNvSpPr/>
            <p:nvPr/>
          </p:nvSpPr>
          <p:spPr>
            <a:xfrm>
              <a:off x="1660971" y="1643050"/>
              <a:ext cx="4429156" cy="185738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80442" y="342900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endParaRPr lang="en-IN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717" y="326819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  <a:endParaRPr lang="en-IN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0127" y="1428736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</a:t>
              </a:r>
              <a:endParaRPr lang="en-IN" sz="24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4286248" y="3714752"/>
              <a:ext cx="178595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1643042" y="3714752"/>
              <a:ext cx="178595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714744" y="3467401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  <a:endParaRPr lang="en-IN" sz="24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40660" y="1249168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  <a:endParaRPr lang="en-IN" sz="240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5400000">
              <a:off x="1140166" y="3145223"/>
              <a:ext cx="720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1321710" y="239499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h</a:t>
              </a:r>
              <a:endParaRPr lang="en-IN" sz="2400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rot="16200000" flipV="1">
              <a:off x="1122515" y="2019867"/>
              <a:ext cx="720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17" grpId="0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7362" y="86412"/>
            <a:ext cx="5929322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Area of a right angled Triangle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922586" y="805908"/>
            <a:ext cx="568409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Consider the rectangle ABCD as shown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714487" y="4049614"/>
            <a:ext cx="75009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Thus, 2 × area of triangle ∆ABD  = area of rectangle = b × h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714487" y="5124853"/>
            <a:ext cx="803397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400" dirty="0"/>
              <a:t>where, b = AB known as base of the triangle and h = AD known as height of the triangle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357422" y="4411355"/>
            <a:ext cx="3464882" cy="678648"/>
            <a:chOff x="249862" y="4411355"/>
            <a:chExt cx="3464882" cy="678648"/>
          </a:xfrm>
        </p:grpSpPr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249862" y="4548854"/>
              <a:ext cx="346488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Area of ∆ABD  =    × b × h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7" name="Object 26"/>
            <p:cNvGraphicFramePr>
              <a:graphicFrameLocks noChangeAspect="1"/>
            </p:cNvGraphicFramePr>
            <p:nvPr/>
          </p:nvGraphicFramePr>
          <p:xfrm>
            <a:off x="2357422" y="4411355"/>
            <a:ext cx="177041" cy="678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1" name="Equation" r:id="rId3" imgW="152280" imgH="393480" progId="Equation.DSMT4">
                    <p:embed/>
                  </p:oleObj>
                </mc:Choice>
                <mc:Fallback>
                  <p:oleObj name="Equation" r:id="rId3" imgW="152280" imgH="39348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7422" y="4411355"/>
                          <a:ext cx="177041" cy="6786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0" name="Group 29"/>
          <p:cNvGrpSpPr/>
          <p:nvPr/>
        </p:nvGrpSpPr>
        <p:grpSpPr>
          <a:xfrm>
            <a:off x="1973842" y="5964626"/>
            <a:ext cx="5357850" cy="727067"/>
            <a:chOff x="214282" y="5755838"/>
            <a:chExt cx="5357850" cy="727067"/>
          </a:xfrm>
        </p:grpSpPr>
        <p:sp>
          <p:nvSpPr>
            <p:cNvPr id="23" name="Rectangle 3"/>
            <p:cNvSpPr>
              <a:spLocks noChangeArrowheads="1"/>
            </p:cNvSpPr>
            <p:nvPr/>
          </p:nvSpPr>
          <p:spPr bwMode="auto">
            <a:xfrm>
              <a:off x="214282" y="5884151"/>
              <a:ext cx="535785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Area of the Triangle =       × base × height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9" name="Object 28"/>
            <p:cNvGraphicFramePr>
              <a:graphicFrameLocks noChangeAspect="1"/>
            </p:cNvGraphicFramePr>
            <p:nvPr/>
          </p:nvGraphicFramePr>
          <p:xfrm>
            <a:off x="3070018" y="5755838"/>
            <a:ext cx="216098" cy="7270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3972" name="Equation" r:id="rId5" imgW="152280" imgH="393480" progId="Equation.DSMT4">
                    <p:embed/>
                  </p:oleObj>
                </mc:Choice>
                <mc:Fallback>
                  <p:oleObj name="Equation" r:id="rId5" imgW="152280" imgH="39348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70018" y="5755838"/>
                          <a:ext cx="216098" cy="72706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5" name="Group 34"/>
          <p:cNvGrpSpPr/>
          <p:nvPr/>
        </p:nvGrpSpPr>
        <p:grpSpPr>
          <a:xfrm>
            <a:off x="1984107" y="1235974"/>
            <a:ext cx="5175786" cy="2643206"/>
            <a:chOff x="1262513" y="1285860"/>
            <a:chExt cx="5175786" cy="2643206"/>
          </a:xfrm>
        </p:grpSpPr>
        <p:sp>
          <p:nvSpPr>
            <p:cNvPr id="10" name="Rectangle 9"/>
            <p:cNvSpPr/>
            <p:nvPr/>
          </p:nvSpPr>
          <p:spPr>
            <a:xfrm>
              <a:off x="1643042" y="1643050"/>
              <a:ext cx="4429156" cy="185738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62513" y="3324803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</a:t>
              </a:r>
              <a:endParaRPr lang="en-IN" sz="2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84717" y="326819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  <a:endParaRPr lang="en-IN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090127" y="1428736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</a:t>
              </a:r>
              <a:endParaRPr lang="en-IN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12098" y="1285860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D</a:t>
              </a:r>
              <a:endParaRPr lang="en-IN" sz="24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4107792" y="3714752"/>
              <a:ext cx="198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>
              <a:off x="1643042" y="3714752"/>
              <a:ext cx="198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3714744" y="3467401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b</a:t>
              </a:r>
              <a:endParaRPr lang="en-IN" sz="2400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5400000">
              <a:off x="1140166" y="3074619"/>
              <a:ext cx="720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1285852" y="2286270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h</a:t>
              </a:r>
              <a:endParaRPr lang="en-IN" sz="2400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rot="16200000" flipV="1">
              <a:off x="1140166" y="1985121"/>
              <a:ext cx="720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Isosceles Triangle 24"/>
            <p:cNvSpPr/>
            <p:nvPr/>
          </p:nvSpPr>
          <p:spPr>
            <a:xfrm>
              <a:off x="1643042" y="1625121"/>
              <a:ext cx="4429156" cy="1857388"/>
            </a:xfrm>
            <a:prstGeom prst="triangle">
              <a:avLst>
                <a:gd name="adj" fmla="val 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9956" y="116632"/>
            <a:ext cx="5364088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Verification of the Formula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1799812" y="1628800"/>
            <a:ext cx="554437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800" dirty="0"/>
              <a:t>Note that the above formula was derived for a right angled triangle. </a:t>
            </a:r>
            <a:endParaRPr lang="en-IN" sz="2800" dirty="0">
              <a:solidFill>
                <a:srgbClr val="7030A0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1297872" y="4005064"/>
            <a:ext cx="6548255" cy="954107"/>
          </a:xfrm>
          <a:prstGeom prst="rect">
            <a:avLst/>
          </a:prstGeom>
          <a:noFill/>
          <a:ln w="952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IN" sz="2800" dirty="0"/>
              <a:t>Hence  it is necessary to verify if it holds good for other types of triangles also</a:t>
            </a:r>
            <a:endParaRPr lang="en-IN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882" y="42198"/>
            <a:ext cx="5220072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Verification of the formula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279022" y="1282356"/>
            <a:ext cx="25408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Consider a ∆ ABC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279022" y="1869820"/>
            <a:ext cx="404043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Draw a line BD through B perpendicular to AC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306882" y="2849883"/>
            <a:ext cx="31117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Let AD = m and CD = n</a:t>
            </a:r>
            <a:endParaRPr lang="en-IN" sz="2400" dirty="0">
              <a:solidFill>
                <a:srgbClr val="7030A0"/>
              </a:solidFill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rot="5400000">
            <a:off x="4436968" y="2071608"/>
            <a:ext cx="2160000" cy="158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86006" y="3226305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b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540838" y="1833459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h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13" name="Isosceles Triangle 12"/>
          <p:cNvSpPr/>
          <p:nvPr/>
        </p:nvSpPr>
        <p:spPr>
          <a:xfrm>
            <a:off x="4658918" y="996953"/>
            <a:ext cx="3960000" cy="2160000"/>
          </a:xfrm>
          <a:prstGeom prst="triangle">
            <a:avLst>
              <a:gd name="adj" fmla="val 21008"/>
            </a:avLst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5227470" y="1372203"/>
            <a:ext cx="79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5263050" y="2765105"/>
            <a:ext cx="792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603205" y="3532543"/>
            <a:ext cx="1620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98918" y="3493214"/>
            <a:ext cx="1620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43372" y="2708366"/>
            <a:ext cx="429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m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748919" y="2708366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n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84077" y="290757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A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88372" y="697641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B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54036" y="2940609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C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67888" y="3154923"/>
            <a:ext cx="373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D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8" name="Rectangle 3"/>
          <p:cNvSpPr>
            <a:spLocks noChangeArrowheads="1"/>
          </p:cNvSpPr>
          <p:nvPr/>
        </p:nvSpPr>
        <p:spPr bwMode="auto">
          <a:xfrm>
            <a:off x="1275339" y="3836737"/>
            <a:ext cx="61971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Area of ∆ ABC =  Area of ∆ ABD + Area of ∆CBD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423742" y="4306314"/>
            <a:ext cx="3402752" cy="849248"/>
            <a:chOff x="240554" y="4794330"/>
            <a:chExt cx="3402752" cy="849248"/>
          </a:xfrm>
        </p:grpSpPr>
        <p:sp>
          <p:nvSpPr>
            <p:cNvPr id="27" name="Rectangle 3"/>
            <p:cNvSpPr>
              <a:spLocks noChangeArrowheads="1"/>
            </p:cNvSpPr>
            <p:nvPr/>
          </p:nvSpPr>
          <p:spPr bwMode="auto">
            <a:xfrm>
              <a:off x="240554" y="5000636"/>
              <a:ext cx="340275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=     × m × h +      × n × h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9" name="Object 28"/>
            <p:cNvGraphicFramePr>
              <a:graphicFrameLocks noChangeAspect="1"/>
            </p:cNvGraphicFramePr>
            <p:nvPr/>
          </p:nvGraphicFramePr>
          <p:xfrm>
            <a:off x="500034" y="4794330"/>
            <a:ext cx="285752" cy="8492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97" name="Equation" r:id="rId3" imgW="152280" imgH="393480" progId="Equation.DSMT4">
                    <p:embed/>
                  </p:oleObj>
                </mc:Choice>
                <mc:Fallback>
                  <p:oleObj name="Equation" r:id="rId3" imgW="152280" imgH="393480" progId="Equation.DSMT4">
                    <p:embed/>
                    <p:pic>
                      <p:nvPicPr>
                        <p:cNvPr id="0" name="Picture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0034" y="4794330"/>
                          <a:ext cx="285752" cy="84924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29"/>
            <p:cNvGraphicFramePr>
              <a:graphicFrameLocks noChangeAspect="1"/>
            </p:cNvGraphicFramePr>
            <p:nvPr/>
          </p:nvGraphicFramePr>
          <p:xfrm>
            <a:off x="2024058" y="4848749"/>
            <a:ext cx="333364" cy="758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98" name="Equation" r:id="rId5" imgW="152280" imgH="393480" progId="Equation.DSMT4">
                    <p:embed/>
                  </p:oleObj>
                </mc:Choice>
                <mc:Fallback>
                  <p:oleObj name="Equation" r:id="rId5" imgW="152280" imgH="393480" progId="Equation.DSMT4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24058" y="4848749"/>
                          <a:ext cx="333364" cy="75897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4" name="Group 33"/>
          <p:cNvGrpSpPr/>
          <p:nvPr/>
        </p:nvGrpSpPr>
        <p:grpSpPr>
          <a:xfrm>
            <a:off x="2380375" y="5206519"/>
            <a:ext cx="2571768" cy="849316"/>
            <a:chOff x="2000232" y="4786323"/>
            <a:chExt cx="2571768" cy="849316"/>
          </a:xfrm>
        </p:grpSpPr>
        <p:sp>
          <p:nvSpPr>
            <p:cNvPr id="32" name="Rectangle 3"/>
            <p:cNvSpPr>
              <a:spLocks noChangeArrowheads="1"/>
            </p:cNvSpPr>
            <p:nvPr/>
          </p:nvSpPr>
          <p:spPr bwMode="auto">
            <a:xfrm>
              <a:off x="2000232" y="4967599"/>
              <a:ext cx="25717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=     × h × (m + n)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33" name="Object 32"/>
            <p:cNvGraphicFramePr>
              <a:graphicFrameLocks noChangeAspect="1"/>
            </p:cNvGraphicFramePr>
            <p:nvPr/>
          </p:nvGraphicFramePr>
          <p:xfrm>
            <a:off x="2285984" y="4786323"/>
            <a:ext cx="357190" cy="8493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499" name="Equation" r:id="rId7" imgW="152280" imgH="393480" progId="Equation.DSMT4">
                    <p:embed/>
                  </p:oleObj>
                </mc:Choice>
                <mc:Fallback>
                  <p:oleObj name="Equation" r:id="rId7" imgW="152280" imgH="393480" progId="Equation.DSMT4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85984" y="4786323"/>
                          <a:ext cx="357190" cy="8493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/>
          <p:cNvGrpSpPr/>
          <p:nvPr/>
        </p:nvGrpSpPr>
        <p:grpSpPr>
          <a:xfrm>
            <a:off x="4540610" y="5238009"/>
            <a:ext cx="2571768" cy="754327"/>
            <a:chOff x="4357686" y="4817813"/>
            <a:chExt cx="2571768" cy="754327"/>
          </a:xfrm>
        </p:grpSpPr>
        <p:sp>
          <p:nvSpPr>
            <p:cNvPr id="36" name="Rectangle 3"/>
            <p:cNvSpPr>
              <a:spLocks noChangeArrowheads="1"/>
            </p:cNvSpPr>
            <p:nvPr/>
          </p:nvSpPr>
          <p:spPr bwMode="auto">
            <a:xfrm>
              <a:off x="4357686" y="4982707"/>
              <a:ext cx="257176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=     × h × b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4572000" y="4817813"/>
            <a:ext cx="368304" cy="7543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00" name="Equation" r:id="rId9" imgW="152280" imgH="393480" progId="Equation.DSMT4">
                    <p:embed/>
                  </p:oleObj>
                </mc:Choice>
                <mc:Fallback>
                  <p:oleObj name="Equation" r:id="rId9" imgW="152280" imgH="393480" progId="Equation.DSMT4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72000" y="4817813"/>
                          <a:ext cx="368304" cy="7543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1" name="Group 40"/>
          <p:cNvGrpSpPr/>
          <p:nvPr/>
        </p:nvGrpSpPr>
        <p:grpSpPr>
          <a:xfrm>
            <a:off x="2526357" y="6019977"/>
            <a:ext cx="3696848" cy="771530"/>
            <a:chOff x="384610" y="5786454"/>
            <a:chExt cx="3696848" cy="771530"/>
          </a:xfrm>
        </p:grpSpPr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>
              <a:off x="384610" y="5967731"/>
              <a:ext cx="369684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Area of triangle =     × h × b 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40" name="Object 39"/>
            <p:cNvGraphicFramePr>
              <a:graphicFrameLocks noChangeAspect="1"/>
            </p:cNvGraphicFramePr>
            <p:nvPr/>
          </p:nvGraphicFramePr>
          <p:xfrm>
            <a:off x="2571736" y="5786454"/>
            <a:ext cx="428628" cy="7715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501" name="Equation" r:id="rId11" imgW="152280" imgH="393480" progId="Equation.DSMT4">
                    <p:embed/>
                  </p:oleObj>
                </mc:Choice>
                <mc:Fallback>
                  <p:oleObj name="Equation" r:id="rId11" imgW="152280" imgH="39348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71736" y="5786454"/>
                          <a:ext cx="428628" cy="7715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5" grpId="0"/>
      <p:bldP spid="25" grpId="0"/>
      <p:bldP spid="47" grpId="0"/>
      <p:bldP spid="48" grpId="0"/>
      <p:bldP spid="13" grpId="0" animBg="1"/>
      <p:bldP spid="20" grpId="0"/>
      <p:bldP spid="21" grpId="0"/>
      <p:bldP spid="22" grpId="0"/>
      <p:bldP spid="23" grpId="0"/>
      <p:bldP spid="24" grpId="0"/>
      <p:bldP spid="26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3813" y="21851"/>
            <a:ext cx="2267744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Example 2: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1891862" y="2482377"/>
            <a:ext cx="36802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area of the Triangle 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8" name="Group 39"/>
          <p:cNvGrpSpPr/>
          <p:nvPr/>
        </p:nvGrpSpPr>
        <p:grpSpPr>
          <a:xfrm>
            <a:off x="4982699" y="2285992"/>
            <a:ext cx="3232639" cy="798506"/>
            <a:chOff x="3696814" y="4202130"/>
            <a:chExt cx="3232639" cy="798506"/>
          </a:xfrm>
        </p:grpSpPr>
        <p:sp>
          <p:nvSpPr>
            <p:cNvPr id="33" name="Rectangle 3"/>
            <p:cNvSpPr>
              <a:spLocks noChangeArrowheads="1"/>
            </p:cNvSpPr>
            <p:nvPr/>
          </p:nvSpPr>
          <p:spPr bwMode="auto">
            <a:xfrm>
              <a:off x="3696814" y="4396095"/>
              <a:ext cx="3232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=       × b × h sq. units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38" name="Object 37"/>
            <p:cNvGraphicFramePr>
              <a:graphicFrameLocks noChangeAspect="1"/>
            </p:cNvGraphicFramePr>
            <p:nvPr/>
          </p:nvGraphicFramePr>
          <p:xfrm>
            <a:off x="4120025" y="4202130"/>
            <a:ext cx="309099" cy="798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50" name="Equation" r:id="rId3" imgW="152280" imgH="393480" progId="Equation.DSMT4">
                    <p:embed/>
                  </p:oleObj>
                </mc:Choice>
                <mc:Fallback>
                  <p:oleObj name="Equation" r:id="rId3" imgW="152280" imgH="39348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0025" y="4202130"/>
                          <a:ext cx="309099" cy="7985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" name="Group 41"/>
          <p:cNvGrpSpPr/>
          <p:nvPr/>
        </p:nvGrpSpPr>
        <p:grpSpPr>
          <a:xfrm>
            <a:off x="5000351" y="3071810"/>
            <a:ext cx="3286426" cy="799661"/>
            <a:chOff x="3696816" y="5379841"/>
            <a:chExt cx="3286426" cy="799661"/>
          </a:xfrm>
        </p:grpSpPr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>
              <a:off x="3696816" y="5539103"/>
              <a:ext cx="3286426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=        × 7.2 × 5 sq. 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41" name="Object 40"/>
            <p:cNvGraphicFramePr>
              <a:graphicFrameLocks noChangeAspect="1"/>
            </p:cNvGraphicFramePr>
            <p:nvPr/>
          </p:nvGraphicFramePr>
          <p:xfrm>
            <a:off x="4119578" y="5379841"/>
            <a:ext cx="309546" cy="799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51" name="Equation" r:id="rId5" imgW="152280" imgH="393480" progId="Equation.DSMT4">
                    <p:embed/>
                  </p:oleObj>
                </mc:Choice>
                <mc:Fallback>
                  <p:oleObj name="Equation" r:id="rId5" imgW="152280" imgH="39348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19578" y="5379841"/>
                          <a:ext cx="309546" cy="7996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245224" y="696149"/>
            <a:ext cx="868449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800" dirty="0"/>
              <a:t>Find the area of the triangle whose base measure 7.2cm and height is 5cm</a:t>
            </a:r>
            <a:endParaRPr lang="en-IN" sz="2800" dirty="0">
              <a:solidFill>
                <a:srgbClr val="7030A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4982699" y="4098721"/>
            <a:ext cx="3018325" cy="830477"/>
            <a:chOff x="4982699" y="3286124"/>
            <a:chExt cx="3018325" cy="830477"/>
          </a:xfrm>
        </p:grpSpPr>
        <p:sp>
          <p:nvSpPr>
            <p:cNvPr id="24" name="Rectangle 3"/>
            <p:cNvSpPr>
              <a:spLocks noChangeArrowheads="1"/>
            </p:cNvSpPr>
            <p:nvPr/>
          </p:nvSpPr>
          <p:spPr bwMode="auto">
            <a:xfrm>
              <a:off x="4982699" y="3467401"/>
              <a:ext cx="30183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=        × 36 sq. 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/>
          </p:nvGraphicFramePr>
          <p:xfrm>
            <a:off x="5428722" y="3286124"/>
            <a:ext cx="232499" cy="8304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7352" name="Equation" r:id="rId7" imgW="152280" imgH="393480" progId="Equation.DSMT4">
                    <p:embed/>
                  </p:oleObj>
                </mc:Choice>
                <mc:Fallback>
                  <p:oleObj name="Equation" r:id="rId7" imgW="152280" imgH="393480" progId="Equation.DSMT4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28722" y="3286124"/>
                          <a:ext cx="232499" cy="8304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4982699" y="5253351"/>
            <a:ext cx="23753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 =  18 sq. cm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42844" y="2357430"/>
            <a:ext cx="4718131" cy="3318907"/>
            <a:chOff x="4340035" y="38655"/>
            <a:chExt cx="4718131" cy="3318907"/>
          </a:xfrm>
        </p:grpSpPr>
        <p:cxnSp>
          <p:nvCxnSpPr>
            <p:cNvPr id="28" name="Straight Connector 27"/>
            <p:cNvCxnSpPr/>
            <p:nvPr/>
          </p:nvCxnSpPr>
          <p:spPr>
            <a:xfrm rot="5400000">
              <a:off x="4492926" y="1613376"/>
              <a:ext cx="2160000" cy="1588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197423" y="2895897"/>
              <a:ext cx="9476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7.2cm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596796" y="1375227"/>
              <a:ext cx="715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5cm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32" name="Isosceles Triangle 31"/>
            <p:cNvSpPr/>
            <p:nvPr/>
          </p:nvSpPr>
          <p:spPr>
            <a:xfrm>
              <a:off x="4714876" y="538721"/>
              <a:ext cx="3960000" cy="2160000"/>
            </a:xfrm>
            <a:prstGeom prst="triangle">
              <a:avLst>
                <a:gd name="adj" fmla="val 21008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rot="5400000" flipH="1" flipV="1">
              <a:off x="5283428" y="913971"/>
              <a:ext cx="79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 rot="5400000">
              <a:off x="5319008" y="2306873"/>
              <a:ext cx="79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 rot="10800000">
              <a:off x="4702370" y="3125319"/>
              <a:ext cx="162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7072330" y="3162688"/>
              <a:ext cx="162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4340035" y="244934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A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370337" y="3865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B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709994" y="2482377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C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423846" y="2696691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D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</p:grpSp>
      <p:sp>
        <p:nvSpPr>
          <p:cNvPr id="55" name="Rectangle 3"/>
          <p:cNvSpPr>
            <a:spLocks noChangeArrowheads="1"/>
          </p:cNvSpPr>
          <p:nvPr/>
        </p:nvSpPr>
        <p:spPr bwMode="auto">
          <a:xfrm>
            <a:off x="285720" y="1681451"/>
            <a:ext cx="47149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 Base b = 7.2cm and height h =  5cm</a:t>
            </a:r>
            <a:endParaRPr lang="en-IN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71974" y="52044"/>
            <a:ext cx="2339752" cy="540000"/>
          </a:xfrm>
        </p:spPr>
        <p:txBody>
          <a:bodyPr anchor="ctr"/>
          <a:lstStyle/>
          <a:p>
            <a:pPr algn="l" eaLnBrk="0" hangingPunct="0">
              <a:defRPr/>
            </a:pPr>
            <a:r>
              <a:rPr lang="en-IN" b="1" dirty="0">
                <a:solidFill>
                  <a:srgbClr val="C00000"/>
                </a:solidFill>
              </a:rPr>
              <a:t>Example 3:</a:t>
            </a:r>
            <a:endParaRPr lang="en-US" altLang="en-US" sz="35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970842" y="2649685"/>
            <a:ext cx="368027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The area of the Triangle 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5" name="Group 39"/>
          <p:cNvGrpSpPr/>
          <p:nvPr/>
        </p:nvGrpSpPr>
        <p:grpSpPr>
          <a:xfrm>
            <a:off x="6061679" y="2453300"/>
            <a:ext cx="3232639" cy="798506"/>
            <a:chOff x="3696814" y="4202130"/>
            <a:chExt cx="3232639" cy="798506"/>
          </a:xfrm>
        </p:grpSpPr>
        <p:sp>
          <p:nvSpPr>
            <p:cNvPr id="33" name="Rectangle 3"/>
            <p:cNvSpPr>
              <a:spLocks noChangeArrowheads="1"/>
            </p:cNvSpPr>
            <p:nvPr/>
          </p:nvSpPr>
          <p:spPr bwMode="auto">
            <a:xfrm>
              <a:off x="3696814" y="4396095"/>
              <a:ext cx="3232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=       × b × h sq. units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38" name="Object 37"/>
            <p:cNvGraphicFramePr>
              <a:graphicFrameLocks noChangeAspect="1"/>
            </p:cNvGraphicFramePr>
            <p:nvPr/>
          </p:nvGraphicFramePr>
          <p:xfrm>
            <a:off x="4120025" y="4202130"/>
            <a:ext cx="309099" cy="7985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22" name="Equation" r:id="rId3" imgW="152280" imgH="393480" progId="Equation.DSMT4">
                    <p:embed/>
                  </p:oleObj>
                </mc:Choice>
                <mc:Fallback>
                  <p:oleObj name="Equation" r:id="rId3" imgW="152280" imgH="393480" progId="Equation.DSMT4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0025" y="4202130"/>
                          <a:ext cx="309099" cy="79850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" name="Group 41"/>
          <p:cNvGrpSpPr/>
          <p:nvPr/>
        </p:nvGrpSpPr>
        <p:grpSpPr>
          <a:xfrm>
            <a:off x="5508104" y="3239118"/>
            <a:ext cx="2964815" cy="799661"/>
            <a:chOff x="2946856" y="5379841"/>
            <a:chExt cx="2964815" cy="799661"/>
          </a:xfrm>
        </p:grpSpPr>
        <p:sp>
          <p:nvSpPr>
            <p:cNvPr id="39" name="Rectangle 3"/>
            <p:cNvSpPr>
              <a:spLocks noChangeArrowheads="1"/>
            </p:cNvSpPr>
            <p:nvPr/>
          </p:nvSpPr>
          <p:spPr bwMode="auto">
            <a:xfrm>
              <a:off x="2946856" y="5539103"/>
              <a:ext cx="296481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624  =       × 31.2 × h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41" name="Object 40"/>
            <p:cNvGraphicFramePr>
              <a:graphicFrameLocks noChangeAspect="1"/>
            </p:cNvGraphicFramePr>
            <p:nvPr/>
          </p:nvGraphicFramePr>
          <p:xfrm>
            <a:off x="3875550" y="5379841"/>
            <a:ext cx="309546" cy="7996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23" name="Equation" r:id="rId5" imgW="152280" imgH="393480" progId="Equation.DSMT4">
                    <p:embed/>
                  </p:oleObj>
                </mc:Choice>
                <mc:Fallback>
                  <p:oleObj name="Equation" r:id="rId5" imgW="152280" imgH="393480" progId="Equation.DSMT4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5550" y="5379841"/>
                          <a:ext cx="309546" cy="79966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5" name="Rectangle 3"/>
          <p:cNvSpPr>
            <a:spLocks noChangeArrowheads="1"/>
          </p:cNvSpPr>
          <p:nvPr/>
        </p:nvSpPr>
        <p:spPr bwMode="auto">
          <a:xfrm>
            <a:off x="617306" y="917275"/>
            <a:ext cx="76843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Find the height of a triangle if its area is 624 cm</a:t>
            </a:r>
            <a:r>
              <a:rPr lang="en-IN" sz="2400" baseline="30000" dirty="0"/>
              <a:t>2</a:t>
            </a:r>
            <a:r>
              <a:rPr lang="en-IN" sz="2400" dirty="0"/>
              <a:t> and the base is  31.2cm</a:t>
            </a:r>
            <a:endParaRPr lang="en-IN" sz="2400" dirty="0">
              <a:solidFill>
                <a:srgbClr val="7030A0"/>
              </a:solidFill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5619401" y="5429346"/>
            <a:ext cx="22325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20 × 2 =  h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5628103" y="4266029"/>
            <a:ext cx="2393970" cy="830477"/>
            <a:chOff x="4321170" y="3598655"/>
            <a:chExt cx="2393970" cy="830477"/>
          </a:xfrm>
        </p:grpSpPr>
        <p:grpSp>
          <p:nvGrpSpPr>
            <p:cNvPr id="7" name="Group 25"/>
            <p:cNvGrpSpPr/>
            <p:nvPr/>
          </p:nvGrpSpPr>
          <p:grpSpPr>
            <a:xfrm>
              <a:off x="4982699" y="3598655"/>
              <a:ext cx="1732441" cy="830477"/>
              <a:chOff x="4982699" y="3286124"/>
              <a:chExt cx="1732441" cy="830477"/>
            </a:xfrm>
          </p:grpSpPr>
          <p:sp>
            <p:nvSpPr>
              <p:cNvPr id="24" name="Rectangle 3"/>
              <p:cNvSpPr>
                <a:spLocks noChangeArrowheads="1"/>
              </p:cNvSpPr>
              <p:nvPr/>
            </p:nvSpPr>
            <p:spPr bwMode="auto">
              <a:xfrm>
                <a:off x="4982699" y="3467401"/>
                <a:ext cx="1732441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IN" sz="2400" dirty="0"/>
                  <a:t> =       × h</a:t>
                </a:r>
                <a:endParaRPr lang="en-IN" sz="2400" dirty="0">
                  <a:solidFill>
                    <a:srgbClr val="7030A0"/>
                  </a:solidFill>
                </a:endParaRPr>
              </a:p>
            </p:txBody>
          </p:sp>
          <p:graphicFrame>
            <p:nvGraphicFramePr>
              <p:cNvPr id="25" name="Object 24"/>
              <p:cNvGraphicFramePr>
                <a:graphicFrameLocks noChangeAspect="1"/>
              </p:cNvGraphicFramePr>
              <p:nvPr/>
            </p:nvGraphicFramePr>
            <p:xfrm>
              <a:off x="5428722" y="3286124"/>
              <a:ext cx="232499" cy="83047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1924" name="Equation" r:id="rId7" imgW="152280" imgH="393480" progId="Equation.DSMT4">
                      <p:embed/>
                    </p:oleObj>
                  </mc:Choice>
                  <mc:Fallback>
                    <p:oleObj name="Equation" r:id="rId7" imgW="152280" imgH="393480" progId="Equation.DSMT4">
                      <p:embed/>
                      <p:pic>
                        <p:nvPicPr>
                          <p:cNvPr id="0" name="Object 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28722" y="3286124"/>
                            <a:ext cx="232499" cy="83047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8" name="Object 27"/>
            <p:cNvGraphicFramePr>
              <a:graphicFrameLocks noChangeAspect="1"/>
            </p:cNvGraphicFramePr>
            <p:nvPr/>
          </p:nvGraphicFramePr>
          <p:xfrm>
            <a:off x="4321170" y="3624259"/>
            <a:ext cx="630237" cy="7508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25" name="Equation" r:id="rId9" imgW="330120" imgH="393480" progId="Equation.DSMT4">
                    <p:embed/>
                  </p:oleObj>
                </mc:Choice>
                <mc:Fallback>
                  <p:oleObj name="Equation" r:id="rId9" imgW="330120" imgH="393480" progId="Equation.DSMT4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1170" y="3624259"/>
                          <a:ext cx="630237" cy="7508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0" name="Rectangle 3"/>
          <p:cNvSpPr>
            <a:spLocks noChangeArrowheads="1"/>
          </p:cNvSpPr>
          <p:nvPr/>
        </p:nvSpPr>
        <p:spPr bwMode="auto">
          <a:xfrm>
            <a:off x="5650980" y="6175227"/>
            <a:ext cx="16430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IN" sz="2400" dirty="0"/>
              <a:t>40cm = h</a:t>
            </a:r>
            <a:endParaRPr lang="en-IN" sz="2400" dirty="0">
              <a:solidFill>
                <a:srgbClr val="7030A0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36006" y="1991913"/>
            <a:ext cx="4718131" cy="3318907"/>
            <a:chOff x="4340035" y="38655"/>
            <a:chExt cx="4718131" cy="3318907"/>
          </a:xfrm>
        </p:grpSpPr>
        <p:cxnSp>
          <p:nvCxnSpPr>
            <p:cNvPr id="40" name="Straight Connector 39"/>
            <p:cNvCxnSpPr/>
            <p:nvPr/>
          </p:nvCxnSpPr>
          <p:spPr>
            <a:xfrm rot="5400000">
              <a:off x="4492926" y="1613376"/>
              <a:ext cx="2160000" cy="1588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6130226" y="2895897"/>
              <a:ext cx="11031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31.2cm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96796" y="1375227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h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44" name="Isosceles Triangle 43"/>
            <p:cNvSpPr/>
            <p:nvPr/>
          </p:nvSpPr>
          <p:spPr>
            <a:xfrm>
              <a:off x="4714876" y="538721"/>
              <a:ext cx="3960000" cy="2160000"/>
            </a:xfrm>
            <a:prstGeom prst="triangle">
              <a:avLst>
                <a:gd name="adj" fmla="val 21008"/>
              </a:avLst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5400000" flipH="1" flipV="1">
              <a:off x="5283428" y="913971"/>
              <a:ext cx="79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rot="5400000">
              <a:off x="5319008" y="2306873"/>
              <a:ext cx="7920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rot="10800000">
              <a:off x="4697225" y="3125319"/>
              <a:ext cx="144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7257753" y="3162688"/>
              <a:ext cx="1440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4340035" y="2449340"/>
              <a:ext cx="36260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A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370337" y="38655"/>
              <a:ext cx="3513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B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8709994" y="2482377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C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5423846" y="2696691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D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78882" y="1705595"/>
            <a:ext cx="6715172" cy="494990"/>
            <a:chOff x="285720" y="1538287"/>
            <a:chExt cx="6715172" cy="494990"/>
          </a:xfrm>
        </p:grpSpPr>
        <p:sp>
          <p:nvSpPr>
            <p:cNvPr id="34" name="Rectangle 3"/>
            <p:cNvSpPr>
              <a:spLocks noChangeArrowheads="1"/>
            </p:cNvSpPr>
            <p:nvPr/>
          </p:nvSpPr>
          <p:spPr bwMode="auto">
            <a:xfrm>
              <a:off x="285720" y="1571612"/>
              <a:ext cx="67151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IN" sz="2400" dirty="0"/>
                <a:t> Area of the triangle = 624           and Base b = 31.2cm </a:t>
              </a:r>
              <a:endParaRPr lang="en-IN" sz="2400" dirty="0">
                <a:solidFill>
                  <a:srgbClr val="7030A0"/>
                </a:solidFill>
              </a:endParaRPr>
            </a:p>
          </p:txBody>
        </p:sp>
        <p:graphicFrame>
          <p:nvGraphicFramePr>
            <p:cNvPr id="36" name="Object 35"/>
            <p:cNvGraphicFramePr>
              <a:graphicFrameLocks noChangeAspect="1"/>
            </p:cNvGraphicFramePr>
            <p:nvPr/>
          </p:nvGraphicFramePr>
          <p:xfrm>
            <a:off x="3593199" y="1538287"/>
            <a:ext cx="710978" cy="390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27" name="Equation" r:id="rId11" imgW="406080" imgH="291960" progId="Equation.DSMT4">
                    <p:embed/>
                  </p:oleObj>
                </mc:Choice>
                <mc:Fallback>
                  <p:oleObj name="Equation" r:id="rId11" imgW="406080" imgH="291960" progId="Equation.DSMT4">
                    <p:embed/>
                    <p:pic>
                      <p:nvPicPr>
                        <p:cNvPr id="0" name="Picture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3199" y="1538287"/>
                          <a:ext cx="710978" cy="39051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98495"/>
              </p:ext>
            </p:extLst>
          </p:nvPr>
        </p:nvGraphicFramePr>
        <p:xfrm>
          <a:off x="428596" y="997938"/>
          <a:ext cx="8229600" cy="4515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75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755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954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755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557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335"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9966</TotalTime>
  <Words>1267</Words>
  <Application>Microsoft Office PowerPoint</Application>
  <PresentationFormat>On-screen Show (4:3)</PresentationFormat>
  <Paragraphs>175</Paragraphs>
  <Slides>12</Slides>
  <Notes>11</Notes>
  <HiddenSlides>1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Office Theme</vt:lpstr>
      <vt:lpstr>Equation</vt:lpstr>
      <vt:lpstr>Area and Perimeter of a Triangle</vt:lpstr>
      <vt:lpstr>Introduction</vt:lpstr>
      <vt:lpstr>Perimeter of a Triangle</vt:lpstr>
      <vt:lpstr>Example 1:</vt:lpstr>
      <vt:lpstr>Area of a right angled Triangle</vt:lpstr>
      <vt:lpstr>Area of a right angled Triangle</vt:lpstr>
      <vt:lpstr>Area of a right angled Triangle</vt:lpstr>
      <vt:lpstr>Verification of the Formula</vt:lpstr>
      <vt:lpstr>Verification of the formula</vt:lpstr>
      <vt:lpstr>Example 2:</vt:lpstr>
      <vt:lpstr>Example 3: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2502</cp:revision>
  <dcterms:created xsi:type="dcterms:W3CDTF">2018-12-16T04:20:25Z</dcterms:created>
  <dcterms:modified xsi:type="dcterms:W3CDTF">2021-03-01T05:28:29Z</dcterms:modified>
</cp:coreProperties>
</file>