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5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5A"/>
    <a:srgbClr val="18444F"/>
    <a:srgbClr val="562903"/>
    <a:srgbClr val="5B0000"/>
    <a:srgbClr val="344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04" autoAdjust="0"/>
  </p:normalViewPr>
  <p:slideViewPr>
    <p:cSldViewPr>
      <p:cViewPr varScale="1">
        <p:scale>
          <a:sx n="59" d="100"/>
          <a:sy n="59" d="100"/>
        </p:scale>
        <p:origin x="15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01-03-2021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772400" cy="1470025"/>
          </a:xfrm>
        </p:spPr>
        <p:txBody>
          <a:bodyPr/>
          <a:lstStyle/>
          <a:p>
            <a:r>
              <a:rPr lang="en-IN" b="1" dirty="0">
                <a:solidFill>
                  <a:schemeClr val="tx2">
                    <a:lumMod val="50000"/>
                  </a:schemeClr>
                </a:solidFill>
              </a:rPr>
              <a:t>AREA OF CIRCULAR </a:t>
            </a:r>
            <a:br>
              <a:rPr lang="en-IN" b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IN" b="1" dirty="0">
                <a:solidFill>
                  <a:schemeClr val="tx2">
                    <a:lumMod val="50000"/>
                  </a:schemeClr>
                </a:solidFill>
              </a:rPr>
              <a:t>AND RECTANGULAR PATHWAYS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15962"/>
          </a:xfrm>
        </p:spPr>
        <p:txBody>
          <a:bodyPr/>
          <a:lstStyle/>
          <a:p>
            <a:r>
              <a:rPr lang="en-IN" b="1" dirty="0"/>
              <a:t>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6764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 plot is 100 m long and 60 m broad. A path of 5 m wide runs breadth wise across the ground in the middle. Find the area of the path.</a:t>
            </a:r>
          </a:p>
          <a:p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81200" y="3810000"/>
            <a:ext cx="4800600" cy="2057400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0" y="33528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100 m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6395710" y="465329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60 m</a:t>
            </a:r>
          </a:p>
        </p:txBody>
      </p:sp>
      <p:sp>
        <p:nvSpPr>
          <p:cNvPr id="7" name="Rectangle 6"/>
          <p:cNvSpPr/>
          <p:nvPr/>
        </p:nvSpPr>
        <p:spPr>
          <a:xfrm>
            <a:off x="4114800" y="3810000"/>
            <a:ext cx="533400" cy="20574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7" idx="1"/>
            <a:endCxn id="7" idx="3"/>
          </p:cNvCxnSpPr>
          <p:nvPr/>
        </p:nvCxnSpPr>
        <p:spPr>
          <a:xfrm>
            <a:off x="4114800" y="4838700"/>
            <a:ext cx="5334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38600" y="435358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5m</a:t>
            </a:r>
          </a:p>
        </p:txBody>
      </p:sp>
    </p:spTree>
    <p:extLst>
      <p:ext uri="{BB962C8B-B14F-4D97-AF65-F5344CB8AC3E}">
        <p14:creationId xmlns:p14="http://schemas.microsoft.com/office/powerpoint/2010/main" val="255700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  <p:bldP spid="6" grpId="0"/>
      <p:bldP spid="7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715962"/>
          </a:xfrm>
        </p:spPr>
        <p:txBody>
          <a:bodyPr/>
          <a:lstStyle/>
          <a:p>
            <a:r>
              <a:rPr lang="en-IN" b="1" dirty="0"/>
              <a:t>Solution for Q1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793" y="1019928"/>
            <a:ext cx="8229600" cy="1676400"/>
          </a:xfrm>
        </p:spPr>
        <p:txBody>
          <a:bodyPr/>
          <a:lstStyle/>
          <a:p>
            <a:r>
              <a:rPr lang="en-US" sz="2800" dirty="0">
                <a:solidFill>
                  <a:srgbClr val="34411A"/>
                </a:solidFill>
              </a:rPr>
              <a:t>In the below figure the shaded portion is the pathway. To find the area of pathway we can take the length as 60 m and breadth as 5 m.</a:t>
            </a:r>
          </a:p>
        </p:txBody>
      </p:sp>
      <p:sp>
        <p:nvSpPr>
          <p:cNvPr id="4" name="Rectangle 3"/>
          <p:cNvSpPr/>
          <p:nvPr/>
        </p:nvSpPr>
        <p:spPr>
          <a:xfrm>
            <a:off x="1866193" y="3069771"/>
            <a:ext cx="4800600" cy="2057400"/>
          </a:xfrm>
          <a:prstGeom prst="rect">
            <a:avLst/>
          </a:prstGeom>
          <a:noFill/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174743" y="2628742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100 m</a:t>
            </a:r>
          </a:p>
        </p:txBody>
      </p:sp>
      <p:sp>
        <p:nvSpPr>
          <p:cNvPr id="6" name="TextBox 5"/>
          <p:cNvSpPr txBox="1"/>
          <p:nvPr/>
        </p:nvSpPr>
        <p:spPr>
          <a:xfrm rot="5400000">
            <a:off x="6318803" y="3951161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60 m</a:t>
            </a:r>
          </a:p>
        </p:txBody>
      </p:sp>
      <p:sp>
        <p:nvSpPr>
          <p:cNvPr id="7" name="Rectangle 6"/>
          <p:cNvSpPr/>
          <p:nvPr/>
        </p:nvSpPr>
        <p:spPr>
          <a:xfrm>
            <a:off x="3999793" y="3069771"/>
            <a:ext cx="533400" cy="20574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7" idx="1"/>
            <a:endCxn id="7" idx="3"/>
          </p:cNvCxnSpPr>
          <p:nvPr/>
        </p:nvCxnSpPr>
        <p:spPr>
          <a:xfrm>
            <a:off x="3999793" y="4098471"/>
            <a:ext cx="5334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23593" y="3613351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5m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41EC3D-58C1-4CC1-B78C-BF67D60A7517}"/>
              </a:ext>
            </a:extLst>
          </p:cNvPr>
          <p:cNvSpPr txBox="1"/>
          <p:nvPr/>
        </p:nvSpPr>
        <p:spPr>
          <a:xfrm>
            <a:off x="2438400" y="5306590"/>
            <a:ext cx="477338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5B0000"/>
                </a:solidFill>
              </a:rPr>
              <a:t>Area of pathway = L X B</a:t>
            </a:r>
          </a:p>
          <a:p>
            <a:r>
              <a:rPr lang="en-US" sz="2800" dirty="0">
                <a:solidFill>
                  <a:srgbClr val="5B0000"/>
                </a:solidFill>
              </a:rPr>
              <a:t>                              = 60 X 5</a:t>
            </a:r>
          </a:p>
          <a:p>
            <a:r>
              <a:rPr lang="en-US" sz="2800" dirty="0">
                <a:solidFill>
                  <a:srgbClr val="5B0000"/>
                </a:solidFill>
              </a:rPr>
              <a:t>                              = 300 m²</a:t>
            </a:r>
          </a:p>
        </p:txBody>
      </p:sp>
    </p:spTree>
    <p:extLst>
      <p:ext uri="{BB962C8B-B14F-4D97-AF65-F5344CB8AC3E}">
        <p14:creationId xmlns:p14="http://schemas.microsoft.com/office/powerpoint/2010/main" val="206046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9718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2. The length and width of a rectangular plot are 30 m and 20 m respectively. Two rectangular paths each 5 m wide run inside the plot, one parallel to the length of the plot and the other parallel to its width. Find the total area occupied by the paths.</a:t>
            </a:r>
          </a:p>
        </p:txBody>
      </p:sp>
      <p:sp>
        <p:nvSpPr>
          <p:cNvPr id="8" name="Rectangle 7"/>
          <p:cNvSpPr/>
          <p:nvPr/>
        </p:nvSpPr>
        <p:spPr>
          <a:xfrm>
            <a:off x="1676400" y="4191000"/>
            <a:ext cx="5867400" cy="1981200"/>
          </a:xfrm>
          <a:prstGeom prst="rect">
            <a:avLst/>
          </a:prstGeom>
          <a:noFill/>
          <a:ln w="762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676400" y="4953000"/>
            <a:ext cx="5867400" cy="6096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419600" y="4191000"/>
            <a:ext cx="609600" cy="19812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267200" y="6172200"/>
            <a:ext cx="83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30 m</a:t>
            </a:r>
          </a:p>
        </p:txBody>
      </p:sp>
      <p:sp>
        <p:nvSpPr>
          <p:cNvPr id="14" name="TextBox 13"/>
          <p:cNvSpPr txBox="1"/>
          <p:nvPr/>
        </p:nvSpPr>
        <p:spPr>
          <a:xfrm rot="5400000">
            <a:off x="7340144" y="4953000"/>
            <a:ext cx="83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20 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9600" y="4572000"/>
            <a:ext cx="8132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5 m</a:t>
            </a:r>
          </a:p>
        </p:txBody>
      </p:sp>
      <p:sp>
        <p:nvSpPr>
          <p:cNvPr id="16" name="TextBox 15"/>
          <p:cNvSpPr txBox="1"/>
          <p:nvPr/>
        </p:nvSpPr>
        <p:spPr>
          <a:xfrm rot="5400000">
            <a:off x="5054142" y="5080455"/>
            <a:ext cx="6858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5 m</a:t>
            </a:r>
          </a:p>
        </p:txBody>
      </p:sp>
    </p:spTree>
    <p:extLst>
      <p:ext uri="{BB962C8B-B14F-4D97-AF65-F5344CB8AC3E}">
        <p14:creationId xmlns:p14="http://schemas.microsoft.com/office/powerpoint/2010/main" val="297537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10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Solution for Q2.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43000"/>
            <a:ext cx="8229600" cy="2971800"/>
          </a:xfrm>
        </p:spPr>
        <p:txBody>
          <a:bodyPr/>
          <a:lstStyle/>
          <a:p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In the below diagram,</a:t>
            </a:r>
          </a:p>
          <a:p>
            <a:r>
              <a:rPr lang="en-US" sz="2800" dirty="0">
                <a:solidFill>
                  <a:srgbClr val="34411A"/>
                </a:solidFill>
              </a:rPr>
              <a:t>ABCD is the given plot(length 30 m and breadth 20 m) and KLMN and PQRS are the two rectangular paths running parallel to its length and width respectively, the width of each of these paths is 5 m. 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76400" y="4369713"/>
            <a:ext cx="6781799" cy="2412087"/>
            <a:chOff x="1676400" y="4191000"/>
            <a:chExt cx="6781799" cy="2412087"/>
          </a:xfrm>
        </p:grpSpPr>
        <p:sp>
          <p:nvSpPr>
            <p:cNvPr id="8" name="Rectangle 7"/>
            <p:cNvSpPr/>
            <p:nvPr/>
          </p:nvSpPr>
          <p:spPr>
            <a:xfrm>
              <a:off x="1676400" y="4191000"/>
              <a:ext cx="5867400" cy="1981200"/>
            </a:xfrm>
            <a:prstGeom prst="rect">
              <a:avLst/>
            </a:prstGeom>
            <a:noFill/>
            <a:ln w="762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76400" y="4953000"/>
              <a:ext cx="5867400" cy="6096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419600" y="4191000"/>
              <a:ext cx="609600" cy="19812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67200" y="6172200"/>
              <a:ext cx="8382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30 m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 rot="5400000">
              <a:off x="7823656" y="4953000"/>
              <a:ext cx="8382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20 m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419600" y="4572000"/>
              <a:ext cx="81325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5 m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 rot="5400000">
              <a:off x="5054142" y="5080455"/>
              <a:ext cx="68580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5 m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962400" y="4800600"/>
            <a:ext cx="38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4800600"/>
            <a:ext cx="38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5638800"/>
            <a:ext cx="304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38600" y="5638800"/>
            <a:ext cx="38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6800" y="4114800"/>
            <a:ext cx="38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0" y="4038600"/>
            <a:ext cx="38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0" y="6096000"/>
            <a:ext cx="304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9200" y="6122313"/>
            <a:ext cx="38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19200" y="4800600"/>
            <a:ext cx="38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43800" y="4876800"/>
            <a:ext cx="38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43800" y="5486400"/>
            <a:ext cx="38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19200" y="5486400"/>
            <a:ext cx="38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4448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Solution for Q2 contd..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971800"/>
          </a:xfrm>
        </p:spPr>
        <p:txBody>
          <a:bodyPr/>
          <a:lstStyle/>
          <a:p>
            <a:r>
              <a:rPr lang="en-US" dirty="0">
                <a:solidFill>
                  <a:srgbClr val="34411A"/>
                </a:solidFill>
              </a:rPr>
              <a:t>Area of the path KLMN=30 X 5=150 m</a:t>
            </a:r>
            <a:r>
              <a:rPr lang="en-US" baseline="30000" dirty="0">
                <a:solidFill>
                  <a:srgbClr val="34411A"/>
                </a:solidFill>
              </a:rPr>
              <a:t>2</a:t>
            </a:r>
          </a:p>
          <a:p>
            <a:r>
              <a:rPr lang="en-US" dirty="0">
                <a:solidFill>
                  <a:srgbClr val="34411A"/>
                </a:solidFill>
              </a:rPr>
              <a:t>Area of the path PQRS=20 X 5=100 m</a:t>
            </a:r>
            <a:r>
              <a:rPr lang="en-US" baseline="30000" dirty="0">
                <a:solidFill>
                  <a:srgbClr val="34411A"/>
                </a:solidFill>
              </a:rPr>
              <a:t>2</a:t>
            </a:r>
          </a:p>
          <a:p>
            <a:r>
              <a:rPr lang="en-US" dirty="0">
                <a:solidFill>
                  <a:srgbClr val="5B0000"/>
                </a:solidFill>
              </a:rPr>
              <a:t>Area of the path EFGH (common to both the two paths) = 5 X 5 = 25 m</a:t>
            </a:r>
            <a:r>
              <a:rPr lang="en-US" baseline="30000" dirty="0">
                <a:solidFill>
                  <a:srgbClr val="5B0000"/>
                </a:solidFill>
              </a:rPr>
              <a:t>2</a:t>
            </a:r>
            <a:r>
              <a:rPr lang="en-US" dirty="0">
                <a:solidFill>
                  <a:srgbClr val="5B0000"/>
                </a:solidFill>
              </a:rPr>
              <a:t>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066800" y="3505200"/>
            <a:ext cx="7391399" cy="2743200"/>
            <a:chOff x="1066800" y="3505200"/>
            <a:chExt cx="7391399" cy="2743200"/>
          </a:xfrm>
        </p:grpSpPr>
        <p:grpSp>
          <p:nvGrpSpPr>
            <p:cNvPr id="4" name="Group 3"/>
            <p:cNvGrpSpPr/>
            <p:nvPr/>
          </p:nvGrpSpPr>
          <p:grpSpPr>
            <a:xfrm>
              <a:off x="1676400" y="3836313"/>
              <a:ext cx="6781799" cy="2412087"/>
              <a:chOff x="1676400" y="4191000"/>
              <a:chExt cx="6781799" cy="2412087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676400" y="4191000"/>
                <a:ext cx="5867400" cy="1981200"/>
              </a:xfrm>
              <a:prstGeom prst="rect">
                <a:avLst/>
              </a:prstGeom>
              <a:noFill/>
              <a:ln w="76200" cmpd="sng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676400" y="4953000"/>
                <a:ext cx="5867400" cy="609600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419600" y="4191000"/>
                <a:ext cx="609600" cy="1981200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267200" y="6172200"/>
                <a:ext cx="838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/>
                  <a:t>30 m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 rot="5400000">
                <a:off x="7823656" y="4953000"/>
                <a:ext cx="838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/>
                  <a:t>20 m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419600" y="4572000"/>
                <a:ext cx="813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/>
                  <a:t>5 m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 rot="5400000">
                <a:off x="5054142" y="5080455"/>
                <a:ext cx="6858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/>
                  <a:t>5 m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3962400" y="42672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H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29200" y="42672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G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29200" y="5105400"/>
              <a:ext cx="304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F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38600" y="51054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66800" y="35814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D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620000" y="35052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C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20000" y="5562600"/>
              <a:ext cx="304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B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19200" y="5588913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A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19200" y="42672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N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43800" y="43434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43800" y="49530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L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19200" y="49530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059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438400"/>
          </a:xfrm>
        </p:spPr>
        <p:txBody>
          <a:bodyPr/>
          <a:lstStyle/>
          <a:p>
            <a:r>
              <a:rPr lang="en-US" dirty="0">
                <a:solidFill>
                  <a:srgbClr val="562903"/>
                </a:solidFill>
              </a:rPr>
              <a:t>Total area occupied by the paths = (The area of the rectangle KLMN) + (The area of the rectangle PQRS)  (The area of the square EFGH)</a:t>
            </a:r>
          </a:p>
          <a:p>
            <a:r>
              <a:rPr lang="en-US" dirty="0"/>
              <a:t> </a:t>
            </a:r>
            <a:r>
              <a:rPr lang="en-US" dirty="0">
                <a:solidFill>
                  <a:srgbClr val="18444F"/>
                </a:solidFill>
              </a:rPr>
              <a:t>The required area = 150 + 100 - 25= 225 m</a:t>
            </a:r>
            <a:r>
              <a:rPr lang="en-US" baseline="30000" dirty="0">
                <a:solidFill>
                  <a:srgbClr val="18444F"/>
                </a:solidFill>
              </a:rPr>
              <a:t>2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066800" y="3505200"/>
            <a:ext cx="7391399" cy="2743200"/>
            <a:chOff x="1066800" y="3505200"/>
            <a:chExt cx="7391399" cy="2743200"/>
          </a:xfrm>
        </p:grpSpPr>
        <p:grpSp>
          <p:nvGrpSpPr>
            <p:cNvPr id="4" name="Group 3"/>
            <p:cNvGrpSpPr/>
            <p:nvPr/>
          </p:nvGrpSpPr>
          <p:grpSpPr>
            <a:xfrm>
              <a:off x="1676400" y="3836313"/>
              <a:ext cx="6781799" cy="2412087"/>
              <a:chOff x="1676400" y="4191000"/>
              <a:chExt cx="6781799" cy="2412087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676400" y="4191000"/>
                <a:ext cx="5867400" cy="1981200"/>
              </a:xfrm>
              <a:prstGeom prst="rect">
                <a:avLst/>
              </a:prstGeom>
              <a:noFill/>
              <a:ln w="76200" cmpd="sng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676400" y="4953000"/>
                <a:ext cx="5867400" cy="609600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419600" y="4191000"/>
                <a:ext cx="609600" cy="1981200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267200" y="6172200"/>
                <a:ext cx="838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/>
                  <a:t>30 m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 rot="5400000">
                <a:off x="7823656" y="4953000"/>
                <a:ext cx="8382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/>
                  <a:t>20 m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419600" y="4572000"/>
                <a:ext cx="8132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/>
                  <a:t>5 m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 rot="5400000">
                <a:off x="5054142" y="5080455"/>
                <a:ext cx="68580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/>
                  <a:t>5 m</a:t>
                </a: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3962400" y="42672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H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29200" y="42672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G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29200" y="5105400"/>
              <a:ext cx="304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F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38600" y="51054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66800" y="35814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D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620000" y="35052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C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620000" y="5562600"/>
              <a:ext cx="304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B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19200" y="5588913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A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219200" y="42672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N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543800" y="43434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43800" y="49530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L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219200" y="4953000"/>
              <a:ext cx="381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K</a:t>
              </a:r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id="{4451E452-36DD-4851-BAE5-BAD9CE60F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Solution for Q2 contd..</a:t>
            </a:r>
          </a:p>
        </p:txBody>
      </p:sp>
    </p:spTree>
    <p:extLst>
      <p:ext uri="{BB962C8B-B14F-4D97-AF65-F5344CB8AC3E}">
        <p14:creationId xmlns:p14="http://schemas.microsoft.com/office/powerpoint/2010/main" val="385418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4384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 rectangular lawn of length 50 m and breadth 35 m is to be surrounded externally by a path which is 2 m wide. Find the cost of </a:t>
            </a:r>
            <a:r>
              <a:rPr lang="en-US" dirty="0" err="1">
                <a:solidFill>
                  <a:srgbClr val="C00000"/>
                </a:solidFill>
              </a:rPr>
              <a:t>turfing</a:t>
            </a:r>
            <a:r>
              <a:rPr lang="en-US" dirty="0">
                <a:solidFill>
                  <a:srgbClr val="C00000"/>
                </a:solidFill>
              </a:rPr>
              <a:t> the path at the rate of </a:t>
            </a:r>
            <a:r>
              <a:rPr lang="en-US" dirty="0" err="1">
                <a:solidFill>
                  <a:srgbClr val="C00000"/>
                </a:solidFill>
              </a:rPr>
              <a:t>Rs</a:t>
            </a:r>
            <a:r>
              <a:rPr lang="en-US" dirty="0">
                <a:solidFill>
                  <a:srgbClr val="C00000"/>
                </a:solidFill>
              </a:rPr>
              <a:t> 3 per m</a:t>
            </a:r>
            <a:r>
              <a:rPr lang="en-US" baseline="30000" dirty="0">
                <a:solidFill>
                  <a:srgbClr val="C00000"/>
                </a:solidFill>
              </a:rPr>
              <a:t>2</a:t>
            </a:r>
            <a:r>
              <a:rPr lang="en-US" dirty="0">
                <a:solidFill>
                  <a:srgbClr val="C00000"/>
                </a:solidFill>
              </a:rPr>
              <a:t>.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438400" y="3505200"/>
            <a:ext cx="4800600" cy="274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24200" y="4038600"/>
            <a:ext cx="3429000" cy="16764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67200" y="4038600"/>
            <a:ext cx="76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50 m</a:t>
            </a:r>
          </a:p>
        </p:txBody>
      </p:sp>
      <p:sp>
        <p:nvSpPr>
          <p:cNvPr id="29" name="TextBox 28"/>
          <p:cNvSpPr txBox="1"/>
          <p:nvPr/>
        </p:nvSpPr>
        <p:spPr>
          <a:xfrm rot="5400000">
            <a:off x="5956756" y="4661357"/>
            <a:ext cx="76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35 m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6553200" y="4038600"/>
            <a:ext cx="685800" cy="0"/>
          </a:xfrm>
          <a:prstGeom prst="line">
            <a:avLst/>
          </a:prstGeom>
          <a:ln>
            <a:solidFill>
              <a:srgbClr val="0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629400" y="3607713"/>
            <a:ext cx="685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2 m</a:t>
            </a:r>
          </a:p>
        </p:txBody>
      </p:sp>
    </p:spTree>
    <p:extLst>
      <p:ext uri="{BB962C8B-B14F-4D97-AF65-F5344CB8AC3E}">
        <p14:creationId xmlns:p14="http://schemas.microsoft.com/office/powerpoint/2010/main" val="185969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9" grpId="0"/>
      <p:bldP spid="29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438400"/>
          </a:xfrm>
        </p:spPr>
        <p:txBody>
          <a:bodyPr/>
          <a:lstStyle/>
          <a:p>
            <a:r>
              <a:rPr lang="en-US" dirty="0">
                <a:solidFill>
                  <a:srgbClr val="18444F"/>
                </a:solidFill>
              </a:rPr>
              <a:t>Solution: </a:t>
            </a:r>
          </a:p>
          <a:p>
            <a:r>
              <a:rPr lang="en-US" dirty="0">
                <a:solidFill>
                  <a:srgbClr val="18444F"/>
                </a:solidFill>
              </a:rPr>
              <a:t>Length of the lawn   = 50 m </a:t>
            </a:r>
            <a:br>
              <a:rPr lang="en-US" dirty="0">
                <a:solidFill>
                  <a:srgbClr val="18444F"/>
                </a:solidFill>
              </a:rPr>
            </a:br>
            <a:r>
              <a:rPr lang="en-US" dirty="0">
                <a:solidFill>
                  <a:srgbClr val="18444F"/>
                </a:solidFill>
              </a:rPr>
              <a:t>Breadth of the lawn = 35 m</a:t>
            </a:r>
            <a:br>
              <a:rPr lang="en-US" dirty="0">
                <a:solidFill>
                  <a:srgbClr val="18444F"/>
                </a:solidFill>
              </a:rPr>
            </a:br>
            <a:r>
              <a:rPr lang="en-US" dirty="0">
                <a:solidFill>
                  <a:srgbClr val="18444F"/>
                </a:solidFill>
              </a:rPr>
              <a:t>Area of the lawn       = (50 X 35) m</a:t>
            </a:r>
            <a:r>
              <a:rPr lang="en-US" baseline="30000" dirty="0">
                <a:solidFill>
                  <a:srgbClr val="18444F"/>
                </a:solidFill>
              </a:rPr>
              <a:t>2</a:t>
            </a:r>
            <a:br>
              <a:rPr lang="en-US" dirty="0">
                <a:solidFill>
                  <a:srgbClr val="18444F"/>
                </a:solidFill>
              </a:rPr>
            </a:br>
            <a:r>
              <a:rPr lang="en-US" dirty="0">
                <a:solidFill>
                  <a:srgbClr val="18444F"/>
                </a:solidFill>
              </a:rPr>
              <a:t>                                     = 1750 m</a:t>
            </a:r>
            <a:r>
              <a:rPr lang="en-US" baseline="30000" dirty="0">
                <a:solidFill>
                  <a:srgbClr val="18444F"/>
                </a:solidFill>
              </a:rPr>
              <a:t>2</a:t>
            </a:r>
            <a:endParaRPr lang="en-US" dirty="0">
              <a:solidFill>
                <a:srgbClr val="18444F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74313" y="3760113"/>
            <a:ext cx="5307687" cy="3174087"/>
            <a:chOff x="2438400" y="3505200"/>
            <a:chExt cx="5307687" cy="3174087"/>
          </a:xfrm>
        </p:grpSpPr>
        <p:sp>
          <p:nvSpPr>
            <p:cNvPr id="6" name="Rectangle 5"/>
            <p:cNvSpPr/>
            <p:nvPr/>
          </p:nvSpPr>
          <p:spPr>
            <a:xfrm>
              <a:off x="2438400" y="3505200"/>
              <a:ext cx="4800600" cy="2743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124200" y="4038600"/>
              <a:ext cx="3429000" cy="16764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67200" y="4038600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50 m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 rot="5400000">
              <a:off x="5956756" y="4661357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35 m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6553200" y="4038600"/>
              <a:ext cx="685800" cy="0"/>
            </a:xfrm>
            <a:prstGeom prst="line">
              <a:avLst/>
            </a:prstGeom>
            <a:ln>
              <a:solidFill>
                <a:srgbClr val="00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6629400" y="3607713"/>
              <a:ext cx="685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2 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5400000">
              <a:off x="7149644" y="4495800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54 m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24400" y="6248400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39 m</a:t>
              </a:r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C0D36435-E561-4E0B-BE4B-ADCB7AD36CAB}"/>
              </a:ext>
            </a:extLst>
          </p:cNvPr>
          <p:cNvSpPr txBox="1">
            <a:spLocks/>
          </p:cNvSpPr>
          <p:nvPr/>
        </p:nvSpPr>
        <p:spPr>
          <a:xfrm>
            <a:off x="1066800" y="23019"/>
            <a:ext cx="7010400" cy="7159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 dirty="0"/>
              <a:t>Solution for Q3 </a:t>
            </a:r>
          </a:p>
        </p:txBody>
      </p:sp>
    </p:spTree>
    <p:extLst>
      <p:ext uri="{BB962C8B-B14F-4D97-AF65-F5344CB8AC3E}">
        <p14:creationId xmlns:p14="http://schemas.microsoft.com/office/powerpoint/2010/main" val="393911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3124200"/>
          </a:xfrm>
        </p:spPr>
        <p:txBody>
          <a:bodyPr/>
          <a:lstStyle/>
          <a:p>
            <a:r>
              <a:rPr lang="en-US" dirty="0">
                <a:solidFill>
                  <a:srgbClr val="000090"/>
                </a:solidFill>
              </a:rPr>
              <a:t>Length of lawn including the path </a:t>
            </a:r>
          </a:p>
          <a:p>
            <a:r>
              <a:rPr lang="en-US" dirty="0">
                <a:solidFill>
                  <a:srgbClr val="000090"/>
                </a:solidFill>
              </a:rPr>
              <a:t>= [50 + (2 + 2)]    m = 54 cm </a:t>
            </a:r>
            <a:br>
              <a:rPr lang="en-US" dirty="0">
                <a:solidFill>
                  <a:srgbClr val="000090"/>
                </a:solidFill>
              </a:rPr>
            </a:br>
            <a:r>
              <a:rPr lang="en-US" dirty="0">
                <a:solidFill>
                  <a:srgbClr val="562903"/>
                </a:solidFill>
              </a:rPr>
              <a:t>Breadth of the lawn including the path </a:t>
            </a:r>
          </a:p>
          <a:p>
            <a:r>
              <a:rPr lang="en-US" dirty="0">
                <a:solidFill>
                  <a:srgbClr val="562903"/>
                </a:solidFill>
              </a:rPr>
              <a:t>= [35 + (2 + 2)] m = 39 m </a:t>
            </a:r>
            <a:br>
              <a:rPr lang="en-US" dirty="0">
                <a:solidFill>
                  <a:srgbClr val="562903"/>
                </a:solidFill>
              </a:rPr>
            </a:br>
            <a:r>
              <a:rPr lang="en-US" dirty="0">
                <a:solidFill>
                  <a:srgbClr val="18444F"/>
                </a:solidFill>
              </a:rPr>
              <a:t>Area of the lawn including the path </a:t>
            </a:r>
          </a:p>
          <a:p>
            <a:r>
              <a:rPr lang="en-US" dirty="0">
                <a:solidFill>
                  <a:srgbClr val="18444F"/>
                </a:solidFill>
              </a:rPr>
              <a:t>= 54 X 39 m</a:t>
            </a:r>
            <a:r>
              <a:rPr lang="en-US" baseline="30000" dirty="0">
                <a:solidFill>
                  <a:srgbClr val="18444F"/>
                </a:solidFill>
              </a:rPr>
              <a:t>2</a:t>
            </a:r>
            <a:r>
              <a:rPr lang="en-US" dirty="0">
                <a:solidFill>
                  <a:srgbClr val="18444F"/>
                </a:solidFill>
              </a:rPr>
              <a:t> </a:t>
            </a:r>
          </a:p>
          <a:p>
            <a:r>
              <a:rPr lang="en-US" dirty="0">
                <a:solidFill>
                  <a:srgbClr val="18444F"/>
                </a:solidFill>
              </a:rPr>
              <a:t>= 2106 m</a:t>
            </a:r>
            <a:r>
              <a:rPr lang="en-US" baseline="30000" dirty="0">
                <a:solidFill>
                  <a:srgbClr val="18444F"/>
                </a:solidFill>
              </a:rPr>
              <a:t>2</a:t>
            </a:r>
            <a:r>
              <a:rPr lang="en-US" dirty="0">
                <a:solidFill>
                  <a:srgbClr val="18444F"/>
                </a:solidFill>
              </a:rPr>
              <a:t> </a:t>
            </a:r>
            <a:br>
              <a:rPr lang="en-US" dirty="0">
                <a:solidFill>
                  <a:srgbClr val="18444F"/>
                </a:solidFill>
              </a:rPr>
            </a:br>
            <a:endParaRPr lang="en-US" dirty="0">
              <a:solidFill>
                <a:srgbClr val="18444F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074313" y="3760113"/>
            <a:ext cx="5307687" cy="3174087"/>
            <a:chOff x="2438400" y="3505200"/>
            <a:chExt cx="5307687" cy="3174087"/>
          </a:xfrm>
        </p:grpSpPr>
        <p:sp>
          <p:nvSpPr>
            <p:cNvPr id="23" name="Rectangle 22"/>
            <p:cNvSpPr/>
            <p:nvPr/>
          </p:nvSpPr>
          <p:spPr>
            <a:xfrm>
              <a:off x="2438400" y="3505200"/>
              <a:ext cx="4800600" cy="2743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124200" y="4038600"/>
              <a:ext cx="3429000" cy="16764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267200" y="4038600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50 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5400000">
              <a:off x="5956756" y="4661357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35 m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6553200" y="4038600"/>
              <a:ext cx="685800" cy="0"/>
            </a:xfrm>
            <a:prstGeom prst="line">
              <a:avLst/>
            </a:prstGeom>
            <a:ln>
              <a:solidFill>
                <a:srgbClr val="00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6629400" y="3607713"/>
              <a:ext cx="685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2 m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 rot="5400000">
              <a:off x="7149644" y="4495800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54 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724400" y="6248400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39 m</a:t>
              </a:r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B7BCA7A9-EB35-4C1B-BBD2-BE9AFD08F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Solution for Q3 contd..</a:t>
            </a:r>
          </a:p>
        </p:txBody>
      </p:sp>
    </p:spTree>
    <p:extLst>
      <p:ext uri="{BB962C8B-B14F-4D97-AF65-F5344CB8AC3E}">
        <p14:creationId xmlns:p14="http://schemas.microsoft.com/office/powerpoint/2010/main" val="213372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Solution for Q3 contd..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514600"/>
          </a:xfrm>
        </p:spPr>
        <p:txBody>
          <a:bodyPr/>
          <a:lstStyle/>
          <a:p>
            <a:r>
              <a:rPr lang="en-US" dirty="0">
                <a:solidFill>
                  <a:srgbClr val="403152"/>
                </a:solidFill>
              </a:rPr>
              <a:t>Therefore, area of the path </a:t>
            </a:r>
          </a:p>
          <a:p>
            <a:r>
              <a:rPr lang="en-US" dirty="0">
                <a:solidFill>
                  <a:srgbClr val="403152"/>
                </a:solidFill>
              </a:rPr>
              <a:t>= (2106 - 1750) m</a:t>
            </a:r>
            <a:r>
              <a:rPr lang="en-US" baseline="30000" dirty="0">
                <a:solidFill>
                  <a:srgbClr val="403152"/>
                </a:solidFill>
              </a:rPr>
              <a:t>2</a:t>
            </a:r>
            <a:r>
              <a:rPr lang="en-US" dirty="0">
                <a:solidFill>
                  <a:srgbClr val="403152"/>
                </a:solidFill>
              </a:rPr>
              <a:t> = 356 m</a:t>
            </a:r>
            <a:r>
              <a:rPr lang="en-US" baseline="30000" dirty="0">
                <a:solidFill>
                  <a:srgbClr val="403152"/>
                </a:solidFill>
              </a:rPr>
              <a:t>2</a:t>
            </a:r>
            <a:r>
              <a:rPr lang="en-US" dirty="0">
                <a:solidFill>
                  <a:srgbClr val="403152"/>
                </a:solidFill>
              </a:rPr>
              <a:t> </a:t>
            </a:r>
            <a:br>
              <a:rPr lang="en-US" dirty="0"/>
            </a:br>
            <a:r>
              <a:rPr lang="en-US" dirty="0">
                <a:solidFill>
                  <a:srgbClr val="34411A"/>
                </a:solidFill>
              </a:rPr>
              <a:t>For 1 m</a:t>
            </a:r>
            <a:r>
              <a:rPr lang="en-US" baseline="30000" dirty="0">
                <a:solidFill>
                  <a:srgbClr val="34411A"/>
                </a:solidFill>
              </a:rPr>
              <a:t>2</a:t>
            </a:r>
            <a:r>
              <a:rPr lang="en-US" dirty="0">
                <a:solidFill>
                  <a:srgbClr val="34411A"/>
                </a:solidFill>
              </a:rPr>
              <a:t>, the cost of </a:t>
            </a:r>
            <a:r>
              <a:rPr lang="en-US" dirty="0" err="1">
                <a:solidFill>
                  <a:srgbClr val="34411A"/>
                </a:solidFill>
              </a:rPr>
              <a:t>turfing</a:t>
            </a:r>
            <a:r>
              <a:rPr lang="en-US" dirty="0">
                <a:solidFill>
                  <a:srgbClr val="34411A"/>
                </a:solidFill>
              </a:rPr>
              <a:t> the path = Rs  3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 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dirty="0">
                <a:solidFill>
                  <a:srgbClr val="5B0000"/>
                </a:solidFill>
              </a:rPr>
              <a:t>For 356 m</a:t>
            </a:r>
            <a:r>
              <a:rPr lang="en-US" baseline="30000" dirty="0">
                <a:solidFill>
                  <a:srgbClr val="5B0000"/>
                </a:solidFill>
              </a:rPr>
              <a:t>2</a:t>
            </a:r>
            <a:r>
              <a:rPr lang="en-US" dirty="0">
                <a:solidFill>
                  <a:srgbClr val="5B0000"/>
                </a:solidFill>
              </a:rPr>
              <a:t>, the cost of </a:t>
            </a:r>
            <a:r>
              <a:rPr lang="en-US" dirty="0" err="1">
                <a:solidFill>
                  <a:srgbClr val="5B0000"/>
                </a:solidFill>
              </a:rPr>
              <a:t>turfing</a:t>
            </a:r>
            <a:r>
              <a:rPr lang="en-US" dirty="0">
                <a:solidFill>
                  <a:srgbClr val="5B0000"/>
                </a:solidFill>
              </a:rPr>
              <a:t> the path </a:t>
            </a:r>
          </a:p>
          <a:p>
            <a:r>
              <a:rPr lang="en-US" dirty="0">
                <a:solidFill>
                  <a:srgbClr val="5B0000"/>
                </a:solidFill>
              </a:rPr>
              <a:t>= Rs 3 X 356 = Rs 1068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074313" y="3760113"/>
            <a:ext cx="5307687" cy="3174087"/>
            <a:chOff x="2438400" y="3505200"/>
            <a:chExt cx="5307687" cy="3174087"/>
          </a:xfrm>
        </p:grpSpPr>
        <p:sp>
          <p:nvSpPr>
            <p:cNvPr id="14" name="Rectangle 13"/>
            <p:cNvSpPr/>
            <p:nvPr/>
          </p:nvSpPr>
          <p:spPr>
            <a:xfrm>
              <a:off x="2438400" y="3505200"/>
              <a:ext cx="4800600" cy="2743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124200" y="4038600"/>
              <a:ext cx="3429000" cy="16764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67200" y="4038600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50 m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 rot="5400000">
              <a:off x="5956756" y="4661357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35 m</a:t>
              </a: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6553200" y="4038600"/>
              <a:ext cx="685800" cy="0"/>
            </a:xfrm>
            <a:prstGeom prst="line">
              <a:avLst/>
            </a:prstGeom>
            <a:ln>
              <a:solidFill>
                <a:srgbClr val="00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629400" y="3607713"/>
              <a:ext cx="6858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2 m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5400000">
              <a:off x="7149644" y="4495800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54 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24400" y="6248400"/>
              <a:ext cx="762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b="1" dirty="0"/>
                <a:t>39 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14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Question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3733800"/>
          </a:xfrm>
        </p:spPr>
        <p:txBody>
          <a:bodyPr/>
          <a:lstStyle/>
          <a:p>
            <a:r>
              <a:rPr lang="en-US" dirty="0"/>
              <a:t>A track is laid out as shown in the figure. If a runner runs in the inside lane, </a:t>
            </a:r>
          </a:p>
          <a:p>
            <a:pPr marL="514350" indent="-514350">
              <a:buAutoNum type="alphaLcParenR"/>
            </a:pPr>
            <a:r>
              <a:rPr lang="en-US" dirty="0">
                <a:solidFill>
                  <a:srgbClr val="5B0000"/>
                </a:solidFill>
              </a:rPr>
              <a:t>What is the approximate distance he runs in each lap? </a:t>
            </a:r>
          </a:p>
          <a:p>
            <a:pPr marL="514350" indent="-514350">
              <a:buAutoNum type="alphaLcParenR"/>
            </a:pPr>
            <a:r>
              <a:rPr lang="en-US" dirty="0">
                <a:solidFill>
                  <a:srgbClr val="18444F"/>
                </a:solidFill>
              </a:rPr>
              <a:t>If he had chosen to run in the outside lane, for the entire race, how far would he have run?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981199" y="4495800"/>
            <a:ext cx="5410201" cy="1828800"/>
            <a:chOff x="1981199" y="4495800"/>
            <a:chExt cx="5410201" cy="1828800"/>
          </a:xfrm>
        </p:grpSpPr>
        <p:sp>
          <p:nvSpPr>
            <p:cNvPr id="18" name="Block Arc 17"/>
            <p:cNvSpPr/>
            <p:nvPr/>
          </p:nvSpPr>
          <p:spPr>
            <a:xfrm rot="5400000">
              <a:off x="5257800" y="4191000"/>
              <a:ext cx="1828800" cy="2438400"/>
            </a:xfrm>
            <a:prstGeom prst="blockArc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Block Arc 18"/>
            <p:cNvSpPr/>
            <p:nvPr/>
          </p:nvSpPr>
          <p:spPr>
            <a:xfrm rot="16200000">
              <a:off x="2324099" y="4152900"/>
              <a:ext cx="1828800" cy="2514600"/>
            </a:xfrm>
            <a:prstGeom prst="blockArc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00400" y="4495800"/>
              <a:ext cx="29718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200400" y="5867400"/>
              <a:ext cx="29718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Straight Connector 25"/>
          <p:cNvCxnSpPr>
            <a:stCxn id="20" idx="0"/>
            <a:endCxn id="20" idx="2"/>
          </p:cNvCxnSpPr>
          <p:nvPr/>
        </p:nvCxnSpPr>
        <p:spPr>
          <a:xfrm>
            <a:off x="4686300" y="4495800"/>
            <a:ext cx="0" cy="4572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3124200" y="5334000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>
            <a:stCxn id="27" idx="2"/>
          </p:cNvCxnSpPr>
          <p:nvPr/>
        </p:nvCxnSpPr>
        <p:spPr>
          <a:xfrm flipH="1">
            <a:off x="1981200" y="5410200"/>
            <a:ext cx="1143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038600" y="6362468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180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81200" y="5486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30 m</a:t>
            </a:r>
          </a:p>
        </p:txBody>
      </p:sp>
      <p:sp>
        <p:nvSpPr>
          <p:cNvPr id="32" name="TextBox 31"/>
          <p:cNvSpPr txBox="1"/>
          <p:nvPr/>
        </p:nvSpPr>
        <p:spPr>
          <a:xfrm rot="5400000">
            <a:off x="4612332" y="453166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10 m</a:t>
            </a:r>
          </a:p>
        </p:txBody>
      </p:sp>
    </p:spTree>
    <p:extLst>
      <p:ext uri="{BB962C8B-B14F-4D97-AF65-F5344CB8AC3E}">
        <p14:creationId xmlns:p14="http://schemas.microsoft.com/office/powerpoint/2010/main" val="136637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Solution for Q4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895600"/>
          </a:xfrm>
        </p:spPr>
        <p:txBody>
          <a:bodyPr/>
          <a:lstStyle/>
          <a:p>
            <a:pPr marL="514350" indent="-514350"/>
            <a:r>
              <a:rPr lang="en-US" dirty="0">
                <a:solidFill>
                  <a:srgbClr val="5B0000"/>
                </a:solidFill>
              </a:rPr>
              <a:t>Solution :</a:t>
            </a:r>
          </a:p>
          <a:p>
            <a:pPr marL="514350" indent="-514350">
              <a:buAutoNum type="alphaLcParenR"/>
            </a:pPr>
            <a:r>
              <a:rPr lang="en-US" dirty="0">
                <a:solidFill>
                  <a:srgbClr val="5B0000"/>
                </a:solidFill>
              </a:rPr>
              <a:t>In the inside lane, radius of the semicircle </a:t>
            </a:r>
          </a:p>
          <a:p>
            <a:r>
              <a:rPr lang="en-US" dirty="0">
                <a:solidFill>
                  <a:srgbClr val="5B0000"/>
                </a:solidFill>
              </a:rPr>
              <a:t>      r =30 – 10 = 20m</a:t>
            </a:r>
          </a:p>
          <a:p>
            <a:r>
              <a:rPr lang="en-US" dirty="0">
                <a:solidFill>
                  <a:srgbClr val="5B0000"/>
                </a:solidFill>
              </a:rPr>
              <a:t>     Total distance = πr + 180 +π r + 180                              </a:t>
            </a:r>
          </a:p>
          <a:p>
            <a:r>
              <a:rPr lang="en-US" dirty="0">
                <a:solidFill>
                  <a:srgbClr val="5B0000"/>
                </a:solidFill>
              </a:rPr>
              <a:t>     = 360 + 2πr = 360 + (2  X (22/7) X 20)                </a:t>
            </a:r>
          </a:p>
          <a:p>
            <a:r>
              <a:rPr lang="en-US" dirty="0">
                <a:solidFill>
                  <a:srgbClr val="5B0000"/>
                </a:solidFill>
              </a:rPr>
              <a:t>     = 485.7 m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981199" y="4495800"/>
            <a:ext cx="5410201" cy="1828800"/>
            <a:chOff x="1981199" y="4495800"/>
            <a:chExt cx="5410201" cy="1828800"/>
          </a:xfrm>
        </p:grpSpPr>
        <p:sp>
          <p:nvSpPr>
            <p:cNvPr id="18" name="Block Arc 17"/>
            <p:cNvSpPr/>
            <p:nvPr/>
          </p:nvSpPr>
          <p:spPr>
            <a:xfrm rot="5400000">
              <a:off x="5257800" y="4191000"/>
              <a:ext cx="1828800" cy="2438400"/>
            </a:xfrm>
            <a:prstGeom prst="blockArc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Block Arc 18"/>
            <p:cNvSpPr/>
            <p:nvPr/>
          </p:nvSpPr>
          <p:spPr>
            <a:xfrm rot="16200000">
              <a:off x="2324099" y="4152900"/>
              <a:ext cx="1828800" cy="2514600"/>
            </a:xfrm>
            <a:prstGeom prst="blockArc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00400" y="4495800"/>
              <a:ext cx="29718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200400" y="5867400"/>
              <a:ext cx="29718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Straight Connector 25"/>
          <p:cNvCxnSpPr>
            <a:stCxn id="20" idx="0"/>
            <a:endCxn id="20" idx="2"/>
          </p:cNvCxnSpPr>
          <p:nvPr/>
        </p:nvCxnSpPr>
        <p:spPr>
          <a:xfrm>
            <a:off x="4686300" y="4495800"/>
            <a:ext cx="0" cy="4572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3124200" y="5334000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>
            <a:stCxn id="27" idx="2"/>
          </p:cNvCxnSpPr>
          <p:nvPr/>
        </p:nvCxnSpPr>
        <p:spPr>
          <a:xfrm flipH="1">
            <a:off x="1981200" y="5410200"/>
            <a:ext cx="1143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038600" y="6362468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180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81200" y="5486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30 m</a:t>
            </a:r>
          </a:p>
        </p:txBody>
      </p:sp>
      <p:sp>
        <p:nvSpPr>
          <p:cNvPr id="32" name="TextBox 31"/>
          <p:cNvSpPr txBox="1"/>
          <p:nvPr/>
        </p:nvSpPr>
        <p:spPr>
          <a:xfrm rot="5400000">
            <a:off x="4612332" y="453166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10 m</a:t>
            </a:r>
          </a:p>
        </p:txBody>
      </p:sp>
    </p:spTree>
    <p:extLst>
      <p:ext uri="{BB962C8B-B14F-4D97-AF65-F5344CB8AC3E}">
        <p14:creationId xmlns:p14="http://schemas.microsoft.com/office/powerpoint/2010/main" val="3218412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Solution for Q4 contd..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590800"/>
          </a:xfrm>
        </p:spPr>
        <p:txBody>
          <a:bodyPr/>
          <a:lstStyle/>
          <a:p>
            <a:r>
              <a:rPr lang="en-US" dirty="0">
                <a:solidFill>
                  <a:srgbClr val="18444F"/>
                </a:solidFill>
              </a:rPr>
              <a:t>Solution :</a:t>
            </a:r>
          </a:p>
          <a:p>
            <a:r>
              <a:rPr lang="en-US" dirty="0">
                <a:solidFill>
                  <a:srgbClr val="18444F"/>
                </a:solidFill>
              </a:rPr>
              <a:t>b) In the outside lane, radius of the semicircle </a:t>
            </a:r>
          </a:p>
          <a:p>
            <a:r>
              <a:rPr lang="en-US" dirty="0">
                <a:solidFill>
                  <a:srgbClr val="18444F"/>
                </a:solidFill>
              </a:rPr>
              <a:t>     R =30m</a:t>
            </a:r>
          </a:p>
          <a:p>
            <a:r>
              <a:rPr lang="en-US" dirty="0">
                <a:solidFill>
                  <a:srgbClr val="18444F"/>
                </a:solidFill>
              </a:rPr>
              <a:t>     Total distance = πR + 180 + π R + 180                         </a:t>
            </a:r>
          </a:p>
          <a:p>
            <a:r>
              <a:rPr lang="en-US" dirty="0">
                <a:solidFill>
                  <a:srgbClr val="18444F"/>
                </a:solidFill>
              </a:rPr>
              <a:t>     = 360 + 2πR = 360 + (2 X (22/7) X 30)                         </a:t>
            </a:r>
          </a:p>
          <a:p>
            <a:r>
              <a:rPr lang="en-US" dirty="0">
                <a:solidFill>
                  <a:srgbClr val="18444F"/>
                </a:solidFill>
              </a:rPr>
              <a:t>     = 548.57 m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981199" y="4495800"/>
            <a:ext cx="5410201" cy="1828800"/>
            <a:chOff x="1981199" y="4495800"/>
            <a:chExt cx="5410201" cy="1828800"/>
          </a:xfrm>
        </p:grpSpPr>
        <p:sp>
          <p:nvSpPr>
            <p:cNvPr id="18" name="Block Arc 17"/>
            <p:cNvSpPr/>
            <p:nvPr/>
          </p:nvSpPr>
          <p:spPr>
            <a:xfrm rot="5400000">
              <a:off x="5257800" y="4191000"/>
              <a:ext cx="1828800" cy="2438400"/>
            </a:xfrm>
            <a:prstGeom prst="blockArc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Block Arc 18"/>
            <p:cNvSpPr/>
            <p:nvPr/>
          </p:nvSpPr>
          <p:spPr>
            <a:xfrm rot="16200000">
              <a:off x="2324099" y="4152900"/>
              <a:ext cx="1828800" cy="2514600"/>
            </a:xfrm>
            <a:prstGeom prst="blockArc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00400" y="4495800"/>
              <a:ext cx="29718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200400" y="5867400"/>
              <a:ext cx="2971800" cy="457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Straight Connector 25"/>
          <p:cNvCxnSpPr>
            <a:stCxn id="20" idx="0"/>
            <a:endCxn id="20" idx="2"/>
          </p:cNvCxnSpPr>
          <p:nvPr/>
        </p:nvCxnSpPr>
        <p:spPr>
          <a:xfrm>
            <a:off x="4686300" y="4495800"/>
            <a:ext cx="0" cy="4572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3124200" y="5334000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>
            <a:stCxn id="27" idx="2"/>
          </p:cNvCxnSpPr>
          <p:nvPr/>
        </p:nvCxnSpPr>
        <p:spPr>
          <a:xfrm flipH="1">
            <a:off x="1981200" y="5410200"/>
            <a:ext cx="1143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038600" y="6362468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180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81200" y="54864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30 m</a:t>
            </a:r>
          </a:p>
        </p:txBody>
      </p:sp>
      <p:sp>
        <p:nvSpPr>
          <p:cNvPr id="32" name="TextBox 31"/>
          <p:cNvSpPr txBox="1"/>
          <p:nvPr/>
        </p:nvSpPr>
        <p:spPr>
          <a:xfrm rot="5400000">
            <a:off x="4612332" y="453166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10 m</a:t>
            </a:r>
          </a:p>
        </p:txBody>
      </p:sp>
    </p:spTree>
    <p:extLst>
      <p:ext uri="{BB962C8B-B14F-4D97-AF65-F5344CB8AC3E}">
        <p14:creationId xmlns:p14="http://schemas.microsoft.com/office/powerpoint/2010/main" val="1395406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Question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0574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Find the area of the circular ring formed by two concentric circles, given that the radii of the outer and the inner circles are 4 cm and 2 cm respectively.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114800" y="2971800"/>
            <a:ext cx="3733800" cy="3352800"/>
            <a:chOff x="4114800" y="2971800"/>
            <a:chExt cx="3733800" cy="3352800"/>
          </a:xfrm>
        </p:grpSpPr>
        <p:sp>
          <p:nvSpPr>
            <p:cNvPr id="4" name="Oval 3"/>
            <p:cNvSpPr/>
            <p:nvPr/>
          </p:nvSpPr>
          <p:spPr>
            <a:xfrm>
              <a:off x="4114800" y="2971800"/>
              <a:ext cx="3733800" cy="3352800"/>
            </a:xfrm>
            <a:prstGeom prst="ellipse">
              <a:avLst/>
            </a:prstGeom>
            <a:noFill/>
            <a:ln w="5715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4953000" y="3733800"/>
              <a:ext cx="2133600" cy="1905000"/>
            </a:xfrm>
            <a:prstGeom prst="ellipse">
              <a:avLst/>
            </a:prstGeom>
            <a:noFill/>
            <a:ln w="5715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943600" y="4648200"/>
              <a:ext cx="7620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6" idx="7"/>
              <a:endCxn id="5" idx="7"/>
            </p:cNvCxnSpPr>
            <p:nvPr/>
          </p:nvCxnSpPr>
          <p:spPr>
            <a:xfrm flipV="1">
              <a:off x="6008641" y="4012781"/>
              <a:ext cx="765501" cy="642114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7"/>
              <a:endCxn id="4" idx="4"/>
            </p:cNvCxnSpPr>
            <p:nvPr/>
          </p:nvCxnSpPr>
          <p:spPr>
            <a:xfrm flipH="1">
              <a:off x="5981700" y="4654895"/>
              <a:ext cx="26941" cy="166970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 rot="19249321">
              <a:off x="5692718" y="3911684"/>
              <a:ext cx="990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2 cm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5110490" y="5186691"/>
              <a:ext cx="990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626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Solution for Q5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0574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Solution: </a:t>
            </a:r>
          </a:p>
          <a:p>
            <a:r>
              <a:rPr lang="en-US" dirty="0">
                <a:solidFill>
                  <a:srgbClr val="002060"/>
                </a:solidFill>
              </a:rPr>
              <a:t>The area of the region enclosed by two concentric circles is given by:</a:t>
            </a:r>
          </a:p>
          <a:p>
            <a:r>
              <a:rPr lang="en-US" dirty="0">
                <a:solidFill>
                  <a:srgbClr val="002060"/>
                </a:solidFill>
              </a:rPr>
              <a:t>A = π(R</a:t>
            </a:r>
            <a:r>
              <a:rPr lang="en-US" baseline="30000" dirty="0">
                <a:solidFill>
                  <a:srgbClr val="002060"/>
                </a:solidFill>
              </a:rPr>
              <a:t>2</a:t>
            </a:r>
            <a:r>
              <a:rPr lang="en-US" dirty="0">
                <a:solidFill>
                  <a:srgbClr val="002060"/>
                </a:solidFill>
              </a:rPr>
              <a:t>-r</a:t>
            </a:r>
            <a:r>
              <a:rPr lang="en-US" baseline="30000" dirty="0">
                <a:solidFill>
                  <a:srgbClr val="002060"/>
                </a:solidFill>
              </a:rPr>
              <a:t>2</a:t>
            </a:r>
            <a:r>
              <a:rPr lang="en-US" dirty="0">
                <a:solidFill>
                  <a:srgbClr val="002060"/>
                </a:solidFill>
              </a:rPr>
              <a:t>)</a:t>
            </a:r>
          </a:p>
          <a:p>
            <a:r>
              <a:rPr lang="en-US" dirty="0">
                <a:solidFill>
                  <a:srgbClr val="002060"/>
                </a:solidFill>
              </a:rPr>
              <a:t>Here, R = 4 and r = 2</a:t>
            </a:r>
          </a:p>
          <a:p>
            <a:r>
              <a:rPr lang="en-US" dirty="0">
                <a:solidFill>
                  <a:srgbClr val="002060"/>
                </a:solidFill>
              </a:rPr>
              <a:t>A= 3.14(4</a:t>
            </a:r>
            <a:r>
              <a:rPr lang="en-US" baseline="30000" dirty="0">
                <a:solidFill>
                  <a:srgbClr val="002060"/>
                </a:solidFill>
              </a:rPr>
              <a:t>2</a:t>
            </a:r>
            <a:r>
              <a:rPr lang="en-US" dirty="0">
                <a:solidFill>
                  <a:srgbClr val="002060"/>
                </a:solidFill>
              </a:rPr>
              <a:t> -2</a:t>
            </a:r>
            <a:r>
              <a:rPr lang="en-US" baseline="30000" dirty="0">
                <a:solidFill>
                  <a:srgbClr val="002060"/>
                </a:solidFill>
              </a:rPr>
              <a:t>2</a:t>
            </a:r>
            <a:r>
              <a:rPr lang="en-US" dirty="0">
                <a:solidFill>
                  <a:srgbClr val="002060"/>
                </a:solidFill>
              </a:rPr>
              <a:t>)</a:t>
            </a:r>
          </a:p>
          <a:p>
            <a:r>
              <a:rPr lang="en-US" dirty="0">
                <a:solidFill>
                  <a:srgbClr val="002060"/>
                </a:solidFill>
              </a:rPr>
              <a:t>   = 3.14 (16 - 4 )</a:t>
            </a:r>
          </a:p>
          <a:p>
            <a:r>
              <a:rPr lang="en-US" dirty="0">
                <a:solidFill>
                  <a:srgbClr val="002060"/>
                </a:solidFill>
              </a:rPr>
              <a:t>Area =  37.68 cm</a:t>
            </a:r>
            <a:r>
              <a:rPr lang="en-US" baseline="30000" dirty="0">
                <a:solidFill>
                  <a:srgbClr val="002060"/>
                </a:solidFill>
              </a:rPr>
              <a:t>2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953000" y="2743200"/>
            <a:ext cx="3733800" cy="3352800"/>
            <a:chOff x="4114800" y="2971800"/>
            <a:chExt cx="3733800" cy="3352800"/>
          </a:xfrm>
        </p:grpSpPr>
        <p:sp>
          <p:nvSpPr>
            <p:cNvPr id="13" name="Oval 12"/>
            <p:cNvSpPr/>
            <p:nvPr/>
          </p:nvSpPr>
          <p:spPr>
            <a:xfrm>
              <a:off x="4114800" y="2971800"/>
              <a:ext cx="3733800" cy="3352800"/>
            </a:xfrm>
            <a:prstGeom prst="ellipse">
              <a:avLst/>
            </a:prstGeom>
            <a:noFill/>
            <a:ln w="5715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4953000" y="3733800"/>
              <a:ext cx="2133600" cy="1905000"/>
            </a:xfrm>
            <a:prstGeom prst="ellipse">
              <a:avLst/>
            </a:prstGeom>
            <a:noFill/>
            <a:ln w="5715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943600" y="4648200"/>
              <a:ext cx="76200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7"/>
              <a:endCxn id="14" idx="7"/>
            </p:cNvCxnSpPr>
            <p:nvPr/>
          </p:nvCxnSpPr>
          <p:spPr>
            <a:xfrm flipV="1">
              <a:off x="6008641" y="4012781"/>
              <a:ext cx="765501" cy="642114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7"/>
              <a:endCxn id="13" idx="4"/>
            </p:cNvCxnSpPr>
            <p:nvPr/>
          </p:nvCxnSpPr>
          <p:spPr>
            <a:xfrm flipH="1">
              <a:off x="5981700" y="4654895"/>
              <a:ext cx="26941" cy="1669705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 rot="19249321">
              <a:off x="5692718" y="3911684"/>
              <a:ext cx="990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2 cm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5110490" y="5186691"/>
              <a:ext cx="990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</a:rPr>
                <a:t>4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622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Question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0574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The area between two concentric circles is 423.5 cm</a:t>
            </a:r>
            <a:r>
              <a:rPr lang="en-US" baseline="30000" dirty="0">
                <a:solidFill>
                  <a:srgbClr val="C00000"/>
                </a:solidFill>
              </a:rPr>
              <a:t>2</a:t>
            </a:r>
            <a:r>
              <a:rPr lang="en-US" dirty="0">
                <a:solidFill>
                  <a:srgbClr val="C00000"/>
                </a:solidFill>
              </a:rPr>
              <a:t>. If the circumference of the outer circle is 132 cm, calculate the radius of the inner circle.</a:t>
            </a:r>
          </a:p>
        </p:txBody>
      </p:sp>
      <p:sp>
        <p:nvSpPr>
          <p:cNvPr id="4" name="Oval 3"/>
          <p:cNvSpPr/>
          <p:nvPr/>
        </p:nvSpPr>
        <p:spPr>
          <a:xfrm>
            <a:off x="4800600" y="2895600"/>
            <a:ext cx="3733800" cy="3352800"/>
          </a:xfrm>
          <a:prstGeom prst="ellipse">
            <a:avLst/>
          </a:prstGeom>
          <a:noFill/>
          <a:ln w="571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638800" y="3657600"/>
            <a:ext cx="2133600" cy="1905000"/>
          </a:xfrm>
          <a:prstGeom prst="ellipse">
            <a:avLst/>
          </a:prstGeom>
          <a:noFill/>
          <a:ln w="571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endCxn id="5" idx="7"/>
          </p:cNvCxnSpPr>
          <p:nvPr/>
        </p:nvCxnSpPr>
        <p:spPr>
          <a:xfrm flipV="1">
            <a:off x="6705600" y="3936581"/>
            <a:ext cx="754342" cy="63541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4" idx="5"/>
          </p:cNvCxnSpPr>
          <p:nvPr/>
        </p:nvCxnSpPr>
        <p:spPr>
          <a:xfrm>
            <a:off x="6705600" y="4572000"/>
            <a:ext cx="1281998" cy="118539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0" y="3886200"/>
            <a:ext cx="381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0" y="4800600"/>
            <a:ext cx="381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81000" y="3505200"/>
            <a:ext cx="4191000" cy="1905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5A"/>
                </a:solidFill>
              </a:rPr>
              <a:t>Solution : </a:t>
            </a:r>
            <a:br>
              <a:rPr lang="en-US" dirty="0">
                <a:solidFill>
                  <a:srgbClr val="00005A"/>
                </a:solidFill>
              </a:rPr>
            </a:br>
            <a:r>
              <a:rPr lang="en-US" dirty="0">
                <a:solidFill>
                  <a:srgbClr val="00005A"/>
                </a:solidFill>
              </a:rPr>
              <a:t>Let R be the radius of outer circle and r be the radius of inner circle. </a:t>
            </a:r>
          </a:p>
        </p:txBody>
      </p:sp>
    </p:spTree>
    <p:extLst>
      <p:ext uri="{BB962C8B-B14F-4D97-AF65-F5344CB8AC3E}">
        <p14:creationId xmlns:p14="http://schemas.microsoft.com/office/powerpoint/2010/main" val="254346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15" grpId="0"/>
      <p:bldP spid="17" grpId="0"/>
      <p:bldP spid="1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10400" cy="715962"/>
          </a:xfrm>
        </p:spPr>
        <p:txBody>
          <a:bodyPr/>
          <a:lstStyle/>
          <a:p>
            <a:r>
              <a:rPr lang="en-IN" b="1" dirty="0"/>
              <a:t>Solution for Q6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2057400"/>
          </a:xfrm>
        </p:spPr>
        <p:txBody>
          <a:bodyPr/>
          <a:lstStyle/>
          <a:p>
            <a:r>
              <a:rPr lang="en-US" dirty="0">
                <a:solidFill>
                  <a:srgbClr val="5B0000"/>
                </a:solidFill>
              </a:rPr>
              <a:t>Given, Circumference of the circle = 132</a:t>
            </a:r>
          </a:p>
          <a:p>
            <a:r>
              <a:rPr lang="en-US" dirty="0">
                <a:solidFill>
                  <a:srgbClr val="5B0000"/>
                </a:solidFill>
              </a:rPr>
              <a:t>                                                     2πR = 132 </a:t>
            </a:r>
          </a:p>
          <a:p>
            <a:r>
              <a:rPr lang="en-US" dirty="0">
                <a:solidFill>
                  <a:srgbClr val="5B0000"/>
                </a:solidFill>
              </a:rPr>
              <a:t>                                      2 X 22/7 X R = 132 </a:t>
            </a:r>
          </a:p>
          <a:p>
            <a:r>
              <a:rPr lang="en-US" dirty="0">
                <a:solidFill>
                  <a:srgbClr val="5B0000"/>
                </a:solidFill>
              </a:rPr>
              <a:t>                                                         R = 21 </a:t>
            </a:r>
            <a:r>
              <a:rPr lang="en-US" dirty="0" err="1">
                <a:solidFill>
                  <a:srgbClr val="5B0000"/>
                </a:solidFill>
              </a:rPr>
              <a:t>cms</a:t>
            </a:r>
            <a:endParaRPr lang="en-US" dirty="0">
              <a:solidFill>
                <a:srgbClr val="5B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4800600" y="3429000"/>
            <a:ext cx="3733800" cy="3352800"/>
          </a:xfrm>
          <a:prstGeom prst="ellipse">
            <a:avLst/>
          </a:prstGeom>
          <a:noFill/>
          <a:ln w="571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638800" y="4191000"/>
            <a:ext cx="2133600" cy="1905000"/>
          </a:xfrm>
          <a:prstGeom prst="ellipse">
            <a:avLst/>
          </a:prstGeom>
          <a:noFill/>
          <a:ln w="571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endCxn id="5" idx="7"/>
          </p:cNvCxnSpPr>
          <p:nvPr/>
        </p:nvCxnSpPr>
        <p:spPr>
          <a:xfrm flipV="1">
            <a:off x="6705600" y="4469981"/>
            <a:ext cx="754342" cy="63541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4" idx="5"/>
          </p:cNvCxnSpPr>
          <p:nvPr/>
        </p:nvCxnSpPr>
        <p:spPr>
          <a:xfrm>
            <a:off x="6705600" y="5105400"/>
            <a:ext cx="1281998" cy="118539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0" y="4419600"/>
            <a:ext cx="381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0" y="5334000"/>
            <a:ext cx="381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85800" y="3810000"/>
            <a:ext cx="4191000" cy="1905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Area   = π(R</a:t>
            </a:r>
            <a:r>
              <a:rPr lang="en-US" baseline="30000" dirty="0">
                <a:solidFill>
                  <a:schemeClr val="bg2">
                    <a:lumMod val="10000"/>
                  </a:schemeClr>
                </a:solidFill>
              </a:rPr>
              <a:t>2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 -r</a:t>
            </a:r>
            <a:r>
              <a:rPr lang="en-US" baseline="30000" dirty="0">
                <a:solidFill>
                  <a:schemeClr val="bg2">
                    <a:lumMod val="10000"/>
                  </a:schemeClr>
                </a:solidFill>
              </a:rPr>
              <a:t>2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423.5 = 22/7 ( 21</a:t>
            </a:r>
            <a:r>
              <a:rPr lang="en-US" baseline="30000" dirty="0">
                <a:solidFill>
                  <a:schemeClr val="bg2">
                    <a:lumMod val="10000"/>
                  </a:schemeClr>
                </a:solidFill>
              </a:rPr>
              <a:t>2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 -r</a:t>
            </a:r>
            <a:r>
              <a:rPr lang="en-US" baseline="30000" dirty="0">
                <a:solidFill>
                  <a:schemeClr val="bg2">
                    <a:lumMod val="10000"/>
                  </a:schemeClr>
                </a:solidFill>
              </a:rPr>
              <a:t>2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         r = 17.5 </a:t>
            </a:r>
            <a:r>
              <a:rPr lang="en-US" dirty="0" err="1">
                <a:solidFill>
                  <a:schemeClr val="bg2">
                    <a:lumMod val="10000"/>
                  </a:schemeClr>
                </a:solidFill>
              </a:rPr>
              <a:t>cms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 </a:t>
            </a:r>
          </a:p>
          <a:p>
            <a:br>
              <a:rPr lang="en-US" dirty="0">
                <a:solidFill>
                  <a:schemeClr val="bg2">
                    <a:lumMod val="10000"/>
                  </a:schemeClr>
                </a:solidFill>
              </a:rPr>
            </a:br>
            <a:endParaRPr 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2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910831"/>
              </p:ext>
            </p:extLst>
          </p:nvPr>
        </p:nvGraphicFramePr>
        <p:xfrm>
          <a:off x="457200" y="1397001"/>
          <a:ext cx="82296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1891</TotalTime>
  <Words>2364</Words>
  <Application>Microsoft Office PowerPoint</Application>
  <PresentationFormat>On-screen Show (4:3)</PresentationFormat>
  <Paragraphs>280</Paragraphs>
  <Slides>19</Slides>
  <Notes>18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AREA OF CIRCULAR  AND RECTANGULAR PATHWAYS</vt:lpstr>
      <vt:lpstr>Question 1</vt:lpstr>
      <vt:lpstr>Solution for Q1</vt:lpstr>
      <vt:lpstr>Question 2</vt:lpstr>
      <vt:lpstr>Solution for Q2. </vt:lpstr>
      <vt:lpstr>Solution for Q2 contd..</vt:lpstr>
      <vt:lpstr>Solution for Q2 contd..</vt:lpstr>
      <vt:lpstr>Question 3</vt:lpstr>
      <vt:lpstr>PowerPoint Presentation</vt:lpstr>
      <vt:lpstr>Solution for Q3 contd..</vt:lpstr>
      <vt:lpstr>Solution for Q3 contd..</vt:lpstr>
      <vt:lpstr>Question 4</vt:lpstr>
      <vt:lpstr>Solution for Q4</vt:lpstr>
      <vt:lpstr>Solution for Q4 contd..</vt:lpstr>
      <vt:lpstr>Question 5</vt:lpstr>
      <vt:lpstr>Solution for Q5 </vt:lpstr>
      <vt:lpstr>Question 6</vt:lpstr>
      <vt:lpstr>Solution for Q6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100</cp:revision>
  <dcterms:created xsi:type="dcterms:W3CDTF">2018-12-16T04:20:25Z</dcterms:created>
  <dcterms:modified xsi:type="dcterms:W3CDTF">2021-03-01T12:11:14Z</dcterms:modified>
</cp:coreProperties>
</file>