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65" r:id="rId4"/>
    <p:sldId id="266" r:id="rId5"/>
    <p:sldId id="267" r:id="rId6"/>
    <p:sldId id="264"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0042"/>
    <a:srgbClr val="FFFF99"/>
    <a:srgbClr val="CC0066"/>
    <a:srgbClr val="FF0066"/>
    <a:srgbClr val="FFA7CB"/>
    <a:srgbClr val="FF8FBC"/>
    <a:srgbClr val="532476"/>
    <a:srgbClr val="800000"/>
    <a:srgbClr val="003300"/>
    <a:srgbClr val="B000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93792" autoAdjust="0"/>
  </p:normalViewPr>
  <p:slideViewPr>
    <p:cSldViewPr>
      <p:cViewPr varScale="1">
        <p:scale>
          <a:sx n="62" d="100"/>
          <a:sy n="62" d="100"/>
        </p:scale>
        <p:origin x="504" y="5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01-03-2021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p>
          <a:p>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We have just learnt that Perimeter is the distance covered along the boundary forming a closed figure when you go round the figure once.</a:t>
            </a:r>
          </a:p>
          <a:p>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Perimeter plays a great role when we need to put up a fencing/wall for the protection of our property. When you build a fence or wall around a place that forms the perimeter, the place becomes a safe place. No one can intrude inside.</a:t>
            </a:r>
          </a:p>
          <a:p>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In life, this fencing is nothing but peace and calm. When we protect ourselves with the fence of peace and inner calm, nothing can upset us. We are not affected by whatever happens around us. </a:t>
            </a:r>
          </a:p>
          <a:p>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Images- </a:t>
            </a:r>
          </a:p>
          <a:p>
            <a:r>
              <a:rPr lang="en-IN" sz="1200" kern="1200" dirty="0">
                <a:solidFill>
                  <a:schemeClr val="tx1"/>
                </a:solidFill>
                <a:effectLst/>
                <a:latin typeface="+mn-lt"/>
                <a:ea typeface="+mn-ea"/>
                <a:cs typeface="+mn-cs"/>
              </a:rPr>
              <a:t>Fenced property- https://openclipart.org/detail/11443/rpg-map-symbols-farm</a:t>
            </a:r>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a:p>
        </p:txBody>
      </p:sp>
    </p:spTree>
    <p:extLst>
      <p:ext uri="{BB962C8B-B14F-4D97-AF65-F5344CB8AC3E}">
        <p14:creationId xmlns:p14="http://schemas.microsoft.com/office/powerpoint/2010/main" val="416476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p>
          <a:p>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Once a king announced a prize to the artist who would paint the best picture of peace. Many artists sent their pictures to the king. The king looked at all the pictures and liked only two. So he decided to choose between them. </a:t>
            </a:r>
            <a:br>
              <a:rPr lang="en-IN" sz="1200" kern="1200" dirty="0">
                <a:solidFill>
                  <a:schemeClr val="tx1"/>
                </a:solidFill>
                <a:effectLst/>
                <a:latin typeface="+mn-lt"/>
                <a:ea typeface="+mn-ea"/>
                <a:cs typeface="+mn-cs"/>
              </a:rPr>
            </a:br>
            <a:br>
              <a:rPr lang="en-IN" sz="1200" kern="1200" dirty="0">
                <a:solidFill>
                  <a:schemeClr val="tx1"/>
                </a:solidFill>
                <a:effectLst/>
                <a:latin typeface="+mn-lt"/>
                <a:ea typeface="+mn-ea"/>
                <a:cs typeface="+mn-cs"/>
              </a:rPr>
            </a:br>
            <a:r>
              <a:rPr lang="en-IN" sz="1200" kern="1200" dirty="0">
                <a:solidFill>
                  <a:schemeClr val="tx1"/>
                </a:solidFill>
                <a:effectLst/>
                <a:latin typeface="+mn-lt"/>
                <a:ea typeface="+mn-ea"/>
                <a:cs typeface="+mn-cs"/>
              </a:rPr>
              <a:t>One picture was of a calm lake. The sky was calm and blue with fluffy white clouds. Everyone found it to be a perfect picture of peace.</a:t>
            </a:r>
            <a:br>
              <a:rPr lang="en-IN" sz="1200" kern="1200" dirty="0">
                <a:solidFill>
                  <a:schemeClr val="tx1"/>
                </a:solidFill>
                <a:effectLst/>
                <a:latin typeface="+mn-lt"/>
                <a:ea typeface="+mn-ea"/>
                <a:cs typeface="+mn-cs"/>
              </a:rPr>
            </a:br>
            <a:br>
              <a:rPr lang="en-IN" sz="1200" kern="1200" dirty="0">
                <a:solidFill>
                  <a:schemeClr val="tx1"/>
                </a:solidFill>
                <a:effectLst/>
                <a:latin typeface="+mn-lt"/>
                <a:ea typeface="+mn-ea"/>
                <a:cs typeface="+mn-cs"/>
              </a:rPr>
            </a:br>
            <a:r>
              <a:rPr lang="en-IN" sz="1200" kern="1200" dirty="0">
                <a:solidFill>
                  <a:schemeClr val="tx1"/>
                </a:solidFill>
                <a:effectLst/>
                <a:latin typeface="+mn-lt"/>
                <a:ea typeface="+mn-ea"/>
                <a:cs typeface="+mn-cs"/>
              </a:rPr>
              <a:t>The other picture was not looking peaceful at all.</a:t>
            </a:r>
          </a:p>
          <a:p>
            <a:endParaRPr lang="en-I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kern="1200" dirty="0">
                <a:solidFill>
                  <a:schemeClr val="tx1"/>
                </a:solidFill>
                <a:effectLst/>
                <a:latin typeface="+mn-lt"/>
                <a:ea typeface="+mn-ea"/>
                <a:cs typeface="+mn-cs"/>
              </a:rPr>
              <a:t>Children! Which picture would you choose if you were the 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kern="1200" dirty="0">
                <a:solidFill>
                  <a:schemeClr val="tx1"/>
                </a:solidFill>
                <a:effectLst/>
                <a:latin typeface="+mn-lt"/>
                <a:ea typeface="+mn-ea"/>
                <a:cs typeface="+mn-cs"/>
              </a:rPr>
              <a:t>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kern="1200" dirty="0">
                <a:solidFill>
                  <a:schemeClr val="tx1"/>
                </a:solidFill>
                <a:effectLst/>
                <a:latin typeface="+mn-lt"/>
                <a:ea typeface="+mn-ea"/>
                <a:cs typeface="+mn-cs"/>
              </a:rPr>
              <a:t>Calm - https://pixabay.com/illustrations/landscape-water-lake-rio-sky-3603564/</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1" kern="1200" dirty="0">
                <a:solidFill>
                  <a:schemeClr val="tx1"/>
                </a:solidFill>
                <a:effectLst/>
                <a:latin typeface="+mn-lt"/>
                <a:ea typeface="+mn-ea"/>
                <a:cs typeface="+mn-cs"/>
              </a:rPr>
              <a:t>Turbulent- </a:t>
            </a:r>
            <a:r>
              <a:rPr lang="en-IN" sz="1200" b="0" dirty="0">
                <a:solidFill>
                  <a:schemeClr val="tx1"/>
                </a:solidFill>
              </a:rPr>
              <a:t>https://commons.wikimedia.org/wiki/File:PikiWiki_Israel_11912_Saar_waterfall.JPG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a:p>
        </p:txBody>
      </p:sp>
    </p:spTree>
    <p:extLst>
      <p:ext uri="{BB962C8B-B14F-4D97-AF65-F5344CB8AC3E}">
        <p14:creationId xmlns:p14="http://schemas.microsoft.com/office/powerpoint/2010/main" val="65616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p>
          <a:p>
            <a:endParaRPr lang="en-US"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The king chose the second picture. Do you know why?</a:t>
            </a:r>
            <a:br>
              <a:rPr lang="en-IN" sz="1200" kern="1200" dirty="0">
                <a:solidFill>
                  <a:schemeClr val="tx1"/>
                </a:solidFill>
                <a:effectLst/>
                <a:latin typeface="+mn-lt"/>
                <a:ea typeface="+mn-ea"/>
                <a:cs typeface="+mn-cs"/>
              </a:rPr>
            </a:br>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When the king looked closely, he saw among the hurricane, A bird had built her nest in the bush. and the mother bird sat on her nest - in perfect peace.</a:t>
            </a:r>
          </a:p>
          <a:p>
            <a:endParaRPr lang="en-I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tx1"/>
                </a:solidFill>
                <a:effectLst/>
                <a:latin typeface="+mn-lt"/>
                <a:ea typeface="+mn-ea"/>
                <a:cs typeface="+mn-cs"/>
              </a:rPr>
              <a:t>Explained the king, "peace does not mean to be in a place where there is no noise, trouble, or hard work. Peace means to be in the midst of all those things and still be calm in your heart. That is the real meaning of peace." </a:t>
            </a:r>
          </a:p>
          <a:p>
            <a:endParaRPr lang="en-IN" sz="1200" b="1"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Image</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dirty="0">
                <a:solidFill>
                  <a:schemeClr val="tx1"/>
                </a:solidFill>
              </a:rPr>
              <a:t>https://commons.wikimedia.org/wiki/File:PikiWiki_Israel_11912_Saar_waterfall.JPG</a:t>
            </a:r>
          </a:p>
          <a:p>
            <a:endParaRPr lang="en-IN"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4</a:t>
            </a:fld>
            <a:endParaRPr lang="en-IN"/>
          </a:p>
        </p:txBody>
      </p:sp>
    </p:spTree>
    <p:extLst>
      <p:ext uri="{BB962C8B-B14F-4D97-AF65-F5344CB8AC3E}">
        <p14:creationId xmlns:p14="http://schemas.microsoft.com/office/powerpoint/2010/main" val="390653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p>
          <a:p>
            <a:r>
              <a:rPr lang="en-IN" sz="1200" b="1" kern="1200" dirty="0">
                <a:solidFill>
                  <a:schemeClr val="tx1"/>
                </a:solidFill>
                <a:effectLst/>
                <a:latin typeface="+mn-lt"/>
                <a:ea typeface="+mn-ea"/>
                <a:cs typeface="+mn-cs"/>
              </a:rPr>
              <a:t>Peace- https://pixabay.com/illustrations/peace-peacebuild-peacebuilding-2288954/</a:t>
            </a:r>
          </a:p>
        </p:txBody>
      </p:sp>
      <p:sp>
        <p:nvSpPr>
          <p:cNvPr id="4" name="Slide Number Placeholder 3"/>
          <p:cNvSpPr>
            <a:spLocks noGrp="1"/>
          </p:cNvSpPr>
          <p:nvPr>
            <p:ph type="sldNum" sz="quarter" idx="10"/>
          </p:nvPr>
        </p:nvSpPr>
        <p:spPr/>
        <p:txBody>
          <a:bodyPr/>
          <a:lstStyle/>
          <a:p>
            <a:fld id="{154D701E-2B11-4C64-8620-9E97557E8B0E}" type="slidenum">
              <a:rPr lang="en-IN" smtClean="0"/>
              <a:pPr/>
              <a:t>5</a:t>
            </a:fld>
            <a:endParaRPr lang="en-IN"/>
          </a:p>
        </p:txBody>
      </p:sp>
    </p:spTree>
    <p:extLst>
      <p:ext uri="{BB962C8B-B14F-4D97-AF65-F5344CB8AC3E}">
        <p14:creationId xmlns:p14="http://schemas.microsoft.com/office/powerpoint/2010/main" val="2885519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10"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5.wdp"/><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7772400" cy="1851025"/>
          </a:xfrm>
          <a:ln>
            <a:solidFill>
              <a:schemeClr val="lt1"/>
            </a:solidFill>
          </a:ln>
          <a:effectLst>
            <a:outerShdw blurRad="50800" dist="38100" dir="5400000" algn="t"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a:noAutofit/>
          </a:bodyPr>
          <a:lstStyle/>
          <a:p>
            <a:r>
              <a:rPr lang="en-IN" b="1" dirty="0">
                <a:ln w="6350">
                  <a:noFill/>
                </a:ln>
                <a:solidFill>
                  <a:schemeClr val="bg1"/>
                </a:solidFill>
                <a:effectLst>
                  <a:outerShdw blurRad="50800" dist="38100" dir="2700000" algn="tl" rotWithShape="0">
                    <a:prstClr val="black">
                      <a:alpha val="40000"/>
                    </a:prstClr>
                  </a:outerShdw>
                </a:effectLst>
              </a:rPr>
              <a:t>THE REAL MEANING OF PEACE</a:t>
            </a:r>
          </a:p>
        </p:txBody>
      </p:sp>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27038"/>
            <a:ext cx="7086600" cy="563562"/>
          </a:xfrm>
          <a:ln/>
          <a:effectLst>
            <a:outerShdw blurRad="50800" dist="38100" dir="5400000" algn="t"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a:noAutofit/>
          </a:bodyPr>
          <a:lstStyle/>
          <a:p>
            <a:r>
              <a:rPr lang="en-IN" sz="3200" b="1" dirty="0">
                <a:ln w="3175">
                  <a:noFill/>
                </a:ln>
                <a:solidFill>
                  <a:schemeClr val="bg1"/>
                </a:solidFill>
                <a:effectLst>
                  <a:outerShdw blurRad="50800" dist="38100" dir="2700000" algn="tl" rotWithShape="0">
                    <a:prstClr val="black">
                      <a:alpha val="40000"/>
                    </a:prstClr>
                  </a:outerShdw>
                </a:effectLst>
              </a:rPr>
              <a:t>Perimeter / Area - Protection</a:t>
            </a:r>
          </a:p>
        </p:txBody>
      </p:sp>
      <p:sp>
        <p:nvSpPr>
          <p:cNvPr id="12" name="Rectangle 11">
            <a:extLst>
              <a:ext uri="{FF2B5EF4-FFF2-40B4-BE49-F238E27FC236}">
                <a16:creationId xmlns:a16="http://schemas.microsoft.com/office/drawing/2014/main" id="{558F5ADB-84F4-44A6-970D-022983B7123B}"/>
              </a:ext>
            </a:extLst>
          </p:cNvPr>
          <p:cNvSpPr/>
          <p:nvPr/>
        </p:nvSpPr>
        <p:spPr>
          <a:xfrm>
            <a:off x="762000" y="5484167"/>
            <a:ext cx="7848600" cy="461665"/>
          </a:xfrm>
          <a:prstGeom prst="rect">
            <a:avLst/>
          </a:prstGeom>
          <a:noFill/>
        </p:spPr>
        <p:txBody>
          <a:bodyPr wrap="square">
            <a:spAutoFit/>
          </a:bodyPr>
          <a:lstStyle/>
          <a:p>
            <a:pPr algn="ctr"/>
            <a:r>
              <a:rPr lang="en-IN" sz="2400" dirty="0"/>
              <a:t>A fencing/wall serves as protection of our property. </a:t>
            </a:r>
          </a:p>
        </p:txBody>
      </p:sp>
      <p:pic>
        <p:nvPicPr>
          <p:cNvPr id="2050" name="Picture 2">
            <a:extLst>
              <a:ext uri="{FF2B5EF4-FFF2-40B4-BE49-F238E27FC236}">
                <a16:creationId xmlns:a16="http://schemas.microsoft.com/office/drawing/2014/main" id="{FAF9CE1B-6138-4C1E-BD64-DFBFAA2CD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914400"/>
            <a:ext cx="48006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4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086600" cy="563562"/>
          </a:xfrm>
          <a:ln/>
          <a:effectLst>
            <a:outerShdw blurRad="50800" dist="38100" dir="5400000" algn="t"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a:noAutofit/>
          </a:bodyPr>
          <a:lstStyle/>
          <a:p>
            <a:r>
              <a:rPr lang="en-IN" sz="3200" b="1" dirty="0">
                <a:ln w="3175">
                  <a:noFill/>
                </a:ln>
                <a:solidFill>
                  <a:schemeClr val="bg1"/>
                </a:solidFill>
                <a:effectLst>
                  <a:outerShdw blurRad="50800" dist="38100" dir="2700000" algn="tl" rotWithShape="0">
                    <a:prstClr val="black">
                      <a:alpha val="40000"/>
                    </a:prstClr>
                  </a:outerShdw>
                </a:effectLst>
              </a:rPr>
              <a:t>Best Picture of Peace</a:t>
            </a:r>
          </a:p>
        </p:txBody>
      </p:sp>
      <p:pic>
        <p:nvPicPr>
          <p:cNvPr id="14" name="Picture 13">
            <a:extLst>
              <a:ext uri="{FF2B5EF4-FFF2-40B4-BE49-F238E27FC236}">
                <a16:creationId xmlns:a16="http://schemas.microsoft.com/office/drawing/2014/main" id="{46B9C0BC-36F8-459C-98EC-5CF5C4F861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80163" y="1066800"/>
            <a:ext cx="1295399" cy="2590798"/>
          </a:xfrm>
          <a:prstGeom prst="rect">
            <a:avLst/>
          </a:prstGeom>
        </p:spPr>
      </p:pic>
      <p:pic>
        <p:nvPicPr>
          <p:cNvPr id="16" name="Picture 15">
            <a:extLst>
              <a:ext uri="{FF2B5EF4-FFF2-40B4-BE49-F238E27FC236}">
                <a16:creationId xmlns:a16="http://schemas.microsoft.com/office/drawing/2014/main" id="{37634D76-EF7B-45E6-A202-114DBD972F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6167" y="1856954"/>
            <a:ext cx="1070816" cy="1070816"/>
          </a:xfrm>
          <a:prstGeom prst="rect">
            <a:avLst/>
          </a:prstGeom>
        </p:spPr>
      </p:pic>
      <p:grpSp>
        <p:nvGrpSpPr>
          <p:cNvPr id="3" name="Group 2">
            <a:extLst>
              <a:ext uri="{FF2B5EF4-FFF2-40B4-BE49-F238E27FC236}">
                <a16:creationId xmlns:a16="http://schemas.microsoft.com/office/drawing/2014/main" id="{6DE46AED-ECD7-4FFB-895C-2232218A68E5}"/>
              </a:ext>
            </a:extLst>
          </p:cNvPr>
          <p:cNvGrpSpPr/>
          <p:nvPr/>
        </p:nvGrpSpPr>
        <p:grpSpPr>
          <a:xfrm>
            <a:off x="635263" y="4047208"/>
            <a:ext cx="3657600" cy="2250559"/>
            <a:chOff x="635263" y="4047208"/>
            <a:chExt cx="3657600" cy="2250559"/>
          </a:xfrm>
        </p:grpSpPr>
        <p:pic>
          <p:nvPicPr>
            <p:cNvPr id="8" name="Picture 7">
              <a:extLst>
                <a:ext uri="{FF2B5EF4-FFF2-40B4-BE49-F238E27FC236}">
                  <a16:creationId xmlns:a16="http://schemas.microsoft.com/office/drawing/2014/main" id="{30ADE5E5-16A4-4ED9-B443-5EACFD7EE758}"/>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200000"/>
                      </a14:imgEffect>
                      <a14:imgEffect>
                        <a14:brightnessContrast contrast="20000"/>
                      </a14:imgEffect>
                    </a14:imgLayer>
                  </a14:imgProps>
                </a:ext>
              </a:extLst>
            </a:blip>
            <a:srcRect l="7462" t="10330" r="4479" b="9780"/>
            <a:stretch/>
          </p:blipFill>
          <p:spPr>
            <a:xfrm>
              <a:off x="635263" y="4047208"/>
              <a:ext cx="3657600" cy="2250559"/>
            </a:xfrm>
            <a:prstGeom prst="rect">
              <a:avLst/>
            </a:prstGeom>
            <a:ln w="88900" cap="sq" cmpd="thickThin">
              <a:solidFill>
                <a:srgbClr val="000000"/>
              </a:solidFill>
              <a:prstDash val="solid"/>
              <a:miter lim="800000"/>
            </a:ln>
            <a:effectLst>
              <a:innerShdw blurRad="76200">
                <a:srgbClr val="000000"/>
              </a:innerShdw>
            </a:effectLst>
          </p:spPr>
        </p:pic>
        <p:pic>
          <p:nvPicPr>
            <p:cNvPr id="17" name="Picture 16">
              <a:extLst>
                <a:ext uri="{FF2B5EF4-FFF2-40B4-BE49-F238E27FC236}">
                  <a16:creationId xmlns:a16="http://schemas.microsoft.com/office/drawing/2014/main" id="{9D4BCD5A-A6F9-45BE-86E2-5610B5EA7346}"/>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781" t="16771" r="10937"/>
            <a:stretch/>
          </p:blipFill>
          <p:spPr>
            <a:xfrm>
              <a:off x="3399334" y="4861172"/>
              <a:ext cx="504481" cy="311315"/>
            </a:xfrm>
            <a:prstGeom prst="rect">
              <a:avLst/>
            </a:prstGeom>
            <a:effectLst>
              <a:softEdge rad="63500"/>
            </a:effectLst>
          </p:spPr>
        </p:pic>
      </p:grpSp>
      <p:pic>
        <p:nvPicPr>
          <p:cNvPr id="1026" name="Picture 2" descr="Landscape, Water, Lake, Rio, Sky, Mountains, Hills">
            <a:extLst>
              <a:ext uri="{FF2B5EF4-FFF2-40B4-BE49-F238E27FC236}">
                <a16:creationId xmlns:a16="http://schemas.microsoft.com/office/drawing/2014/main" id="{8306A8CD-962C-48BF-90AA-8474AE39FAA0}"/>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rcRect l="226" t="-92" r="-1"/>
          <a:stretch/>
        </p:blipFill>
        <p:spPr bwMode="auto">
          <a:xfrm>
            <a:off x="5029200" y="1178442"/>
            <a:ext cx="3756870" cy="225055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15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114D10-AC99-4663-AC88-A7A84DF6689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1143000" y="1256652"/>
            <a:ext cx="6858000" cy="5143500"/>
          </a:xfrm>
          <a:prstGeom prst="rect">
            <a:avLst/>
          </a:prstGeom>
          <a:ln w="88900" cap="sq" cmpd="thickThin">
            <a:solidFill>
              <a:srgbClr val="000000"/>
            </a:solidFill>
            <a:prstDash val="solid"/>
            <a:miter lim="800000"/>
          </a:ln>
          <a:effectLst>
            <a:innerShdw blurRad="76200">
              <a:srgbClr val="000000"/>
            </a:innerShdw>
          </a:effectLst>
        </p:spPr>
      </p:pic>
      <p:sp>
        <p:nvSpPr>
          <p:cNvPr id="2" name="Title 1"/>
          <p:cNvSpPr>
            <a:spLocks noGrp="1"/>
          </p:cNvSpPr>
          <p:nvPr>
            <p:ph type="title"/>
          </p:nvPr>
        </p:nvSpPr>
        <p:spPr>
          <a:xfrm>
            <a:off x="990600" y="427038"/>
            <a:ext cx="7086600" cy="563562"/>
          </a:xfrm>
          <a:ln/>
          <a:effectLst>
            <a:outerShdw blurRad="50800" dist="38100" dir="5400000" algn="t"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a:noAutofit/>
          </a:bodyPr>
          <a:lstStyle/>
          <a:p>
            <a:r>
              <a:rPr lang="en-IN" sz="3200" b="1" dirty="0">
                <a:ln w="3175">
                  <a:noFill/>
                </a:ln>
                <a:solidFill>
                  <a:schemeClr val="bg1"/>
                </a:solidFill>
                <a:effectLst>
                  <a:outerShdw blurRad="50800" dist="38100" dir="2700000" algn="tl" rotWithShape="0">
                    <a:prstClr val="black">
                      <a:alpha val="40000"/>
                    </a:prstClr>
                  </a:outerShdw>
                </a:effectLst>
              </a:rPr>
              <a:t>Best Picture of Peace</a:t>
            </a:r>
          </a:p>
        </p:txBody>
      </p:sp>
      <p:pic>
        <p:nvPicPr>
          <p:cNvPr id="8" name="Picture 7">
            <a:extLst>
              <a:ext uri="{FF2B5EF4-FFF2-40B4-BE49-F238E27FC236}">
                <a16:creationId xmlns:a16="http://schemas.microsoft.com/office/drawing/2014/main" id="{469098E6-6282-4298-BC59-77E70C77E1C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l="-781" t="16771" r="10937"/>
          <a:stretch/>
        </p:blipFill>
        <p:spPr>
          <a:xfrm>
            <a:off x="6134100" y="2774035"/>
            <a:ext cx="990600" cy="611300"/>
          </a:xfrm>
          <a:prstGeom prst="rect">
            <a:avLst/>
          </a:prstGeom>
          <a:effectLst>
            <a:softEdge rad="63500"/>
          </a:effectLst>
        </p:spPr>
      </p:pic>
      <p:sp>
        <p:nvSpPr>
          <p:cNvPr id="9" name="Oval 8">
            <a:extLst>
              <a:ext uri="{FF2B5EF4-FFF2-40B4-BE49-F238E27FC236}">
                <a16:creationId xmlns:a16="http://schemas.microsoft.com/office/drawing/2014/main" id="{13102B44-D013-4C09-A3F8-1385011F4378}"/>
              </a:ext>
            </a:extLst>
          </p:cNvPr>
          <p:cNvSpPr/>
          <p:nvPr/>
        </p:nvSpPr>
        <p:spPr>
          <a:xfrm>
            <a:off x="5715000" y="2209800"/>
            <a:ext cx="1828800" cy="144780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4179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par>
                                <p:cTn id="8" presetID="10" presetClass="entr" presetSubtype="0"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childTnLst>
                          </p:cTn>
                        </p:par>
                        <p:par>
                          <p:cTn id="16" fill="hold">
                            <p:stCondLst>
                              <p:cond delay="2000"/>
                            </p:stCondLst>
                            <p:childTnLst>
                              <p:par>
                                <p:cTn id="17" presetID="6" presetClass="emph" presetSubtype="0" fill="hold" nodeType="afterEffect">
                                  <p:stCondLst>
                                    <p:cond delay="0"/>
                                  </p:stCondLst>
                                  <p:childTnLst>
                                    <p:animScale>
                                      <p:cBhvr>
                                        <p:cTn id="18"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5257"/>
            <a:ext cx="7086600" cy="563562"/>
          </a:xfrm>
          <a:ln/>
          <a:effectLst>
            <a:outerShdw blurRad="50800" dist="38100" dir="5400000" algn="t" rotWithShape="0">
              <a:prstClr val="black">
                <a:alpha val="40000"/>
              </a:prstClr>
            </a:outerShdw>
          </a:effectLst>
        </p:spPr>
        <p:style>
          <a:lnRef idx="3">
            <a:schemeClr val="lt1"/>
          </a:lnRef>
          <a:fillRef idx="1">
            <a:schemeClr val="dk1"/>
          </a:fillRef>
          <a:effectRef idx="1">
            <a:schemeClr val="dk1"/>
          </a:effectRef>
          <a:fontRef idx="minor">
            <a:schemeClr val="lt1"/>
          </a:fontRef>
        </p:style>
        <p:txBody>
          <a:bodyPr>
            <a:noAutofit/>
          </a:bodyPr>
          <a:lstStyle/>
          <a:p>
            <a:r>
              <a:rPr lang="en-IN" sz="3200" b="1" dirty="0">
                <a:ln w="3175">
                  <a:noFill/>
                </a:ln>
                <a:solidFill>
                  <a:schemeClr val="bg1"/>
                </a:solidFill>
                <a:effectLst>
                  <a:outerShdw blurRad="50800" dist="38100" dir="2700000" algn="tl" rotWithShape="0">
                    <a:prstClr val="black">
                      <a:alpha val="40000"/>
                    </a:prstClr>
                  </a:outerShdw>
                </a:effectLst>
              </a:rPr>
              <a:t>Learnings for Life</a:t>
            </a:r>
          </a:p>
        </p:txBody>
      </p:sp>
      <p:sp>
        <p:nvSpPr>
          <p:cNvPr id="7" name="Freeform: Shape 6">
            <a:extLst>
              <a:ext uri="{FF2B5EF4-FFF2-40B4-BE49-F238E27FC236}">
                <a16:creationId xmlns:a16="http://schemas.microsoft.com/office/drawing/2014/main" id="{10DEA906-DBA4-4A51-9722-7A228EEE066A}"/>
              </a:ext>
            </a:extLst>
          </p:cNvPr>
          <p:cNvSpPr/>
          <p:nvPr/>
        </p:nvSpPr>
        <p:spPr>
          <a:xfrm>
            <a:off x="344626" y="1148404"/>
            <a:ext cx="3308858" cy="3308858"/>
          </a:xfrm>
          <a:custGeom>
            <a:avLst/>
            <a:gdLst>
              <a:gd name="connsiteX0" fmla="*/ 0 w 3308858"/>
              <a:gd name="connsiteY0" fmla="*/ 1654429 h 3308858"/>
              <a:gd name="connsiteX1" fmla="*/ 1654429 w 3308858"/>
              <a:gd name="connsiteY1" fmla="*/ 0 h 3308858"/>
              <a:gd name="connsiteX2" fmla="*/ 3308858 w 3308858"/>
              <a:gd name="connsiteY2" fmla="*/ 1654429 h 3308858"/>
              <a:gd name="connsiteX3" fmla="*/ 1654429 w 3308858"/>
              <a:gd name="connsiteY3" fmla="*/ 3308858 h 3308858"/>
              <a:gd name="connsiteX4" fmla="*/ 0 w 3308858"/>
              <a:gd name="connsiteY4" fmla="*/ 1654429 h 330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858" h="3308858">
                <a:moveTo>
                  <a:pt x="0" y="1654429"/>
                </a:moveTo>
                <a:cubicBezTo>
                  <a:pt x="0" y="740713"/>
                  <a:pt x="740713" y="0"/>
                  <a:pt x="1654429" y="0"/>
                </a:cubicBezTo>
                <a:cubicBezTo>
                  <a:pt x="2568145" y="0"/>
                  <a:pt x="3308858" y="740713"/>
                  <a:pt x="3308858" y="1654429"/>
                </a:cubicBezTo>
                <a:cubicBezTo>
                  <a:pt x="3308858" y="2568145"/>
                  <a:pt x="2568145" y="3308858"/>
                  <a:pt x="1654429" y="3308858"/>
                </a:cubicBezTo>
                <a:cubicBezTo>
                  <a:pt x="740713" y="3308858"/>
                  <a:pt x="0" y="2568145"/>
                  <a:pt x="0" y="1654429"/>
                </a:cubicBezTo>
                <a:close/>
              </a:path>
            </a:pathLst>
          </a:custGeom>
        </p:spPr>
        <p:style>
          <a:lnRef idx="0">
            <a:schemeClr val="lt1">
              <a:hueOff val="0"/>
              <a:satOff val="0"/>
              <a:lumOff val="0"/>
              <a:alphaOff val="0"/>
            </a:schemeClr>
          </a:lnRef>
          <a:fillRef idx="3">
            <a:schemeClr val="accent5">
              <a:alpha val="50000"/>
              <a:hueOff val="0"/>
              <a:satOff val="0"/>
              <a:lumOff val="0"/>
              <a:alphaOff val="0"/>
            </a:schemeClr>
          </a:fillRef>
          <a:effectRef idx="3">
            <a:schemeClr val="accent5">
              <a:alpha val="50000"/>
              <a:hueOff val="0"/>
              <a:satOff val="0"/>
              <a:lumOff val="0"/>
              <a:alphaOff val="0"/>
            </a:schemeClr>
          </a:effectRef>
          <a:fontRef idx="minor">
            <a:schemeClr val="tx1"/>
          </a:fontRef>
        </p:style>
        <p:txBody>
          <a:bodyPr spcFirstLastPara="0" vert="horz" wrap="square" lIns="666669" tIns="518861" rIns="666669" bIns="518861" numCol="1" spcCol="1270" anchor="ctr" anchorCtr="0">
            <a:noAutofit/>
          </a:bodyPr>
          <a:lstStyle/>
          <a:p>
            <a:pPr marL="0" lvl="0" indent="0" algn="ctr" defTabSz="1200150">
              <a:lnSpc>
                <a:spcPct val="90000"/>
              </a:lnSpc>
              <a:spcBef>
                <a:spcPct val="0"/>
              </a:spcBef>
              <a:spcAft>
                <a:spcPct val="35000"/>
              </a:spcAft>
              <a:buNone/>
            </a:pPr>
            <a:r>
              <a:rPr lang="en-IN" sz="2700" kern="1200" dirty="0"/>
              <a:t>Life is full of trials and tribulations </a:t>
            </a:r>
          </a:p>
        </p:txBody>
      </p:sp>
      <p:sp>
        <p:nvSpPr>
          <p:cNvPr id="8" name="Freeform: Shape 7">
            <a:extLst>
              <a:ext uri="{FF2B5EF4-FFF2-40B4-BE49-F238E27FC236}">
                <a16:creationId xmlns:a16="http://schemas.microsoft.com/office/drawing/2014/main" id="{904DC799-F86D-444F-A999-22F2077A6D47}"/>
              </a:ext>
            </a:extLst>
          </p:cNvPr>
          <p:cNvSpPr/>
          <p:nvPr/>
        </p:nvSpPr>
        <p:spPr>
          <a:xfrm>
            <a:off x="2991713" y="1148404"/>
            <a:ext cx="3308858" cy="3308858"/>
          </a:xfrm>
          <a:custGeom>
            <a:avLst/>
            <a:gdLst>
              <a:gd name="connsiteX0" fmla="*/ 0 w 3308858"/>
              <a:gd name="connsiteY0" fmla="*/ 1654429 h 3308858"/>
              <a:gd name="connsiteX1" fmla="*/ 1654429 w 3308858"/>
              <a:gd name="connsiteY1" fmla="*/ 0 h 3308858"/>
              <a:gd name="connsiteX2" fmla="*/ 3308858 w 3308858"/>
              <a:gd name="connsiteY2" fmla="*/ 1654429 h 3308858"/>
              <a:gd name="connsiteX3" fmla="*/ 1654429 w 3308858"/>
              <a:gd name="connsiteY3" fmla="*/ 3308858 h 3308858"/>
              <a:gd name="connsiteX4" fmla="*/ 0 w 3308858"/>
              <a:gd name="connsiteY4" fmla="*/ 1654429 h 330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858" h="3308858">
                <a:moveTo>
                  <a:pt x="0" y="1654429"/>
                </a:moveTo>
                <a:cubicBezTo>
                  <a:pt x="0" y="740713"/>
                  <a:pt x="740713" y="0"/>
                  <a:pt x="1654429" y="0"/>
                </a:cubicBezTo>
                <a:cubicBezTo>
                  <a:pt x="2568145" y="0"/>
                  <a:pt x="3308858" y="740713"/>
                  <a:pt x="3308858" y="1654429"/>
                </a:cubicBezTo>
                <a:cubicBezTo>
                  <a:pt x="3308858" y="2568145"/>
                  <a:pt x="2568145" y="3308858"/>
                  <a:pt x="1654429" y="3308858"/>
                </a:cubicBezTo>
                <a:cubicBezTo>
                  <a:pt x="740713" y="3308858"/>
                  <a:pt x="0" y="2568145"/>
                  <a:pt x="0" y="1654429"/>
                </a:cubicBezTo>
                <a:close/>
              </a:path>
            </a:pathLst>
          </a:custGeom>
        </p:spPr>
        <p:style>
          <a:lnRef idx="0">
            <a:schemeClr val="lt1">
              <a:hueOff val="0"/>
              <a:satOff val="0"/>
              <a:lumOff val="0"/>
              <a:alphaOff val="0"/>
            </a:schemeClr>
          </a:lnRef>
          <a:fillRef idx="3">
            <a:schemeClr val="accent5">
              <a:alpha val="50000"/>
              <a:hueOff val="-4966938"/>
              <a:satOff val="19906"/>
              <a:lumOff val="4314"/>
              <a:alphaOff val="0"/>
            </a:schemeClr>
          </a:fillRef>
          <a:effectRef idx="3">
            <a:schemeClr val="accent5">
              <a:alpha val="50000"/>
              <a:hueOff val="-4966938"/>
              <a:satOff val="19906"/>
              <a:lumOff val="4314"/>
              <a:alphaOff val="0"/>
            </a:schemeClr>
          </a:effectRef>
          <a:fontRef idx="minor">
            <a:schemeClr val="tx1"/>
          </a:fontRef>
        </p:style>
        <p:txBody>
          <a:bodyPr spcFirstLastPara="0" vert="horz" wrap="square" lIns="666669" tIns="518861" rIns="666669" bIns="518861" numCol="1" spcCol="1270" anchor="ctr" anchorCtr="0">
            <a:noAutofit/>
          </a:bodyPr>
          <a:lstStyle/>
          <a:p>
            <a:pPr marL="0" lvl="0" indent="0" algn="ctr" defTabSz="1200150">
              <a:lnSpc>
                <a:spcPct val="90000"/>
              </a:lnSpc>
              <a:spcBef>
                <a:spcPct val="0"/>
              </a:spcBef>
              <a:spcAft>
                <a:spcPct val="35000"/>
              </a:spcAft>
              <a:buNone/>
            </a:pPr>
            <a:r>
              <a:rPr lang="en-IN" sz="2700" kern="1200" dirty="0"/>
              <a:t>We must surround ourselves with peace and calm</a:t>
            </a:r>
          </a:p>
        </p:txBody>
      </p:sp>
      <p:sp>
        <p:nvSpPr>
          <p:cNvPr id="9" name="Freeform: Shape 8">
            <a:extLst>
              <a:ext uri="{FF2B5EF4-FFF2-40B4-BE49-F238E27FC236}">
                <a16:creationId xmlns:a16="http://schemas.microsoft.com/office/drawing/2014/main" id="{8C877C23-E226-4B61-BA84-491E52813DAC}"/>
              </a:ext>
            </a:extLst>
          </p:cNvPr>
          <p:cNvSpPr/>
          <p:nvPr/>
        </p:nvSpPr>
        <p:spPr>
          <a:xfrm>
            <a:off x="5638800" y="1148404"/>
            <a:ext cx="3308858" cy="3308858"/>
          </a:xfrm>
          <a:custGeom>
            <a:avLst/>
            <a:gdLst>
              <a:gd name="connsiteX0" fmla="*/ 0 w 3308858"/>
              <a:gd name="connsiteY0" fmla="*/ 1654429 h 3308858"/>
              <a:gd name="connsiteX1" fmla="*/ 1654429 w 3308858"/>
              <a:gd name="connsiteY1" fmla="*/ 0 h 3308858"/>
              <a:gd name="connsiteX2" fmla="*/ 3308858 w 3308858"/>
              <a:gd name="connsiteY2" fmla="*/ 1654429 h 3308858"/>
              <a:gd name="connsiteX3" fmla="*/ 1654429 w 3308858"/>
              <a:gd name="connsiteY3" fmla="*/ 3308858 h 3308858"/>
              <a:gd name="connsiteX4" fmla="*/ 0 w 3308858"/>
              <a:gd name="connsiteY4" fmla="*/ 1654429 h 3308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8858" h="3308858">
                <a:moveTo>
                  <a:pt x="0" y="1654429"/>
                </a:moveTo>
                <a:cubicBezTo>
                  <a:pt x="0" y="740713"/>
                  <a:pt x="740713" y="0"/>
                  <a:pt x="1654429" y="0"/>
                </a:cubicBezTo>
                <a:cubicBezTo>
                  <a:pt x="2568145" y="0"/>
                  <a:pt x="3308858" y="740713"/>
                  <a:pt x="3308858" y="1654429"/>
                </a:cubicBezTo>
                <a:cubicBezTo>
                  <a:pt x="3308858" y="2568145"/>
                  <a:pt x="2568145" y="3308858"/>
                  <a:pt x="1654429" y="3308858"/>
                </a:cubicBezTo>
                <a:cubicBezTo>
                  <a:pt x="740713" y="3308858"/>
                  <a:pt x="0" y="2568145"/>
                  <a:pt x="0" y="1654429"/>
                </a:cubicBezTo>
                <a:close/>
              </a:path>
            </a:pathLst>
          </a:custGeom>
        </p:spPr>
        <p:style>
          <a:lnRef idx="0">
            <a:schemeClr val="lt1">
              <a:hueOff val="0"/>
              <a:satOff val="0"/>
              <a:lumOff val="0"/>
              <a:alphaOff val="0"/>
            </a:schemeClr>
          </a:lnRef>
          <a:fillRef idx="3">
            <a:schemeClr val="accent5">
              <a:alpha val="50000"/>
              <a:hueOff val="-9933876"/>
              <a:satOff val="39811"/>
              <a:lumOff val="8628"/>
              <a:alphaOff val="0"/>
            </a:schemeClr>
          </a:fillRef>
          <a:effectRef idx="3">
            <a:schemeClr val="accent5">
              <a:alpha val="50000"/>
              <a:hueOff val="-9933876"/>
              <a:satOff val="39811"/>
              <a:lumOff val="8628"/>
              <a:alphaOff val="0"/>
            </a:schemeClr>
          </a:effectRef>
          <a:fontRef idx="minor">
            <a:schemeClr val="tx1"/>
          </a:fontRef>
        </p:style>
        <p:txBody>
          <a:bodyPr spcFirstLastPara="0" vert="horz" wrap="square" lIns="666669" tIns="518861" rIns="666669" bIns="518861" numCol="1" spcCol="1270" anchor="ctr" anchorCtr="0">
            <a:noAutofit/>
          </a:bodyPr>
          <a:lstStyle/>
          <a:p>
            <a:pPr marL="0" lvl="0" indent="0" algn="ctr" defTabSz="1200150">
              <a:lnSpc>
                <a:spcPct val="90000"/>
              </a:lnSpc>
              <a:spcBef>
                <a:spcPct val="0"/>
              </a:spcBef>
              <a:spcAft>
                <a:spcPct val="35000"/>
              </a:spcAft>
              <a:buNone/>
            </a:pPr>
            <a:r>
              <a:rPr lang="en-IN" sz="2700" kern="1200" dirty="0"/>
              <a:t>Then ups and downs of life will not bother us</a:t>
            </a:r>
          </a:p>
        </p:txBody>
      </p:sp>
      <p:pic>
        <p:nvPicPr>
          <p:cNvPr id="3076" name="Picture 4" descr="Peace, Peacebuild, Peacebuilding, Group">
            <a:extLst>
              <a:ext uri="{FF2B5EF4-FFF2-40B4-BE49-F238E27FC236}">
                <a16:creationId xmlns:a16="http://schemas.microsoft.com/office/drawing/2014/main" id="{8C1ACC5A-675F-45EE-91E0-F9CAF6FC58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3530" y="4399145"/>
            <a:ext cx="3705225" cy="2489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37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75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750"/>
                            </p:stCondLst>
                            <p:childTnLst>
                              <p:par>
                                <p:cTn id="9" presetID="21" presetClass="entr" presetSubtype="1" fill="hold" grpId="0" nodeType="afterEffect">
                                  <p:stCondLst>
                                    <p:cond delay="750"/>
                                  </p:stCondLst>
                                  <p:childTnLst>
                                    <p:set>
                                      <p:cBhvr>
                                        <p:cTn id="10" dur="1" fill="hold">
                                          <p:stCondLst>
                                            <p:cond delay="0"/>
                                          </p:stCondLst>
                                        </p:cTn>
                                        <p:tgtEl>
                                          <p:spTgt spid="9"/>
                                        </p:tgtEl>
                                        <p:attrNameLst>
                                          <p:attrName>style.visibility</p:attrName>
                                        </p:attrNameLst>
                                      </p:cBhvr>
                                      <p:to>
                                        <p:strVal val="visible"/>
                                      </p:to>
                                    </p:set>
                                    <p:animEffect transition="in" filter="wheel(1)">
                                      <p:cBhvr>
                                        <p:cTn id="11" dur="2000"/>
                                        <p:tgtEl>
                                          <p:spTgt spid="9"/>
                                        </p:tgtEl>
                                      </p:cBhvr>
                                    </p:animEffect>
                                  </p:childTnLst>
                                </p:cTn>
                              </p:par>
                            </p:childTnLst>
                          </p:cTn>
                        </p:par>
                        <p:par>
                          <p:cTn id="12" fill="hold">
                            <p:stCondLst>
                              <p:cond delay="5500"/>
                            </p:stCondLst>
                            <p:childTnLst>
                              <p:par>
                                <p:cTn id="13" presetID="53" presetClass="entr" presetSubtype="16" fill="hold" nodeType="afterEffect">
                                  <p:stCondLst>
                                    <p:cond delay="500"/>
                                  </p:stCondLst>
                                  <p:childTnLst>
                                    <p:set>
                                      <p:cBhvr>
                                        <p:cTn id="14" dur="1" fill="hold">
                                          <p:stCondLst>
                                            <p:cond delay="0"/>
                                          </p:stCondLst>
                                        </p:cTn>
                                        <p:tgtEl>
                                          <p:spTgt spid="3076"/>
                                        </p:tgtEl>
                                        <p:attrNameLst>
                                          <p:attrName>style.visibility</p:attrName>
                                        </p:attrNameLst>
                                      </p:cBhvr>
                                      <p:to>
                                        <p:strVal val="visible"/>
                                      </p:to>
                                    </p:set>
                                    <p:anim calcmode="lin" valueType="num">
                                      <p:cBhvr>
                                        <p:cTn id="15" dur="1000" fill="hold"/>
                                        <p:tgtEl>
                                          <p:spTgt spid="3076"/>
                                        </p:tgtEl>
                                        <p:attrNameLst>
                                          <p:attrName>ppt_w</p:attrName>
                                        </p:attrNameLst>
                                      </p:cBhvr>
                                      <p:tavLst>
                                        <p:tav tm="0">
                                          <p:val>
                                            <p:fltVal val="0"/>
                                          </p:val>
                                        </p:tav>
                                        <p:tav tm="100000">
                                          <p:val>
                                            <p:strVal val="#ppt_w"/>
                                          </p:val>
                                        </p:tav>
                                      </p:tavLst>
                                    </p:anim>
                                    <p:anim calcmode="lin" valueType="num">
                                      <p:cBhvr>
                                        <p:cTn id="16" dur="1000" fill="hold"/>
                                        <p:tgtEl>
                                          <p:spTgt spid="3076"/>
                                        </p:tgtEl>
                                        <p:attrNameLst>
                                          <p:attrName>ppt_h</p:attrName>
                                        </p:attrNameLst>
                                      </p:cBhvr>
                                      <p:tavLst>
                                        <p:tav tm="0">
                                          <p:val>
                                            <p:fltVal val="0"/>
                                          </p:val>
                                        </p:tav>
                                        <p:tav tm="100000">
                                          <p:val>
                                            <p:strVal val="#ppt_h"/>
                                          </p:val>
                                        </p:tav>
                                      </p:tavLst>
                                    </p:anim>
                                    <p:animEffect transition="in" filter="fade">
                                      <p:cBhvr>
                                        <p:cTn id="17"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2665169117"/>
              </p:ext>
            </p:extLst>
          </p:nvPr>
        </p:nvGraphicFramePr>
        <p:xfrm>
          <a:off x="460513" y="1085260"/>
          <a:ext cx="8120380" cy="4896000"/>
        </p:xfrm>
        <a:graphic>
          <a:graphicData uri="http://schemas.openxmlformats.org/drawingml/2006/table">
            <a:tbl>
              <a:tblPr firstRow="1" bandRow="1">
                <a:tableStyleId>{5C22544A-7EE6-4342-B048-85BDC9FD1C3A}</a:tableStyleId>
              </a:tblPr>
              <a:tblGrid>
                <a:gridCol w="80518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12000">
                <a:tc>
                  <a:txBody>
                    <a:bodyPr/>
                    <a:lstStyle/>
                    <a:p>
                      <a:pPr algn="ctr"/>
                      <a:r>
                        <a:rPr lang="en-US" b="1" dirty="0">
                          <a:solidFill>
                            <a:schemeClr val="tx1"/>
                          </a:solidFill>
                        </a:rPr>
                        <a:t>Slide#</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Thumbnail</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b="1" dirty="0">
                          <a:solidFill>
                            <a:schemeClr val="tx1"/>
                          </a:solidFill>
                        </a:rPr>
                        <a:t>Source and Attribution</a:t>
                      </a:r>
                      <a:endParaRPr lang="en-IN"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12000">
                <a:tc>
                  <a:txBody>
                    <a:bodyPr/>
                    <a:lstStyle/>
                    <a:p>
                      <a:r>
                        <a:rPr lang="en-IN" sz="18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kern="1200" dirty="0">
                          <a:solidFill>
                            <a:schemeClr val="tx1"/>
                          </a:solidFill>
                          <a:effectLst/>
                          <a:latin typeface="+mn-lt"/>
                          <a:ea typeface="+mn-ea"/>
                          <a:cs typeface="+mn-cs"/>
                        </a:rPr>
                        <a:t>Fenced property- https://openclipart.org/detail/11443/rpg-map-symbols-farm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12000">
                <a:tc>
                  <a:txBody>
                    <a:bodyPr/>
                    <a:lstStyle/>
                    <a:p>
                      <a:r>
                        <a:rPr lang="en-IN" sz="18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b="0" kern="1200" dirty="0">
                          <a:solidFill>
                            <a:schemeClr val="tx1"/>
                          </a:solidFill>
                          <a:effectLst/>
                          <a:latin typeface="+mn-lt"/>
                          <a:ea typeface="+mn-ea"/>
                          <a:cs typeface="+mn-cs"/>
                        </a:rPr>
                        <a:t>Calm - https://pixabay.com/illustrations/landscape-water-lake-rio-sky-3603564/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8596504"/>
                  </a:ext>
                </a:extLst>
              </a:tr>
              <a:tr h="612000">
                <a:tc>
                  <a:txBody>
                    <a:bodyPr/>
                    <a:lstStyle/>
                    <a:p>
                      <a:r>
                        <a:rPr lang="en-IN" sz="18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b="0" dirty="0">
                          <a:solidFill>
                            <a:schemeClr val="tx1"/>
                          </a:solidFill>
                        </a:rPr>
                        <a:t>https://commons.wikimedia.org/wiki/File:PikiWiki_Israel_11912_Saar_waterfall.JPG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4001186"/>
                  </a:ext>
                </a:extLst>
              </a:tr>
              <a:tr h="612000">
                <a:tc>
                  <a:txBody>
                    <a:bodyPr/>
                    <a:lstStyle/>
                    <a:p>
                      <a:r>
                        <a:rPr lang="en-IN" sz="18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b="0" dirty="0">
                          <a:solidFill>
                            <a:schemeClr val="tx1"/>
                          </a:solidFill>
                        </a:rPr>
                        <a:t>https://pixabay.com/vectors/monarchy-people-prince-royal-1297783/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6696740"/>
                  </a:ext>
                </a:extLst>
              </a:tr>
              <a:tr h="612000">
                <a:tc>
                  <a:txBody>
                    <a:bodyPr/>
                    <a:lstStyle/>
                    <a:p>
                      <a:r>
                        <a:rPr lang="en-IN" sz="18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b="0" dirty="0">
                          <a:solidFill>
                            <a:schemeClr val="tx1"/>
                          </a:solidFill>
                        </a:rPr>
                        <a:t>https://pixabay.com/illustrations/cup-champion-nr1-winner-award-1614530/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9865497"/>
                  </a:ext>
                </a:extLst>
              </a:tr>
              <a:tr h="612000">
                <a:tc>
                  <a:txBody>
                    <a:bodyPr/>
                    <a:lstStyle/>
                    <a:p>
                      <a:r>
                        <a:rPr lang="en-IN" sz="1800" b="1"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b="0" dirty="0">
                          <a:solidFill>
                            <a:schemeClr val="tx1"/>
                          </a:solidFill>
                        </a:rPr>
                        <a:t>https://pixabay.com/photos/coot-water-bird-animal-nest-4276266/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7084484"/>
                  </a:ext>
                </a:extLst>
              </a:tr>
              <a:tr h="612000">
                <a:tc>
                  <a:txBody>
                    <a:bodyPr/>
                    <a:lstStyle/>
                    <a:p>
                      <a:r>
                        <a:rPr lang="en-IN" sz="1800" b="1"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b="0" dirty="0">
                          <a:solidFill>
                            <a:schemeClr val="tx1"/>
                          </a:solidFill>
                        </a:rPr>
                        <a:t>https://pixabay.com/illustrations/peace-peacebuild-peacebuilding-2288954/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001690"/>
                  </a:ext>
                </a:extLst>
              </a:tr>
            </a:tbl>
          </a:graphicData>
        </a:graphic>
      </p:graphicFrame>
      <p:pic>
        <p:nvPicPr>
          <p:cNvPr id="19" name="Picture 18">
            <a:extLst>
              <a:ext uri="{FF2B5EF4-FFF2-40B4-BE49-F238E27FC236}">
                <a16:creationId xmlns:a16="http://schemas.microsoft.com/office/drawing/2014/main" id="{911C2BF3-5CEC-4B11-BD5C-81CBC6DDCCA6}"/>
              </a:ext>
            </a:extLst>
          </p:cNvPr>
          <p:cNvPicPr>
            <a:picLocks noChangeAspect="1"/>
          </p:cNvPicPr>
          <p:nvPr/>
        </p:nvPicPr>
        <p:blipFill>
          <a:blip r:embed="rId2" cstate="print">
            <a:duotone>
              <a:schemeClr val="accent4">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flipH="1">
            <a:off x="1732105" y="3607263"/>
            <a:ext cx="208334" cy="416668"/>
          </a:xfrm>
          <a:prstGeom prst="rect">
            <a:avLst/>
          </a:prstGeom>
          <a:solidFill>
            <a:schemeClr val="bg1"/>
          </a:solidFill>
        </p:spPr>
      </p:pic>
      <p:pic>
        <p:nvPicPr>
          <p:cNvPr id="20" name="Picture 19">
            <a:extLst>
              <a:ext uri="{FF2B5EF4-FFF2-40B4-BE49-F238E27FC236}">
                <a16:creationId xmlns:a16="http://schemas.microsoft.com/office/drawing/2014/main" id="{D552866B-D5E7-4FB9-8B25-D45ECA7335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8067" y="4290137"/>
            <a:ext cx="416668" cy="416668"/>
          </a:xfrm>
          <a:prstGeom prst="rect">
            <a:avLst/>
          </a:prstGeom>
        </p:spPr>
      </p:pic>
      <p:pic>
        <p:nvPicPr>
          <p:cNvPr id="21" name="Picture 20">
            <a:extLst>
              <a:ext uri="{FF2B5EF4-FFF2-40B4-BE49-F238E27FC236}">
                <a16:creationId xmlns:a16="http://schemas.microsoft.com/office/drawing/2014/main" id="{5CAEACF2-6903-4965-875C-ED9755BE6C8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81" t="16771" r="10937"/>
          <a:stretch/>
        </p:blipFill>
        <p:spPr>
          <a:xfrm>
            <a:off x="1530991" y="4960725"/>
            <a:ext cx="495275" cy="305635"/>
          </a:xfrm>
          <a:prstGeom prst="rect">
            <a:avLst/>
          </a:prstGeom>
          <a:effectLst>
            <a:softEdge rad="63500"/>
          </a:effectLst>
        </p:spPr>
      </p:pic>
      <p:pic>
        <p:nvPicPr>
          <p:cNvPr id="11" name="Picture 10">
            <a:extLst>
              <a:ext uri="{FF2B5EF4-FFF2-40B4-BE49-F238E27FC236}">
                <a16:creationId xmlns:a16="http://schemas.microsoft.com/office/drawing/2014/main" id="{7F43DBCC-B5AB-4236-B107-9EAF1623B3B5}"/>
              </a:ext>
            </a:extLst>
          </p:cNvPr>
          <p:cNvPicPr>
            <a:picLocks noChangeAspect="1"/>
          </p:cNvPicPr>
          <p:nvPr/>
        </p:nvPicPr>
        <p:blipFill rotWithShape="1">
          <a:blip r:embed="rId6"/>
          <a:srcRect l="7462" t="10330" r="4479" b="9780"/>
          <a:stretch/>
        </p:blipFill>
        <p:spPr>
          <a:xfrm>
            <a:off x="1588067" y="3050122"/>
            <a:ext cx="427583" cy="2909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2" descr="Landscape, Water, Lake, Rio, Sky, Mountains, Hills">
            <a:extLst>
              <a:ext uri="{FF2B5EF4-FFF2-40B4-BE49-F238E27FC236}">
                <a16:creationId xmlns:a16="http://schemas.microsoft.com/office/drawing/2014/main" id="{036B40AC-C627-4580-9381-9ED702FF205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92" r="-1"/>
          <a:stretch/>
        </p:blipFill>
        <p:spPr bwMode="auto">
          <a:xfrm rot="10800000" flipV="1">
            <a:off x="1545494" y="2402019"/>
            <a:ext cx="485520" cy="290851"/>
          </a:xfrm>
          <a:prstGeom prst="rect">
            <a:avLst/>
          </a:prstGeom>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3F570F4F-734D-402B-B29F-9F63971C434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30991" y="1771163"/>
            <a:ext cx="431572" cy="4315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Peace, Peacebuild, Peacebuilding, Group">
            <a:extLst>
              <a:ext uri="{FF2B5EF4-FFF2-40B4-BE49-F238E27FC236}">
                <a16:creationId xmlns:a16="http://schemas.microsoft.com/office/drawing/2014/main" id="{2050EE55-D6F7-40AF-8BA3-E6F537572AD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88067" y="5555264"/>
            <a:ext cx="460741" cy="309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577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2038</TotalTime>
  <Words>649</Words>
  <Application>Microsoft Office PowerPoint</Application>
  <PresentationFormat>On-screen Show (4:3)</PresentationFormat>
  <Paragraphs>67</Paragraphs>
  <Slides>6</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THE REAL MEANING OF PEACE</vt:lpstr>
      <vt:lpstr>Perimeter / Area - Protection</vt:lpstr>
      <vt:lpstr>Best Picture of Peace</vt:lpstr>
      <vt:lpstr>Best Picture of Peace</vt:lpstr>
      <vt:lpstr>Learnings for Life</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 170905056</cp:lastModifiedBy>
  <cp:revision>299</cp:revision>
  <dcterms:created xsi:type="dcterms:W3CDTF">2018-12-16T04:20:25Z</dcterms:created>
  <dcterms:modified xsi:type="dcterms:W3CDTF">2021-03-01T13:26:56Z</dcterms:modified>
</cp:coreProperties>
</file>