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69" r:id="rId4"/>
    <p:sldId id="26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2" autoAdjust="0"/>
    <p:restoredTop sz="79004" autoAdjust="0"/>
  </p:normalViewPr>
  <p:slideViewPr>
    <p:cSldViewPr>
      <p:cViewPr>
        <p:scale>
          <a:sx n="76" d="100"/>
          <a:sy n="76" d="100"/>
        </p:scale>
        <p:origin x="-528" y="5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1048624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t>25-01-2021</a:t>
            </a:fld>
            <a:endParaRPr lang="en-IN"/>
          </a:p>
        </p:txBody>
      </p:sp>
      <p:sp>
        <p:nvSpPr>
          <p:cNvPr id="1048625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1048626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1048627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1048628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639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8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104858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104859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104859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3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7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Asset Title (Size 54)</a:t>
            </a:r>
            <a:endParaRPr lang="en-IN" dirty="0"/>
          </a:p>
        </p:txBody>
      </p:sp>
      <p:grpSp>
        <p:nvGrpSpPr>
          <p:cNvPr id="16" name="Group 14"/>
          <p:cNvGrpSpPr/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04857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4857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4858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04858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3145728" name="Straight Connector 11"/>
            <p:cNvCxnSpPr>
              <a:cxnSpLocks/>
            </p:cNvCxnSpPr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12"/>
            <p:cNvCxnSpPr>
              <a:cxnSpLocks/>
            </p:cNvCxnSpPr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0" name="Straight Connector 13"/>
            <p:cNvCxnSpPr>
              <a:cxnSpLocks/>
            </p:cNvCxnSpPr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14"/>
            <p:cNvCxnSpPr>
              <a:cxnSpLocks/>
            </p:cNvCxnSpPr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582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rgbClr val="08482B"/>
                </a:solidFill>
              </a:rPr>
              <a:t>Integral Education</a:t>
            </a:r>
            <a:r>
              <a:rPr lang="en-US" sz="1400" dirty="0" smtClean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2097153" name="Picture 1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 smtClean="0"/>
              <a:t>Slide Title (Size 36)</a:t>
            </a:r>
            <a:endParaRPr lang="en-IN" dirty="0"/>
          </a:p>
        </p:txBody>
      </p:sp>
      <p:sp>
        <p:nvSpPr>
          <p:cNvPr id="1048589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</a:pPr>
            <a:r>
              <a:rPr lang="en-US" dirty="0" smtClean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</a:pPr>
            <a:endParaRPr lang="en-US" dirty="0" smtClean="0"/>
          </a:p>
          <a:p>
            <a:pPr lvl="0"/>
            <a:endParaRPr lang="en-US" dirty="0" smtClean="0"/>
          </a:p>
          <a:p>
            <a:pPr lvl="1"/>
            <a:r>
              <a:rPr lang="en-US" dirty="0" smtClean="0"/>
              <a:t>Second level (Size 28)</a:t>
            </a:r>
          </a:p>
          <a:p>
            <a:pPr lvl="2"/>
            <a:r>
              <a:rPr lang="en-US" dirty="0" smtClean="0"/>
              <a:t>Third level (Size 24)</a:t>
            </a:r>
          </a:p>
        </p:txBody>
      </p:sp>
      <p:pic>
        <p:nvPicPr>
          <p:cNvPr id="2097155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6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1048576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 smtClean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  <a:endParaRPr lang="en-US" sz="1100" b="1" dirty="0">
              <a:solidFill>
                <a:srgbClr val="0000CC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ctrTitle"/>
          </p:nvPr>
        </p:nvSpPr>
        <p:spPr>
          <a:xfrm>
            <a:off x="1676400" y="1828800"/>
            <a:ext cx="6019800" cy="2438400"/>
          </a:xfrm>
        </p:spPr>
        <p:txBody>
          <a:bodyPr/>
          <a:lstStyle/>
          <a:p>
            <a:r>
              <a:rPr lang="en-SG" dirty="0" smtClean="0"/>
              <a:t>Summary</a:t>
            </a:r>
            <a:br>
              <a:rPr lang="en-SG" dirty="0" smtClean="0"/>
            </a:br>
            <a:r>
              <a:rPr lang="en-SG" dirty="0" smtClean="0"/>
              <a:t>of </a:t>
            </a:r>
            <a:r>
              <a:rPr lang="en-SG" dirty="0"/>
              <a:t/>
            </a:r>
            <a:br>
              <a:rPr lang="en-SG" dirty="0"/>
            </a:br>
            <a:r>
              <a:rPr lang="en-SG" dirty="0" smtClean="0"/>
              <a:t>Perimeter </a:t>
            </a:r>
            <a:r>
              <a:rPr lang="en-SG" dirty="0"/>
              <a:t>and Area </a:t>
            </a:r>
            <a:br>
              <a:rPr lang="en-SG" dirty="0"/>
            </a:br>
            <a:r>
              <a:rPr lang="en-SG" dirty="0"/>
              <a:t/>
            </a:r>
            <a:br>
              <a:rPr lang="en-SG" dirty="0"/>
            </a:br>
            <a:endParaRPr lang="en-US" dirty="0"/>
          </a:p>
        </p:txBody>
      </p:sp>
      <p:sp>
        <p:nvSpPr>
          <p:cNvPr id="1048584" name="Subtitle 2"/>
          <p:cNvSpPr>
            <a:spLocks noGrp="1"/>
          </p:cNvSpPr>
          <p:nvPr>
            <p:ph type="subTitle" idx="4294967295"/>
          </p:nvPr>
        </p:nvSpPr>
        <p:spPr>
          <a:xfrm>
            <a:off x="1579130" y="1676398"/>
            <a:ext cx="6498070" cy="243840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IN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n-IN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n-IN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n-IN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n-IN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n-IN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n-IN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016306" cy="599813"/>
          </a:xfrm>
        </p:spPr>
        <p:txBody>
          <a:bodyPr/>
          <a:lstStyle/>
          <a:p>
            <a:r>
              <a:rPr lang="en-US" b="1" dirty="0" smtClean="0"/>
              <a:t>Perimeter and Area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IN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50AADFD2-0539-4E45-BA74-90BE7754682F}"/>
              </a:ext>
            </a:extLst>
          </p:cNvPr>
          <p:cNvGrpSpPr/>
          <p:nvPr/>
        </p:nvGrpSpPr>
        <p:grpSpPr>
          <a:xfrm>
            <a:off x="3772480" y="5998773"/>
            <a:ext cx="1878505" cy="685800"/>
            <a:chOff x="2300288" y="2228850"/>
            <a:chExt cx="3086100" cy="1814513"/>
          </a:xfrm>
        </p:grpSpPr>
        <p:sp>
          <p:nvSpPr>
            <p:cNvPr id="7" name="Rectangle: Rounded Corners 1">
              <a:extLst>
                <a:ext uri="{FF2B5EF4-FFF2-40B4-BE49-F238E27FC236}">
                  <a16:creationId xmlns:a16="http://schemas.microsoft.com/office/drawing/2014/main" xmlns="" id="{FF5F24F5-7AC8-4FFD-B60F-C96D59A73D0A}"/>
                </a:ext>
              </a:extLst>
            </p:cNvPr>
            <p:cNvSpPr/>
            <p:nvPr/>
          </p:nvSpPr>
          <p:spPr>
            <a:xfrm>
              <a:off x="2300288" y="2228850"/>
              <a:ext cx="3086100" cy="1814513"/>
            </a:xfrm>
            <a:prstGeom prst="roundRect">
              <a:avLst>
                <a:gd name="adj" fmla="val 8793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2B193A19-4929-4EA5-8327-B28653C6A1AA}"/>
                </a:ext>
              </a:extLst>
            </p:cNvPr>
            <p:cNvSpPr/>
            <p:nvPr/>
          </p:nvSpPr>
          <p:spPr>
            <a:xfrm>
              <a:off x="2443162" y="2443163"/>
              <a:ext cx="2657475" cy="1385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31B96AC7-96B3-4258-B145-43B4DDBDF133}"/>
                </a:ext>
              </a:extLst>
            </p:cNvPr>
            <p:cNvSpPr/>
            <p:nvPr/>
          </p:nvSpPr>
          <p:spPr>
            <a:xfrm>
              <a:off x="5179219" y="3078956"/>
              <a:ext cx="128587" cy="1143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8577" name="Group 1048576"/>
          <p:cNvGrpSpPr/>
          <p:nvPr/>
        </p:nvGrpSpPr>
        <p:grpSpPr>
          <a:xfrm>
            <a:off x="4617720" y="3905724"/>
            <a:ext cx="4297680" cy="2037876"/>
            <a:chOff x="4617720" y="3905724"/>
            <a:chExt cx="4297680" cy="2037876"/>
          </a:xfrm>
        </p:grpSpPr>
        <p:sp>
          <p:nvSpPr>
            <p:cNvPr id="11" name="Freeform: Shape 14">
              <a:extLst>
                <a:ext uri="{FF2B5EF4-FFF2-40B4-BE49-F238E27FC236}">
                  <a16:creationId xmlns:a16="http://schemas.microsoft.com/office/drawing/2014/main" xmlns="" id="{C9629577-F4A9-4A8D-A563-7B8CFEF7EDF2}"/>
                </a:ext>
              </a:extLst>
            </p:cNvPr>
            <p:cNvSpPr/>
            <p:nvPr/>
          </p:nvSpPr>
          <p:spPr>
            <a:xfrm>
              <a:off x="4617720" y="3905724"/>
              <a:ext cx="4297680" cy="2037876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C7CD90B-FB40-4286-8D7F-6D3345A57999}"/>
                </a:ext>
              </a:extLst>
            </p:cNvPr>
            <p:cNvSpPr txBox="1"/>
            <p:nvPr/>
          </p:nvSpPr>
          <p:spPr>
            <a:xfrm>
              <a:off x="5034473" y="3905724"/>
              <a:ext cx="372430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 distance </a:t>
              </a:r>
              <a:r>
                <a:rPr lang="en-SG" sz="2400" dirty="0" smtClean="0">
                  <a:solidFill>
                    <a:schemeClr val="bg1"/>
                  </a:solidFill>
                </a:rPr>
                <a:t>covering the </a:t>
              </a:r>
              <a:r>
                <a:rPr lang="en-SG" sz="2400" dirty="0">
                  <a:solidFill>
                    <a:schemeClr val="bg1"/>
                  </a:solidFill>
                </a:rPr>
                <a:t>boundary of a closed figure is called </a:t>
              </a:r>
              <a:r>
                <a:rPr lang="en-SG" sz="2400" dirty="0" smtClean="0">
                  <a:solidFill>
                    <a:schemeClr val="bg1"/>
                  </a:solidFill>
                </a:rPr>
                <a:t>the Perimeter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04800" y="3048000"/>
            <a:ext cx="4297680" cy="1362936"/>
            <a:chOff x="304800" y="3048000"/>
            <a:chExt cx="4297680" cy="1362936"/>
          </a:xfrm>
        </p:grpSpPr>
        <p:sp>
          <p:nvSpPr>
            <p:cNvPr id="14" name="Freeform: Shape 19">
              <a:extLst>
                <a:ext uri="{FF2B5EF4-FFF2-40B4-BE49-F238E27FC236}">
                  <a16:creationId xmlns:a16="http://schemas.microsoft.com/office/drawing/2014/main" xmlns="" id="{CCB53408-5024-4719-9946-E68B26EA2A49}"/>
                </a:ext>
              </a:extLst>
            </p:cNvPr>
            <p:cNvSpPr/>
            <p:nvPr/>
          </p:nvSpPr>
          <p:spPr>
            <a:xfrm flipH="1">
              <a:off x="304800" y="3048000"/>
              <a:ext cx="4297680" cy="1362936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2CE3C96B-CC84-456C-9DF5-F352198A28D7}"/>
                </a:ext>
              </a:extLst>
            </p:cNvPr>
            <p:cNvSpPr txBox="1"/>
            <p:nvPr/>
          </p:nvSpPr>
          <p:spPr>
            <a:xfrm flipH="1">
              <a:off x="643598" y="3048000"/>
              <a:ext cx="38615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Area of a square </a:t>
              </a:r>
              <a:endParaRPr lang="en-SG" sz="2400" dirty="0" smtClean="0">
                <a:solidFill>
                  <a:schemeClr val="bg1"/>
                </a:solidFill>
              </a:endParaRPr>
            </a:p>
            <a:p>
              <a:r>
                <a:rPr lang="en-SG" sz="2400" dirty="0" smtClean="0">
                  <a:solidFill>
                    <a:schemeClr val="bg1"/>
                  </a:solidFill>
                </a:rPr>
                <a:t>= </a:t>
              </a:r>
              <a:r>
                <a:rPr lang="en-SG" sz="2400" dirty="0">
                  <a:solidFill>
                    <a:schemeClr val="bg1"/>
                  </a:solidFill>
                </a:rPr>
                <a:t>side x side</a:t>
              </a:r>
            </a:p>
          </p:txBody>
        </p:sp>
      </p:grpSp>
      <p:grpSp>
        <p:nvGrpSpPr>
          <p:cNvPr id="1048578" name="Group 1048577"/>
          <p:cNvGrpSpPr/>
          <p:nvPr/>
        </p:nvGrpSpPr>
        <p:grpSpPr>
          <a:xfrm>
            <a:off x="4617720" y="3048000"/>
            <a:ext cx="4754880" cy="1364410"/>
            <a:chOff x="4617720" y="3048000"/>
            <a:chExt cx="4754880" cy="1364410"/>
          </a:xfrm>
        </p:grpSpPr>
        <p:sp>
          <p:nvSpPr>
            <p:cNvPr id="17" name="Freeform: Shape 22">
              <a:extLst>
                <a:ext uri="{FF2B5EF4-FFF2-40B4-BE49-F238E27FC236}">
                  <a16:creationId xmlns:a16="http://schemas.microsoft.com/office/drawing/2014/main" xmlns="" id="{7588CA63-D958-4483-9A47-0D28EF655152}"/>
                </a:ext>
              </a:extLst>
            </p:cNvPr>
            <p:cNvSpPr/>
            <p:nvPr/>
          </p:nvSpPr>
          <p:spPr>
            <a:xfrm>
              <a:off x="4617720" y="3048000"/>
              <a:ext cx="4297680" cy="1364410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A8AA2C1-BFF6-4CA5-9904-4FE49A82B283}"/>
                </a:ext>
              </a:extLst>
            </p:cNvPr>
            <p:cNvSpPr txBox="1"/>
            <p:nvPr/>
          </p:nvSpPr>
          <p:spPr>
            <a:xfrm>
              <a:off x="5181602" y="3048000"/>
              <a:ext cx="41909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Perimeter of a square </a:t>
              </a:r>
              <a:endParaRPr lang="en-SG" sz="2400" dirty="0" smtClean="0">
                <a:solidFill>
                  <a:schemeClr val="bg1"/>
                </a:solidFill>
              </a:endParaRPr>
            </a:p>
            <a:p>
              <a:r>
                <a:rPr lang="en-SG" sz="2400" dirty="0" smtClean="0">
                  <a:solidFill>
                    <a:schemeClr val="bg1"/>
                  </a:solidFill>
                </a:rPr>
                <a:t>= </a:t>
              </a:r>
              <a:r>
                <a:rPr lang="en-SG" sz="2400" dirty="0">
                  <a:solidFill>
                    <a:schemeClr val="bg1"/>
                  </a:solidFill>
                </a:rPr>
                <a:t>4 x side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4800" y="3905724"/>
            <a:ext cx="4377397" cy="2047696"/>
            <a:chOff x="304800" y="3905724"/>
            <a:chExt cx="4377397" cy="2047696"/>
          </a:xfrm>
        </p:grpSpPr>
        <p:sp>
          <p:nvSpPr>
            <p:cNvPr id="20" name="Freeform: Shape 25">
              <a:extLst>
                <a:ext uri="{FF2B5EF4-FFF2-40B4-BE49-F238E27FC236}">
                  <a16:creationId xmlns:a16="http://schemas.microsoft.com/office/drawing/2014/main" xmlns="" id="{5A80F1A2-4C68-4A75-956F-0FBFB6DF4888}"/>
                </a:ext>
              </a:extLst>
            </p:cNvPr>
            <p:cNvSpPr/>
            <p:nvPr/>
          </p:nvSpPr>
          <p:spPr>
            <a:xfrm flipH="1">
              <a:off x="304800" y="3905724"/>
              <a:ext cx="4297680" cy="2047696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8036504-0703-4B91-96E8-6B43D63D34C9}"/>
                </a:ext>
              </a:extLst>
            </p:cNvPr>
            <p:cNvSpPr txBox="1"/>
            <p:nvPr/>
          </p:nvSpPr>
          <p:spPr>
            <a:xfrm flipH="1">
              <a:off x="643598" y="3905724"/>
              <a:ext cx="403859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 amount of surface enclosed by a closed figure is called its A</a:t>
              </a:r>
              <a:r>
                <a:rPr lang="en-SG" sz="2400" dirty="0" smtClean="0">
                  <a:solidFill>
                    <a:schemeClr val="bg1"/>
                  </a:solidFill>
                </a:rPr>
                <a:t>rea</a:t>
              </a:r>
              <a:endParaRPr lang="en-SG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48579" name="Group 1048578"/>
          <p:cNvGrpSpPr/>
          <p:nvPr/>
        </p:nvGrpSpPr>
        <p:grpSpPr>
          <a:xfrm>
            <a:off x="4617720" y="2142428"/>
            <a:ext cx="4297680" cy="1381226"/>
            <a:chOff x="4617720" y="2142428"/>
            <a:chExt cx="4297680" cy="1381226"/>
          </a:xfrm>
        </p:grpSpPr>
        <p:sp>
          <p:nvSpPr>
            <p:cNvPr id="23" name="Freeform: Shape 28">
              <a:extLst>
                <a:ext uri="{FF2B5EF4-FFF2-40B4-BE49-F238E27FC236}">
                  <a16:creationId xmlns:a16="http://schemas.microsoft.com/office/drawing/2014/main" xmlns="" id="{8AF79656-5F36-4818-874C-1BA8684C1F3A}"/>
                </a:ext>
              </a:extLst>
            </p:cNvPr>
            <p:cNvSpPr/>
            <p:nvPr/>
          </p:nvSpPr>
          <p:spPr>
            <a:xfrm>
              <a:off x="4617720" y="2142428"/>
              <a:ext cx="4297680" cy="1381226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45A2A52F-25C4-477D-8F54-6B3E78BB566B}"/>
                </a:ext>
              </a:extLst>
            </p:cNvPr>
            <p:cNvSpPr txBox="1"/>
            <p:nvPr/>
          </p:nvSpPr>
          <p:spPr>
            <a:xfrm>
              <a:off x="5034473" y="2142428"/>
              <a:ext cx="3657600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Perimeter of a </a:t>
              </a:r>
              <a:r>
                <a:rPr lang="en-SG" sz="2400" dirty="0" smtClean="0">
                  <a:solidFill>
                    <a:schemeClr val="bg1"/>
                  </a:solidFill>
                </a:rPr>
                <a:t>rectangle</a:t>
              </a:r>
            </a:p>
            <a:p>
              <a:r>
                <a:rPr lang="en-SG" sz="2400" dirty="0" smtClean="0">
                  <a:solidFill>
                    <a:schemeClr val="bg1"/>
                  </a:solidFill>
                </a:rPr>
                <a:t> </a:t>
              </a:r>
              <a:r>
                <a:rPr lang="en-SG" sz="2400" dirty="0">
                  <a:solidFill>
                    <a:schemeClr val="bg1"/>
                  </a:solidFill>
                </a:rPr>
                <a:t>= </a:t>
              </a:r>
              <a:r>
                <a:rPr lang="en-SG" sz="2400" dirty="0" smtClean="0">
                  <a:solidFill>
                    <a:schemeClr val="bg1"/>
                  </a:solidFill>
                </a:rPr>
                <a:t> 2 </a:t>
              </a:r>
              <a:r>
                <a:rPr lang="en-SG" sz="2400" dirty="0">
                  <a:solidFill>
                    <a:schemeClr val="bg1"/>
                  </a:solidFill>
                </a:rPr>
                <a:t>(length + breadth)</a:t>
              </a:r>
            </a:p>
          </p:txBody>
        </p:sp>
      </p:grpSp>
      <p:grpSp>
        <p:nvGrpSpPr>
          <p:cNvPr id="1048580" name="Group 1048579"/>
          <p:cNvGrpSpPr/>
          <p:nvPr/>
        </p:nvGrpSpPr>
        <p:grpSpPr>
          <a:xfrm>
            <a:off x="4617720" y="1178278"/>
            <a:ext cx="4297680" cy="1416720"/>
            <a:chOff x="4617720" y="1178278"/>
            <a:chExt cx="4297680" cy="1416720"/>
          </a:xfrm>
        </p:grpSpPr>
        <p:sp>
          <p:nvSpPr>
            <p:cNvPr id="26" name="Freeform: Shape 28">
              <a:extLst>
                <a:ext uri="{FF2B5EF4-FFF2-40B4-BE49-F238E27FC236}">
                  <a16:creationId xmlns:a16="http://schemas.microsoft.com/office/drawing/2014/main" xmlns="" id="{8AF79656-5F36-4818-874C-1BA8684C1F3A}"/>
                </a:ext>
              </a:extLst>
            </p:cNvPr>
            <p:cNvSpPr/>
            <p:nvPr/>
          </p:nvSpPr>
          <p:spPr>
            <a:xfrm>
              <a:off x="4617720" y="1178278"/>
              <a:ext cx="4297680" cy="1416720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45A2A52F-25C4-477D-8F54-6B3E78BB566B}"/>
                </a:ext>
              </a:extLst>
            </p:cNvPr>
            <p:cNvSpPr txBox="1"/>
            <p:nvPr/>
          </p:nvSpPr>
          <p:spPr>
            <a:xfrm>
              <a:off x="5034473" y="1218690"/>
              <a:ext cx="3805249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Perimeter of a parallelogram = </a:t>
              </a:r>
              <a:r>
                <a:rPr lang="en-SG" sz="2400" dirty="0" smtClean="0">
                  <a:solidFill>
                    <a:schemeClr val="bg1"/>
                  </a:solidFill>
                </a:rPr>
                <a:t>2(base + side</a:t>
              </a:r>
              <a:r>
                <a:rPr lang="en-SG" sz="2400" dirty="0">
                  <a:solidFill>
                    <a:schemeClr val="bg1"/>
                  </a:solidFill>
                </a:rPr>
                <a:t>)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48576" name="Group 1048575"/>
          <p:cNvGrpSpPr/>
          <p:nvPr/>
        </p:nvGrpSpPr>
        <p:grpSpPr>
          <a:xfrm>
            <a:off x="304800" y="2088151"/>
            <a:ext cx="4297680" cy="1434452"/>
            <a:chOff x="304800" y="2088151"/>
            <a:chExt cx="4297680" cy="1434452"/>
          </a:xfrm>
        </p:grpSpPr>
        <p:sp>
          <p:nvSpPr>
            <p:cNvPr id="29" name="Freeform: Shape 19">
              <a:extLst>
                <a:ext uri="{FF2B5EF4-FFF2-40B4-BE49-F238E27FC236}">
                  <a16:creationId xmlns:a16="http://schemas.microsoft.com/office/drawing/2014/main" xmlns="" id="{CCB53408-5024-4719-9946-E68B26EA2A49}"/>
                </a:ext>
              </a:extLst>
            </p:cNvPr>
            <p:cNvSpPr/>
            <p:nvPr/>
          </p:nvSpPr>
          <p:spPr>
            <a:xfrm flipH="1">
              <a:off x="304800" y="2118943"/>
              <a:ext cx="4297680" cy="1403660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2CE3C96B-CC84-456C-9DF5-F352198A28D7}"/>
                </a:ext>
              </a:extLst>
            </p:cNvPr>
            <p:cNvSpPr txBox="1"/>
            <p:nvPr/>
          </p:nvSpPr>
          <p:spPr>
            <a:xfrm flipH="1">
              <a:off x="643598" y="2088151"/>
              <a:ext cx="3861587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Area of a rectangle </a:t>
              </a:r>
              <a:endParaRPr lang="en-SG" sz="2400" dirty="0" smtClean="0">
                <a:solidFill>
                  <a:schemeClr val="bg1"/>
                </a:solidFill>
              </a:endParaRPr>
            </a:p>
            <a:p>
              <a:r>
                <a:rPr lang="en-SG" sz="2400" dirty="0" smtClean="0">
                  <a:solidFill>
                    <a:schemeClr val="bg1"/>
                  </a:solidFill>
                </a:rPr>
                <a:t>= length </a:t>
              </a:r>
              <a:r>
                <a:rPr lang="en-SG" sz="2400" dirty="0">
                  <a:solidFill>
                    <a:schemeClr val="bg1"/>
                  </a:solidFill>
                </a:rPr>
                <a:t>x breadth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04800" y="1183412"/>
            <a:ext cx="4419600" cy="1411586"/>
            <a:chOff x="304800" y="1183412"/>
            <a:chExt cx="4419600" cy="1411586"/>
          </a:xfrm>
        </p:grpSpPr>
        <p:sp>
          <p:nvSpPr>
            <p:cNvPr id="32" name="Freeform: Shape 19">
              <a:extLst>
                <a:ext uri="{FF2B5EF4-FFF2-40B4-BE49-F238E27FC236}">
                  <a16:creationId xmlns:a16="http://schemas.microsoft.com/office/drawing/2014/main" xmlns="" id="{CCB53408-5024-4719-9946-E68B26EA2A49}"/>
                </a:ext>
              </a:extLst>
            </p:cNvPr>
            <p:cNvSpPr/>
            <p:nvPr/>
          </p:nvSpPr>
          <p:spPr>
            <a:xfrm flipH="1">
              <a:off x="304800" y="1183412"/>
              <a:ext cx="4297680" cy="1411586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solidFill>
              <a:srgbClr val="FF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2CE3C96B-CC84-456C-9DF5-F352198A28D7}"/>
                </a:ext>
              </a:extLst>
            </p:cNvPr>
            <p:cNvSpPr txBox="1"/>
            <p:nvPr/>
          </p:nvSpPr>
          <p:spPr>
            <a:xfrm flipH="1">
              <a:off x="643598" y="1226555"/>
              <a:ext cx="408080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Area of a parallelogram </a:t>
              </a:r>
              <a:endParaRPr lang="en-SG" sz="2400" dirty="0" smtClean="0">
                <a:solidFill>
                  <a:schemeClr val="bg1"/>
                </a:solidFill>
              </a:endParaRPr>
            </a:p>
            <a:p>
              <a:r>
                <a:rPr lang="en-SG" sz="2400" dirty="0" smtClean="0">
                  <a:solidFill>
                    <a:schemeClr val="bg1"/>
                  </a:solidFill>
                </a:rPr>
                <a:t>= </a:t>
              </a:r>
              <a:r>
                <a:rPr lang="en-SG" sz="2400" dirty="0">
                  <a:solidFill>
                    <a:schemeClr val="bg1"/>
                  </a:solidFill>
                </a:rPr>
                <a:t>base x height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048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048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048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048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04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7016306" cy="599813"/>
          </a:xfrm>
        </p:spPr>
        <p:txBody>
          <a:bodyPr/>
          <a:lstStyle/>
          <a:p>
            <a:r>
              <a:rPr lang="en-US" b="1" dirty="0" smtClean="0"/>
              <a:t>Perimeter and Area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IN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50AADFD2-0539-4E45-BA74-90BE7754682F}"/>
              </a:ext>
            </a:extLst>
          </p:cNvPr>
          <p:cNvGrpSpPr/>
          <p:nvPr/>
        </p:nvGrpSpPr>
        <p:grpSpPr>
          <a:xfrm>
            <a:off x="3728258" y="5542848"/>
            <a:ext cx="1878505" cy="972855"/>
            <a:chOff x="2300288" y="2228850"/>
            <a:chExt cx="3086100" cy="1814513"/>
          </a:xfrm>
        </p:grpSpPr>
        <p:sp>
          <p:nvSpPr>
            <p:cNvPr id="7" name="Rectangle: Rounded Corners 1">
              <a:extLst>
                <a:ext uri="{FF2B5EF4-FFF2-40B4-BE49-F238E27FC236}">
                  <a16:creationId xmlns:a16="http://schemas.microsoft.com/office/drawing/2014/main" xmlns="" id="{FF5F24F5-7AC8-4FFD-B60F-C96D59A73D0A}"/>
                </a:ext>
              </a:extLst>
            </p:cNvPr>
            <p:cNvSpPr/>
            <p:nvPr/>
          </p:nvSpPr>
          <p:spPr>
            <a:xfrm>
              <a:off x="2300288" y="2228850"/>
              <a:ext cx="3086100" cy="1814513"/>
            </a:xfrm>
            <a:prstGeom prst="roundRect">
              <a:avLst>
                <a:gd name="adj" fmla="val 8793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2B193A19-4929-4EA5-8327-B28653C6A1AA}"/>
                </a:ext>
              </a:extLst>
            </p:cNvPr>
            <p:cNvSpPr/>
            <p:nvPr/>
          </p:nvSpPr>
          <p:spPr>
            <a:xfrm>
              <a:off x="2443162" y="2443163"/>
              <a:ext cx="2657475" cy="1385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31B96AC7-96B3-4258-B145-43B4DDBDF133}"/>
                </a:ext>
              </a:extLst>
            </p:cNvPr>
            <p:cNvSpPr/>
            <p:nvPr/>
          </p:nvSpPr>
          <p:spPr>
            <a:xfrm>
              <a:off x="5179219" y="3078956"/>
              <a:ext cx="128587" cy="1143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EBC4ACA-DBF4-4A3B-8C18-81ABACDB52BC}"/>
              </a:ext>
            </a:extLst>
          </p:cNvPr>
          <p:cNvGrpSpPr/>
          <p:nvPr/>
        </p:nvGrpSpPr>
        <p:grpSpPr>
          <a:xfrm>
            <a:off x="4753837" y="3048000"/>
            <a:ext cx="4178514" cy="1600200"/>
            <a:chOff x="4527351" y="2612822"/>
            <a:chExt cx="2686051" cy="1343711"/>
          </a:xfrm>
          <a:solidFill>
            <a:schemeClr val="accent2">
              <a:lumMod val="75000"/>
            </a:schemeClr>
          </a:solidFill>
        </p:grpSpPr>
        <p:sp>
          <p:nvSpPr>
            <p:cNvPr id="11" name="Freeform: Shape 14">
              <a:extLst>
                <a:ext uri="{FF2B5EF4-FFF2-40B4-BE49-F238E27FC236}">
                  <a16:creationId xmlns:a16="http://schemas.microsoft.com/office/drawing/2014/main" xmlns="" id="{C9629577-F4A9-4A8D-A563-7B8CFEF7EDF2}"/>
                </a:ext>
              </a:extLst>
            </p:cNvPr>
            <p:cNvSpPr/>
            <p:nvPr/>
          </p:nvSpPr>
          <p:spPr>
            <a:xfrm>
              <a:off x="4527351" y="2612822"/>
              <a:ext cx="2686051" cy="1343711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C7CD90B-FB40-4286-8D7F-6D3345A57999}"/>
                </a:ext>
              </a:extLst>
            </p:cNvPr>
            <p:cNvSpPr txBox="1"/>
            <p:nvPr/>
          </p:nvSpPr>
          <p:spPr>
            <a:xfrm>
              <a:off x="4788732" y="2708921"/>
              <a:ext cx="2351195" cy="697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 distance around a circle is called the </a:t>
              </a:r>
              <a:r>
                <a:rPr lang="en-SG" sz="2400" dirty="0" smtClean="0">
                  <a:solidFill>
                    <a:schemeClr val="bg1"/>
                  </a:solidFill>
                </a:rPr>
                <a:t>circumference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EF09E403-B322-4A87-968D-91D296165C59}"/>
              </a:ext>
            </a:extLst>
          </p:cNvPr>
          <p:cNvGrpSpPr/>
          <p:nvPr/>
        </p:nvGrpSpPr>
        <p:grpSpPr>
          <a:xfrm flipH="1">
            <a:off x="152398" y="2066359"/>
            <a:ext cx="4726830" cy="1421948"/>
            <a:chOff x="4410359" y="2612823"/>
            <a:chExt cx="2803042" cy="1236764"/>
          </a:xfrm>
          <a:solidFill>
            <a:srgbClr val="C00000"/>
          </a:solidFill>
        </p:grpSpPr>
        <p:sp>
          <p:nvSpPr>
            <p:cNvPr id="14" name="Freeform: Shape 19">
              <a:extLst>
                <a:ext uri="{FF2B5EF4-FFF2-40B4-BE49-F238E27FC236}">
                  <a16:creationId xmlns:a16="http://schemas.microsoft.com/office/drawing/2014/main" xmlns="" id="{CCB53408-5024-4719-9946-E68B26EA2A49}"/>
                </a:ext>
              </a:extLst>
            </p:cNvPr>
            <p:cNvSpPr/>
            <p:nvPr/>
          </p:nvSpPr>
          <p:spPr>
            <a:xfrm>
              <a:off x="4527350" y="2612823"/>
              <a:ext cx="2686051" cy="1236764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2CE3C96B-CC84-456C-9DF5-F352198A28D7}"/>
                </a:ext>
              </a:extLst>
            </p:cNvPr>
            <p:cNvSpPr txBox="1"/>
            <p:nvPr/>
          </p:nvSpPr>
          <p:spPr>
            <a:xfrm>
              <a:off x="4410359" y="2654324"/>
              <a:ext cx="2631516" cy="7227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There </a:t>
              </a:r>
              <a:r>
                <a:rPr lang="en-SG" sz="2400" dirty="0" smtClean="0">
                  <a:solidFill>
                    <a:schemeClr val="bg1"/>
                  </a:solidFill>
                </a:rPr>
                <a:t>are informal </a:t>
              </a:r>
              <a:r>
                <a:rPr lang="en-SG" sz="2400" dirty="0">
                  <a:solidFill>
                    <a:schemeClr val="bg1"/>
                  </a:solidFill>
                </a:rPr>
                <a:t>units of </a:t>
              </a:r>
              <a:r>
                <a:rPr lang="en-SG" sz="2400" dirty="0" smtClean="0">
                  <a:solidFill>
                    <a:schemeClr val="bg1"/>
                  </a:solidFill>
                </a:rPr>
                <a:t>measurement</a:t>
              </a:r>
              <a:endParaRPr lang="en-SG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14298709-CC68-45C8-B1AD-063ECE07B161}"/>
              </a:ext>
            </a:extLst>
          </p:cNvPr>
          <p:cNvGrpSpPr/>
          <p:nvPr/>
        </p:nvGrpSpPr>
        <p:grpSpPr>
          <a:xfrm>
            <a:off x="4753837" y="2104997"/>
            <a:ext cx="4196232" cy="1383310"/>
            <a:chOff x="4527350" y="2612823"/>
            <a:chExt cx="2686051" cy="1236764"/>
          </a:xfrm>
          <a:solidFill>
            <a:schemeClr val="accent1">
              <a:lumMod val="75000"/>
            </a:schemeClr>
          </a:solidFill>
        </p:grpSpPr>
        <p:sp>
          <p:nvSpPr>
            <p:cNvPr id="17" name="Freeform: Shape 22">
              <a:extLst>
                <a:ext uri="{FF2B5EF4-FFF2-40B4-BE49-F238E27FC236}">
                  <a16:creationId xmlns:a16="http://schemas.microsoft.com/office/drawing/2014/main" xmlns="" id="{7588CA63-D958-4483-9A47-0D28EF655152}"/>
                </a:ext>
              </a:extLst>
            </p:cNvPr>
            <p:cNvSpPr/>
            <p:nvPr/>
          </p:nvSpPr>
          <p:spPr>
            <a:xfrm>
              <a:off x="4527350" y="2612823"/>
              <a:ext cx="2686051" cy="1236764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xmlns="" id="{0A8AA2C1-BFF6-4CA5-9904-4FE49A82B283}"/>
                    </a:ext>
                  </a:extLst>
                </p:cNvPr>
                <p:cNvSpPr txBox="1"/>
                <p:nvPr/>
              </p:nvSpPr>
              <p:spPr>
                <a:xfrm>
                  <a:off x="4751735" y="2638396"/>
                  <a:ext cx="2409064" cy="74296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2400" dirty="0" smtClean="0">
                      <a:solidFill>
                        <a:schemeClr val="bg1"/>
                      </a:solidFill>
                    </a:rPr>
                    <a:t>Area of circle of radius r </a:t>
                  </a:r>
                  <a:endParaRPr lang="en-SG" sz="2400" dirty="0">
                    <a:solidFill>
                      <a:schemeClr val="bg1"/>
                    </a:solidFill>
                  </a:endParaRPr>
                </a:p>
                <a:p>
                  <a:r>
                    <a:rPr lang="en-SG" sz="2400" dirty="0">
                      <a:solidFill>
                        <a:schemeClr val="bg1"/>
                      </a:solidFill>
                    </a:rPr>
                    <a:t>i</a:t>
                  </a:r>
                  <a:r>
                    <a:rPr lang="en-SG" sz="2400" dirty="0" smtClean="0">
                      <a:solidFill>
                        <a:schemeClr val="bg1"/>
                      </a:solidFill>
                    </a:rPr>
                    <a:t>s</a:t>
                  </a:r>
                  <a:r>
                    <a:rPr lang="en-SG" sz="2000" dirty="0" smtClean="0">
                      <a:solidFill>
                        <a:schemeClr val="bg1"/>
                      </a:solidFill>
                    </a:rPr>
                    <a:t> </a:t>
                  </a:r>
                  <a:r>
                    <a:rPr lang="en-SG" sz="2000" dirty="0" smtClean="0">
                      <a:solidFill>
                        <a:schemeClr val="bg1"/>
                      </a:solidFill>
                      <a:cs typeface="Calibri" panose="020F0502020204030204" pitchFamily="34" charset="0"/>
                    </a:rPr>
                    <a:t>∏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SG" sz="24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a14:m>
                  <a:endParaRPr lang="en-SG" sz="20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0A8AA2C1-BFF6-4CA5-9904-4FE49A82B2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1735" y="2638396"/>
                  <a:ext cx="2409064" cy="74296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2427" t="-5882" b="-1617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FD935477-F147-4FEC-9167-37C721F14020}"/>
              </a:ext>
            </a:extLst>
          </p:cNvPr>
          <p:cNvGrpSpPr/>
          <p:nvPr/>
        </p:nvGrpSpPr>
        <p:grpSpPr>
          <a:xfrm flipH="1">
            <a:off x="152398" y="3048000"/>
            <a:ext cx="4515109" cy="1600200"/>
            <a:chOff x="4527351" y="2612823"/>
            <a:chExt cx="2686051" cy="1236764"/>
          </a:xfrm>
        </p:grpSpPr>
        <p:sp>
          <p:nvSpPr>
            <p:cNvPr id="20" name="Freeform: Shape 25">
              <a:extLst>
                <a:ext uri="{FF2B5EF4-FFF2-40B4-BE49-F238E27FC236}">
                  <a16:creationId xmlns:a16="http://schemas.microsoft.com/office/drawing/2014/main" xmlns="" id="{5A80F1A2-4C68-4A75-956F-0FBFB6DF4888}"/>
                </a:ext>
              </a:extLst>
            </p:cNvPr>
            <p:cNvSpPr/>
            <p:nvPr/>
          </p:nvSpPr>
          <p:spPr>
            <a:xfrm>
              <a:off x="4527351" y="2612823"/>
              <a:ext cx="2686051" cy="1236764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8036504-0703-4B91-96E8-6B43D63D34C9}"/>
                </a:ext>
              </a:extLst>
            </p:cNvPr>
            <p:cNvSpPr txBox="1"/>
            <p:nvPr/>
          </p:nvSpPr>
          <p:spPr>
            <a:xfrm>
              <a:off x="4631009" y="2704404"/>
              <a:ext cx="2433868" cy="927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Circumference of a circle = </a:t>
              </a:r>
              <a:r>
                <a:rPr lang="en-SG" sz="2000" dirty="0">
                  <a:solidFill>
                    <a:schemeClr val="bg1"/>
                  </a:solidFill>
                </a:rPr>
                <a:t>∏</a:t>
              </a:r>
              <a:r>
                <a:rPr lang="en-SG" sz="2400" dirty="0">
                  <a:solidFill>
                    <a:schemeClr val="bg1"/>
                  </a:solidFill>
                </a:rPr>
                <a:t> d </a:t>
              </a:r>
              <a:endParaRPr lang="en-SG" sz="2400" dirty="0" smtClean="0">
                <a:solidFill>
                  <a:schemeClr val="bg1"/>
                </a:solidFill>
              </a:endParaRPr>
            </a:p>
            <a:p>
              <a:r>
                <a:rPr lang="en-SG" sz="2400" dirty="0" smtClean="0">
                  <a:solidFill>
                    <a:schemeClr val="bg1"/>
                  </a:solidFill>
                </a:rPr>
                <a:t>d = diameter, </a:t>
              </a:r>
              <a:r>
                <a:rPr lang="en-SG" sz="2000" dirty="0">
                  <a:solidFill>
                    <a:schemeClr val="bg1"/>
                  </a:solidFill>
                </a:rPr>
                <a:t>∏</a:t>
              </a:r>
              <a:r>
                <a:rPr lang="en-SG" sz="2400" dirty="0">
                  <a:solidFill>
                    <a:schemeClr val="bg1"/>
                  </a:solidFill>
                </a:rPr>
                <a:t> = </a:t>
              </a:r>
              <a:r>
                <a:rPr lang="en-SG" sz="2400" dirty="0" smtClean="0">
                  <a:solidFill>
                    <a:schemeClr val="bg1"/>
                  </a:solidFill>
                </a:rPr>
                <a:t>22/7 </a:t>
              </a:r>
              <a:r>
                <a:rPr lang="en-SG" sz="2400" dirty="0">
                  <a:solidFill>
                    <a:schemeClr val="bg1"/>
                  </a:solidFill>
                </a:rPr>
                <a:t>or 3.14 </a:t>
              </a:r>
              <a:r>
                <a:rPr lang="en-SG" sz="2400" dirty="0" err="1" smtClean="0">
                  <a:solidFill>
                    <a:schemeClr val="bg1"/>
                  </a:solidFill>
                </a:rPr>
                <a:t>approx</a:t>
              </a:r>
              <a:endParaRPr lang="en-SG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1DA83A56-CD82-418D-9C3D-685683A06346}"/>
              </a:ext>
            </a:extLst>
          </p:cNvPr>
          <p:cNvGrpSpPr/>
          <p:nvPr/>
        </p:nvGrpSpPr>
        <p:grpSpPr>
          <a:xfrm>
            <a:off x="4753837" y="1174062"/>
            <a:ext cx="4153505" cy="1380013"/>
            <a:chOff x="4527350" y="2612823"/>
            <a:chExt cx="2686051" cy="1207883"/>
          </a:xfrm>
          <a:solidFill>
            <a:schemeClr val="accent4">
              <a:lumMod val="50000"/>
            </a:schemeClr>
          </a:solidFill>
        </p:grpSpPr>
        <p:sp>
          <p:nvSpPr>
            <p:cNvPr id="23" name="Freeform: Shape 28">
              <a:extLst>
                <a:ext uri="{FF2B5EF4-FFF2-40B4-BE49-F238E27FC236}">
                  <a16:creationId xmlns:a16="http://schemas.microsoft.com/office/drawing/2014/main" xmlns="" id="{8AF79656-5F36-4818-874C-1BA8684C1F3A}"/>
                </a:ext>
              </a:extLst>
            </p:cNvPr>
            <p:cNvSpPr/>
            <p:nvPr/>
          </p:nvSpPr>
          <p:spPr>
            <a:xfrm>
              <a:off x="4527350" y="2612823"/>
              <a:ext cx="2686051" cy="1207883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45A2A52F-25C4-477D-8F54-6B3E78BB566B}"/>
                </a:ext>
              </a:extLst>
            </p:cNvPr>
            <p:cNvSpPr txBox="1"/>
            <p:nvPr/>
          </p:nvSpPr>
          <p:spPr>
            <a:xfrm>
              <a:off x="4742299" y="2646429"/>
              <a:ext cx="2379680" cy="7273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Area and Perimeter </a:t>
              </a:r>
              <a:r>
                <a:rPr lang="en-SG" sz="2400" dirty="0" smtClean="0">
                  <a:solidFill>
                    <a:schemeClr val="bg1"/>
                  </a:solidFill>
                </a:rPr>
                <a:t>are used widely in </a:t>
              </a:r>
              <a:r>
                <a:rPr lang="en-SG" sz="2400" dirty="0">
                  <a:solidFill>
                    <a:schemeClr val="bg1"/>
                  </a:solidFill>
                </a:rPr>
                <a:t>our daily </a:t>
              </a:r>
              <a:r>
                <a:rPr lang="en-SG" sz="2400" dirty="0" smtClean="0">
                  <a:solidFill>
                    <a:schemeClr val="bg1"/>
                  </a:solidFill>
                </a:rPr>
                <a:t>life</a:t>
              </a:r>
              <a:endParaRPr lang="en-SG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52398" y="1100912"/>
            <a:ext cx="4529547" cy="1453164"/>
            <a:chOff x="152398" y="1100912"/>
            <a:chExt cx="4529547" cy="1453164"/>
          </a:xfrm>
        </p:grpSpPr>
        <p:sp>
          <p:nvSpPr>
            <p:cNvPr id="29" name="Freeform: Shape 19">
              <a:extLst>
                <a:ext uri="{FF2B5EF4-FFF2-40B4-BE49-F238E27FC236}">
                  <a16:creationId xmlns:a16="http://schemas.microsoft.com/office/drawing/2014/main" xmlns="" id="{CCB53408-5024-4719-9946-E68B26EA2A49}"/>
                </a:ext>
              </a:extLst>
            </p:cNvPr>
            <p:cNvSpPr/>
            <p:nvPr/>
          </p:nvSpPr>
          <p:spPr>
            <a:xfrm flipH="1">
              <a:off x="152398" y="1100912"/>
              <a:ext cx="4529547" cy="1453164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000">
                <a:solidFill>
                  <a:schemeClr val="bg1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476601" y="1140259"/>
              <a:ext cx="3936722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SG" sz="2400" dirty="0" smtClean="0">
                  <a:solidFill>
                    <a:schemeClr val="bg1"/>
                  </a:solidFill>
                </a:rPr>
                <a:t>Peace is important to </a:t>
              </a:r>
              <a:r>
                <a:rPr lang="en-SG" sz="2400" dirty="0">
                  <a:solidFill>
                    <a:schemeClr val="bg1"/>
                  </a:solidFill>
                </a:rPr>
                <a:t>face any situation </a:t>
              </a:r>
              <a:r>
                <a:rPr lang="en-SG" sz="2400" dirty="0" smtClean="0">
                  <a:solidFill>
                    <a:schemeClr val="bg1"/>
                  </a:solidFill>
                </a:rPr>
                <a:t>easily</a:t>
              </a:r>
              <a:endParaRPr lang="en-SG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EF09E403-B322-4A87-968D-91D296165C59}"/>
              </a:ext>
            </a:extLst>
          </p:cNvPr>
          <p:cNvGrpSpPr/>
          <p:nvPr/>
        </p:nvGrpSpPr>
        <p:grpSpPr>
          <a:xfrm flipH="1">
            <a:off x="152398" y="4118180"/>
            <a:ext cx="4515109" cy="1424668"/>
            <a:chOff x="4527350" y="2612823"/>
            <a:chExt cx="2686051" cy="1236764"/>
          </a:xfrm>
          <a:solidFill>
            <a:schemeClr val="accent3">
              <a:lumMod val="75000"/>
            </a:schemeClr>
          </a:solidFill>
        </p:grpSpPr>
        <p:sp>
          <p:nvSpPr>
            <p:cNvPr id="41" name="Freeform: Shape 19">
              <a:extLst>
                <a:ext uri="{FF2B5EF4-FFF2-40B4-BE49-F238E27FC236}">
                  <a16:creationId xmlns:a16="http://schemas.microsoft.com/office/drawing/2014/main" xmlns="" id="{CCB53408-5024-4719-9946-E68B26EA2A49}"/>
                </a:ext>
              </a:extLst>
            </p:cNvPr>
            <p:cNvSpPr/>
            <p:nvPr/>
          </p:nvSpPr>
          <p:spPr>
            <a:xfrm>
              <a:off x="4527350" y="2612823"/>
              <a:ext cx="2686051" cy="1236764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2CE3C96B-CC84-456C-9DF5-F352198A28D7}"/>
                </a:ext>
              </a:extLst>
            </p:cNvPr>
            <p:cNvSpPr txBox="1"/>
            <p:nvPr/>
          </p:nvSpPr>
          <p:spPr>
            <a:xfrm>
              <a:off x="4771449" y="2650330"/>
              <a:ext cx="2249083" cy="721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Area of a triangle = </a:t>
              </a:r>
              <a:endParaRPr lang="en-SG" sz="2400" dirty="0" smtClean="0">
                <a:solidFill>
                  <a:schemeClr val="bg1"/>
                </a:solidFill>
              </a:endParaRPr>
            </a:p>
            <a:p>
              <a:r>
                <a:rPr lang="en-SG" sz="2400" dirty="0" smtClean="0">
                  <a:solidFill>
                    <a:schemeClr val="bg1"/>
                  </a:solidFill>
                </a:rPr>
                <a:t>1/2 </a:t>
              </a:r>
              <a:r>
                <a:rPr lang="en-SG" sz="2400" dirty="0">
                  <a:solidFill>
                    <a:schemeClr val="bg1"/>
                  </a:solidFill>
                </a:rPr>
                <a:t>(base x height)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1DA83A56-CD82-418D-9C3D-685683A06346}"/>
              </a:ext>
            </a:extLst>
          </p:cNvPr>
          <p:cNvGrpSpPr/>
          <p:nvPr/>
        </p:nvGrpSpPr>
        <p:grpSpPr>
          <a:xfrm>
            <a:off x="4753837" y="4118180"/>
            <a:ext cx="4125700" cy="1424668"/>
            <a:chOff x="4527350" y="2612823"/>
            <a:chExt cx="2686051" cy="1236764"/>
          </a:xfrm>
          <a:solidFill>
            <a:schemeClr val="accent5">
              <a:lumMod val="75000"/>
            </a:schemeClr>
          </a:solidFill>
        </p:grpSpPr>
        <p:sp>
          <p:nvSpPr>
            <p:cNvPr id="44" name="Freeform: Shape 28">
              <a:extLst>
                <a:ext uri="{FF2B5EF4-FFF2-40B4-BE49-F238E27FC236}">
                  <a16:creationId xmlns:a16="http://schemas.microsoft.com/office/drawing/2014/main" xmlns="" id="{8AF79656-5F36-4818-874C-1BA8684C1F3A}"/>
                </a:ext>
              </a:extLst>
            </p:cNvPr>
            <p:cNvSpPr/>
            <p:nvPr/>
          </p:nvSpPr>
          <p:spPr>
            <a:xfrm>
              <a:off x="4527350" y="2612823"/>
              <a:ext cx="2686051" cy="1236764"/>
            </a:xfrm>
            <a:custGeom>
              <a:avLst/>
              <a:gdLst>
                <a:gd name="connsiteX0" fmla="*/ 554835 w 2686051"/>
                <a:gd name="connsiteY0" fmla="*/ 0 h 1236764"/>
                <a:gd name="connsiteX1" fmla="*/ 2231227 w 2686051"/>
                <a:gd name="connsiteY1" fmla="*/ 0 h 1236764"/>
                <a:gd name="connsiteX2" fmla="*/ 2271456 w 2686051"/>
                <a:gd name="connsiteY2" fmla="*/ 4357 h 1236764"/>
                <a:gd name="connsiteX3" fmla="*/ 2314575 w 2686051"/>
                <a:gd name="connsiteY3" fmla="*/ 0 h 1236764"/>
                <a:gd name="connsiteX4" fmla="*/ 2686051 w 2686051"/>
                <a:gd name="connsiteY4" fmla="*/ 372370 h 1236764"/>
                <a:gd name="connsiteX5" fmla="*/ 2314575 w 2686051"/>
                <a:gd name="connsiteY5" fmla="*/ 744740 h 1236764"/>
                <a:gd name="connsiteX6" fmla="*/ 2314575 w 2686051"/>
                <a:gd name="connsiteY6" fmla="*/ 746699 h 1236764"/>
                <a:gd name="connsiteX7" fmla="*/ 2231227 w 2686051"/>
                <a:gd name="connsiteY7" fmla="*/ 738798 h 1236764"/>
                <a:gd name="connsiteX8" fmla="*/ 554835 w 2686051"/>
                <a:gd name="connsiteY8" fmla="*/ 738798 h 1236764"/>
                <a:gd name="connsiteX9" fmla="*/ 11273 w 2686051"/>
                <a:gd name="connsiteY9" fmla="*/ 1214809 h 1236764"/>
                <a:gd name="connsiteX10" fmla="*/ 9213 w 2686051"/>
                <a:gd name="connsiteY10" fmla="*/ 1236764 h 1236764"/>
                <a:gd name="connsiteX11" fmla="*/ 0 w 2686051"/>
                <a:gd name="connsiteY11" fmla="*/ 1138572 h 1236764"/>
                <a:gd name="connsiteX12" fmla="*/ 0 w 2686051"/>
                <a:gd name="connsiteY12" fmla="*/ 596158 h 1236764"/>
                <a:gd name="connsiteX13" fmla="*/ 554835 w 2686051"/>
                <a:gd name="connsiteY13" fmla="*/ 0 h 1236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6051" h="1236764">
                  <a:moveTo>
                    <a:pt x="554835" y="0"/>
                  </a:moveTo>
                  <a:lnTo>
                    <a:pt x="2231227" y="0"/>
                  </a:lnTo>
                  <a:lnTo>
                    <a:pt x="2271456" y="4357"/>
                  </a:lnTo>
                  <a:lnTo>
                    <a:pt x="2314575" y="0"/>
                  </a:lnTo>
                  <a:cubicBezTo>
                    <a:pt x="2519736" y="0"/>
                    <a:pt x="2686051" y="166716"/>
                    <a:pt x="2686051" y="372370"/>
                  </a:cubicBezTo>
                  <a:cubicBezTo>
                    <a:pt x="2686051" y="578024"/>
                    <a:pt x="2519736" y="744740"/>
                    <a:pt x="2314575" y="744740"/>
                  </a:cubicBezTo>
                  <a:lnTo>
                    <a:pt x="2314575" y="746699"/>
                  </a:lnTo>
                  <a:lnTo>
                    <a:pt x="2231227" y="738798"/>
                  </a:lnTo>
                  <a:lnTo>
                    <a:pt x="554835" y="738798"/>
                  </a:lnTo>
                  <a:cubicBezTo>
                    <a:pt x="286712" y="738798"/>
                    <a:pt x="63009" y="943149"/>
                    <a:pt x="11273" y="1214809"/>
                  </a:cubicBezTo>
                  <a:lnTo>
                    <a:pt x="9213" y="1236764"/>
                  </a:lnTo>
                  <a:lnTo>
                    <a:pt x="0" y="1138572"/>
                  </a:lnTo>
                  <a:lnTo>
                    <a:pt x="0" y="596158"/>
                  </a:lnTo>
                  <a:cubicBezTo>
                    <a:pt x="0" y="266909"/>
                    <a:pt x="248408" y="0"/>
                    <a:pt x="55483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45A2A52F-25C4-477D-8F54-6B3E78BB566B}"/>
                </a:ext>
              </a:extLst>
            </p:cNvPr>
            <p:cNvSpPr txBox="1"/>
            <p:nvPr/>
          </p:nvSpPr>
          <p:spPr>
            <a:xfrm>
              <a:off x="4828340" y="2650331"/>
              <a:ext cx="2203131" cy="721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Perimeter of a triangle = sum of 3 sides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916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 smtClean="0"/>
              <a:t>MM Index</a:t>
            </a:r>
            <a:endParaRPr lang="en-IN" dirty="0"/>
          </a:p>
        </p:txBody>
      </p:sp>
      <p:graphicFrame>
        <p:nvGraphicFramePr>
          <p:cNvPr id="419430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306867"/>
              </p:ext>
            </p:extLst>
          </p:nvPr>
        </p:nvGraphicFramePr>
        <p:xfrm>
          <a:off x="457200" y="1397001"/>
          <a:ext cx="8229600" cy="1277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295400"/>
                <a:gridCol w="6019800"/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 smtClean="0">
                          <a:solidFill>
                            <a:schemeClr val="tx1"/>
                          </a:solidFill>
                        </a:rPr>
                        <a:t>All</a:t>
                      </a:r>
                      <a:r>
                        <a:rPr lang="en-IN" sz="1600" baseline="0" dirty="0" smtClean="0">
                          <a:solidFill>
                            <a:schemeClr val="tx1"/>
                          </a:solidFill>
                        </a:rPr>
                        <a:t> shapes have been created using MS power point tools</a:t>
                      </a:r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283</Words>
  <Application>Microsoft Office PowerPoint</Application>
  <PresentationFormat>On-screen Show (4:3)</PresentationFormat>
  <Paragraphs>55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Summary of  Perimeter and Area   </vt:lpstr>
      <vt:lpstr>Perimeter and Area  </vt:lpstr>
      <vt:lpstr>Perimeter and Area  </vt:lpstr>
      <vt:lpstr>MM Index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Sri</cp:lastModifiedBy>
  <cp:revision>23</cp:revision>
  <dcterms:created xsi:type="dcterms:W3CDTF">2018-12-15T17:20:25Z</dcterms:created>
  <dcterms:modified xsi:type="dcterms:W3CDTF">2021-01-25T07:02:25Z</dcterms:modified>
</cp:coreProperties>
</file>