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9" r:id="rId4"/>
    <p:sldId id="277" r:id="rId5"/>
    <p:sldId id="278" r:id="rId6"/>
    <p:sldId id="279" r:id="rId7"/>
    <p:sldId id="280" r:id="rId8"/>
    <p:sldId id="268" r:id="rId9"/>
    <p:sldId id="270" r:id="rId10"/>
    <p:sldId id="272" r:id="rId11"/>
    <p:sldId id="281" r:id="rId12"/>
    <p:sldId id="282" r:id="rId13"/>
    <p:sldId id="283" r:id="rId14"/>
    <p:sldId id="25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089" autoAdjust="0"/>
  </p:normalViewPr>
  <p:slideViewPr>
    <p:cSldViewPr>
      <p:cViewPr>
        <p:scale>
          <a:sx n="77" d="100"/>
          <a:sy n="77" d="100"/>
        </p:scale>
        <p:origin x="-1541" y="-4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398F4-68C7-45DD-917F-850F0F97DF8C}" type="datetimeFigureOut">
              <a:rPr lang="en-IN" smtClean="0"/>
              <a:pPr/>
              <a:t>06-04-2021</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D701E-2B11-4C64-8620-9E97557E8B0E}" type="slidenum">
              <a:rPr lang="en-IN" smtClean="0"/>
              <a:pPr/>
              <a:t>‹#›</a:t>
            </a:fld>
            <a:endParaRPr lang="en-IN" dirty="0"/>
          </a:p>
        </p:txBody>
      </p:sp>
    </p:spTree>
    <p:extLst>
      <p:ext uri="{BB962C8B-B14F-4D97-AF65-F5344CB8AC3E}">
        <p14:creationId xmlns:p14="http://schemas.microsoft.com/office/powerpoint/2010/main" val="1223723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ons.wikimedia.org/wiki/File:Protractor_Rapporteur_Degrees_V3.jp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ons.wikimedia.org/wiki/File:Protractor_Rapporteur_Degrees_V3.jp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ommons.wikimedia.org/wiki/File:Protractor_Rapporteur_Degrees_V3.jp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ommons.wikimedia.org/wiki/File:Protractor_Rapporteur_Degrees_V3.jp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ommons.wikimedia.org/wiki/File:Protractor_Rapporteur_Degrees_V3.jp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commons.wikimedia.org/wiki/File:Protractor_Rapporteur_Degrees_V3.jp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ixabay.com/vectors/dividers-compasses-circle-tool-37921/"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ixabay.com/vectors/dividers-compasses-circle-tool-37921/"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a:t>
            </a:fld>
            <a:endParaRPr lang="en-IN" dirty="0"/>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Explanation: </a:t>
            </a:r>
          </a:p>
          <a:p>
            <a:r>
              <a:rPr lang="en-US" dirty="0"/>
              <a:t>   There should step by step explanation, by mouse click or by arrow click on keyboard.</a:t>
            </a:r>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2</a:t>
            </a:fld>
            <a:endParaRPr lang="en-IN" dirty="0"/>
          </a:p>
        </p:txBody>
      </p:sp>
    </p:spTree>
    <p:extLst>
      <p:ext uri="{BB962C8B-B14F-4D97-AF65-F5344CB8AC3E}">
        <p14:creationId xmlns:p14="http://schemas.microsoft.com/office/powerpoint/2010/main" val="4164767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Source:</a:t>
            </a:r>
          </a:p>
          <a:p>
            <a:r>
              <a:rPr lang="en-US" b="1" dirty="0" smtClean="0"/>
              <a:t>Protractor – CCO</a:t>
            </a:r>
            <a:r>
              <a:rPr lang="en-US" b="1" baseline="0" dirty="0" smtClean="0"/>
              <a:t> - </a:t>
            </a:r>
            <a:r>
              <a:rPr lang="en-US" b="1" dirty="0" smtClean="0">
                <a:hlinkClick r:id="rId3"/>
              </a:rPr>
              <a:t>https://commons.wikimedia.org/wiki/File:Protractor_Rapporteur_Degrees_V3.jpg</a:t>
            </a:r>
            <a:endParaRPr lang="en-US" b="1"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3</a:t>
            </a:fld>
            <a:endParaRPr lang="en-IN" dirty="0"/>
          </a:p>
        </p:txBody>
      </p:sp>
    </p:spTree>
    <p:extLst>
      <p:ext uri="{BB962C8B-B14F-4D97-AF65-F5344CB8AC3E}">
        <p14:creationId xmlns:p14="http://schemas.microsoft.com/office/powerpoint/2010/main" val="3436856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Source:</a:t>
            </a:r>
          </a:p>
          <a:p>
            <a:r>
              <a:rPr lang="en-US" b="1" dirty="0" smtClean="0"/>
              <a:t>Protractor – CCO</a:t>
            </a:r>
            <a:r>
              <a:rPr lang="en-US" b="1" baseline="0" dirty="0" smtClean="0"/>
              <a:t> - </a:t>
            </a:r>
            <a:r>
              <a:rPr lang="en-US" b="1" dirty="0" smtClean="0">
                <a:hlinkClick r:id="rId3"/>
              </a:rPr>
              <a:t>https://commons.wikimedia.org/wiki/File:Protractor_Rapporteur_Degrees_V3.jpg</a:t>
            </a:r>
            <a:endParaRPr lang="en-US" b="1"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4</a:t>
            </a:fld>
            <a:endParaRPr lang="en-IN" dirty="0"/>
          </a:p>
        </p:txBody>
      </p:sp>
    </p:spTree>
    <p:extLst>
      <p:ext uri="{BB962C8B-B14F-4D97-AF65-F5344CB8AC3E}">
        <p14:creationId xmlns:p14="http://schemas.microsoft.com/office/powerpoint/2010/main" val="3436856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Source:</a:t>
            </a:r>
          </a:p>
          <a:p>
            <a:r>
              <a:rPr lang="en-US" b="1" dirty="0" smtClean="0"/>
              <a:t>Protractor – CCO</a:t>
            </a:r>
            <a:r>
              <a:rPr lang="en-US" b="1" baseline="0" dirty="0" smtClean="0"/>
              <a:t> - </a:t>
            </a:r>
            <a:r>
              <a:rPr lang="en-US" b="1" dirty="0" smtClean="0">
                <a:hlinkClick r:id="rId3"/>
              </a:rPr>
              <a:t>https://commons.wikimedia.org/wiki/File:Protractor_Rapporteur_Degrees_V3.jpg</a:t>
            </a:r>
            <a:endParaRPr lang="en-US" b="1"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5</a:t>
            </a:fld>
            <a:endParaRPr lang="en-IN" dirty="0"/>
          </a:p>
        </p:txBody>
      </p:sp>
    </p:spTree>
    <p:extLst>
      <p:ext uri="{BB962C8B-B14F-4D97-AF65-F5344CB8AC3E}">
        <p14:creationId xmlns:p14="http://schemas.microsoft.com/office/powerpoint/2010/main" val="3436856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Source:</a:t>
            </a:r>
          </a:p>
          <a:p>
            <a:r>
              <a:rPr lang="en-US" b="1" dirty="0" smtClean="0"/>
              <a:t>Protractor – CCO</a:t>
            </a:r>
            <a:r>
              <a:rPr lang="en-US" b="1" baseline="0" dirty="0" smtClean="0"/>
              <a:t> - </a:t>
            </a:r>
            <a:r>
              <a:rPr lang="en-US" b="1" dirty="0" smtClean="0">
                <a:hlinkClick r:id="rId3"/>
              </a:rPr>
              <a:t>https://commons.wikimedia.org/wiki/File:Protractor_Rapporteur_Degrees_V3.jpg</a:t>
            </a:r>
            <a:endParaRPr lang="en-US" b="1"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6</a:t>
            </a:fld>
            <a:endParaRPr lang="en-IN" dirty="0"/>
          </a:p>
        </p:txBody>
      </p:sp>
    </p:spTree>
    <p:extLst>
      <p:ext uri="{BB962C8B-B14F-4D97-AF65-F5344CB8AC3E}">
        <p14:creationId xmlns:p14="http://schemas.microsoft.com/office/powerpoint/2010/main" val="3436856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Explanation: </a:t>
            </a:r>
          </a:p>
          <a:p>
            <a:r>
              <a:rPr lang="en-US" dirty="0"/>
              <a:t>   There should step by step explanation, by mouse click or by arrow click on keyboard.</a:t>
            </a:r>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7</a:t>
            </a:fld>
            <a:endParaRPr lang="en-IN" dirty="0"/>
          </a:p>
        </p:txBody>
      </p:sp>
    </p:spTree>
    <p:extLst>
      <p:ext uri="{BB962C8B-B14F-4D97-AF65-F5344CB8AC3E}">
        <p14:creationId xmlns:p14="http://schemas.microsoft.com/office/powerpoint/2010/main" val="4164767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Source:</a:t>
            </a:r>
          </a:p>
          <a:p>
            <a:r>
              <a:rPr lang="en-US" b="1" dirty="0" smtClean="0"/>
              <a:t>Protractor – CCO</a:t>
            </a:r>
            <a:r>
              <a:rPr lang="en-US" b="1" baseline="0" dirty="0" smtClean="0"/>
              <a:t> - </a:t>
            </a:r>
            <a:r>
              <a:rPr lang="en-US" b="1" dirty="0" smtClean="0">
                <a:hlinkClick r:id="rId3"/>
              </a:rPr>
              <a:t>https://commons.wikimedia.org/wiki/File:Protractor_Rapporteur_Degrees_V3.jpg</a:t>
            </a:r>
            <a:endParaRPr lang="en-US" b="1" dirty="0" smtClean="0"/>
          </a:p>
          <a:p>
            <a:endParaRPr lang="en-US"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8</a:t>
            </a:fld>
            <a:endParaRPr lang="en-IN" dirty="0"/>
          </a:p>
        </p:txBody>
      </p:sp>
    </p:spTree>
    <p:extLst>
      <p:ext uri="{BB962C8B-B14F-4D97-AF65-F5344CB8AC3E}">
        <p14:creationId xmlns:p14="http://schemas.microsoft.com/office/powerpoint/2010/main" val="4132234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Source:</a:t>
            </a:r>
          </a:p>
          <a:p>
            <a:r>
              <a:rPr lang="en-US" b="1" dirty="0" smtClean="0"/>
              <a:t>Protractor – CCO</a:t>
            </a:r>
            <a:r>
              <a:rPr lang="en-US" b="1" baseline="0" dirty="0" smtClean="0"/>
              <a:t> - </a:t>
            </a:r>
            <a:r>
              <a:rPr lang="en-US" b="1" dirty="0" smtClean="0">
                <a:hlinkClick r:id="rId3"/>
              </a:rPr>
              <a:t>https://commons.wikimedia.org/wiki/File:Protractor_Rapporteur_Degrees_V3.jpg</a:t>
            </a:r>
            <a:endParaRPr lang="en-US" b="1"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9</a:t>
            </a:fld>
            <a:endParaRPr lang="en-IN" dirty="0"/>
          </a:p>
        </p:txBody>
      </p:sp>
    </p:spTree>
    <p:extLst>
      <p:ext uri="{BB962C8B-B14F-4D97-AF65-F5344CB8AC3E}">
        <p14:creationId xmlns:p14="http://schemas.microsoft.com/office/powerpoint/2010/main" val="84369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Notes for teacher: For</a:t>
            </a:r>
            <a:r>
              <a:rPr lang="en-US" b="1" baseline="0" dirty="0" smtClean="0"/>
              <a:t> this exercise compass and ruler is required.</a:t>
            </a:r>
          </a:p>
          <a:p>
            <a:r>
              <a:rPr lang="en-US" sz="1200" b="1" u="sng" kern="1200" dirty="0" smtClean="0">
                <a:solidFill>
                  <a:schemeClr val="tx1"/>
                </a:solidFill>
                <a:effectLst/>
                <a:latin typeface="+mn-lt"/>
                <a:ea typeface="+mn-ea"/>
                <a:cs typeface="+mn-cs"/>
              </a:rPr>
              <a:t>Construction of an angle equal in measure to a given angle of unknown measure</a:t>
            </a:r>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Since we do not know the measure of the given angle and we only have the figure,we cannot draw it using the protractor. Hence we will be using the ruler and the compass to construct this.</a:t>
            </a:r>
          </a:p>
          <a:p>
            <a:r>
              <a:rPr lang="en-US" sz="1200" b="1" kern="1200" dirty="0" smtClean="0">
                <a:solidFill>
                  <a:schemeClr val="tx1"/>
                </a:solidFill>
                <a:effectLst/>
                <a:latin typeface="+mn-lt"/>
                <a:ea typeface="+mn-ea"/>
                <a:cs typeface="+mn-cs"/>
              </a:rPr>
              <a:t>Steps of Construction</a:t>
            </a:r>
          </a:p>
          <a:p>
            <a:endParaRPr lang="en-US" b="1"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10</a:t>
            </a:fld>
            <a:endParaRPr lang="en-IN" dirty="0"/>
          </a:p>
        </p:txBody>
      </p:sp>
    </p:spTree>
    <p:extLst>
      <p:ext uri="{BB962C8B-B14F-4D97-AF65-F5344CB8AC3E}">
        <p14:creationId xmlns:p14="http://schemas.microsoft.com/office/powerpoint/2010/main" val="897085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Notes for teacher: For</a:t>
            </a:r>
            <a:r>
              <a:rPr lang="en-US" b="1" baseline="0" dirty="0" smtClean="0"/>
              <a:t> this exercise compass and ruler is required.</a:t>
            </a:r>
          </a:p>
          <a:p>
            <a:r>
              <a:rPr lang="en-US" sz="1200" b="1" u="sng" kern="1200" dirty="0" smtClean="0">
                <a:solidFill>
                  <a:schemeClr val="tx1"/>
                </a:solidFill>
                <a:effectLst/>
                <a:latin typeface="+mn-lt"/>
                <a:ea typeface="+mn-ea"/>
                <a:cs typeface="+mn-cs"/>
              </a:rPr>
              <a:t>Construction of an angle equal in measure to a given angle of unknown measure</a:t>
            </a:r>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Since we do not know the measure of the given angle and we only have the figure,we cannot draw it using the protractor. Hence we will be using the ruler and the compass to construct this.</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Image Source:</a:t>
            </a:r>
          </a:p>
          <a:p>
            <a:r>
              <a:rPr lang="en-US" sz="1200" b="1" kern="1200" dirty="0" smtClean="0">
                <a:solidFill>
                  <a:schemeClr val="tx1"/>
                </a:solidFill>
                <a:effectLst/>
                <a:latin typeface="+mn-lt"/>
                <a:ea typeface="+mn-ea"/>
                <a:cs typeface="+mn-cs"/>
              </a:rPr>
              <a:t>Compass: </a:t>
            </a:r>
            <a:r>
              <a:rPr lang="en-IN" sz="1200" b="1" dirty="0" smtClean="0">
                <a:hlinkClick r:id="rId3"/>
              </a:rPr>
              <a:t>https://pixabay.com/vectors/dividers-compasses-circle-tool-37921/</a:t>
            </a:r>
            <a:r>
              <a:rPr lang="en-US" sz="1200" b="1" kern="1200" dirty="0" smtClean="0">
                <a:solidFill>
                  <a:schemeClr val="tx1"/>
                </a:solidFill>
                <a:effectLst/>
                <a:latin typeface="+mn-lt"/>
                <a:ea typeface="+mn-ea"/>
                <a:cs typeface="+mn-cs"/>
              </a:rPr>
              <a:t> </a:t>
            </a:r>
          </a:p>
          <a:p>
            <a:endParaRPr lang="en-US" b="1"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11</a:t>
            </a:fld>
            <a:endParaRPr lang="en-IN" dirty="0"/>
          </a:p>
        </p:txBody>
      </p:sp>
    </p:spTree>
    <p:extLst>
      <p:ext uri="{BB962C8B-B14F-4D97-AF65-F5344CB8AC3E}">
        <p14:creationId xmlns:p14="http://schemas.microsoft.com/office/powerpoint/2010/main" val="897085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Notes for teacher: For</a:t>
            </a:r>
            <a:r>
              <a:rPr lang="en-US" b="1" baseline="0" dirty="0" smtClean="0"/>
              <a:t> this exercise compass and ruler is required.</a:t>
            </a:r>
          </a:p>
          <a:p>
            <a:r>
              <a:rPr lang="en-US" sz="1200" b="1" u="sng" kern="1200" dirty="0" smtClean="0">
                <a:solidFill>
                  <a:schemeClr val="tx1"/>
                </a:solidFill>
                <a:effectLst/>
                <a:latin typeface="+mn-lt"/>
                <a:ea typeface="+mn-ea"/>
                <a:cs typeface="+mn-cs"/>
              </a:rPr>
              <a:t>Construction of an angle equal in measure to a given angle of unknown measure</a:t>
            </a:r>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Since we do not know the measure of the given angle and we only have the figure,we cannot draw it using the protractor. Hence we will be using the ruler and the compass to construct this.</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Image Source:</a:t>
            </a:r>
          </a:p>
          <a:p>
            <a:r>
              <a:rPr lang="en-US" sz="1200" b="1" kern="1200" dirty="0" smtClean="0">
                <a:solidFill>
                  <a:schemeClr val="tx1"/>
                </a:solidFill>
                <a:effectLst/>
                <a:latin typeface="+mn-lt"/>
                <a:ea typeface="+mn-ea"/>
                <a:cs typeface="+mn-cs"/>
              </a:rPr>
              <a:t>Compass: </a:t>
            </a:r>
            <a:r>
              <a:rPr lang="en-IN" sz="1200" b="1" dirty="0" smtClean="0">
                <a:hlinkClick r:id="rId3"/>
              </a:rPr>
              <a:t>https://pixabay.com/vectors/dividers-compasses-circle-tool-37921/</a:t>
            </a:r>
            <a:r>
              <a:rPr lang="en-US" sz="1200" b="1" kern="1200" dirty="0" smtClean="0">
                <a:solidFill>
                  <a:schemeClr val="tx1"/>
                </a:solidFill>
                <a:effectLst/>
                <a:latin typeface="+mn-lt"/>
                <a:ea typeface="+mn-ea"/>
                <a:cs typeface="+mn-cs"/>
              </a:rPr>
              <a:t> </a:t>
            </a:r>
          </a:p>
          <a:p>
            <a:endParaRPr lang="en-US" b="1" dirty="0" smtClean="0"/>
          </a:p>
          <a:p>
            <a:endParaRPr lang="en-US" sz="1200" b="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12</a:t>
            </a:fld>
            <a:endParaRPr lang="en-IN" dirty="0"/>
          </a:p>
        </p:txBody>
      </p:sp>
    </p:spTree>
    <p:extLst>
      <p:ext uri="{BB962C8B-B14F-4D97-AF65-F5344CB8AC3E}">
        <p14:creationId xmlns:p14="http://schemas.microsoft.com/office/powerpoint/2010/main" val="897085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Notes for teacher: For</a:t>
            </a:r>
            <a:r>
              <a:rPr lang="en-US" b="1" baseline="0" dirty="0" smtClean="0"/>
              <a:t> this exercise compass and ruler is required.</a:t>
            </a:r>
          </a:p>
          <a:p>
            <a:r>
              <a:rPr lang="en-US" sz="1200" b="1" u="sng" kern="1200" dirty="0" smtClean="0">
                <a:solidFill>
                  <a:schemeClr val="tx1"/>
                </a:solidFill>
                <a:effectLst/>
                <a:latin typeface="+mn-lt"/>
                <a:ea typeface="+mn-ea"/>
                <a:cs typeface="+mn-cs"/>
              </a:rPr>
              <a:t>Construction of an angle equal in measure to a given angle of unknown measure</a:t>
            </a:r>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Since we do not know the measure of the given angle and we only have the figure,we cannot draw it using the protractor. Hence we will be using the ruler and the compass to construct this.</a:t>
            </a:r>
          </a:p>
          <a:p>
            <a:endParaRPr lang="en-US" b="1" dirty="0" smtClean="0"/>
          </a:p>
          <a:p>
            <a:r>
              <a:rPr lang="en-US" sz="1200" b="1" kern="1200" dirty="0" smtClean="0">
                <a:solidFill>
                  <a:schemeClr val="tx1"/>
                </a:solidFill>
                <a:effectLst/>
                <a:latin typeface="+mn-lt"/>
                <a:ea typeface="+mn-ea"/>
                <a:cs typeface="+mn-cs"/>
              </a:rPr>
              <a:t>Image Source:</a:t>
            </a:r>
          </a:p>
          <a:p>
            <a:r>
              <a:rPr lang="en-US" sz="1200" b="1" kern="1200" dirty="0" smtClean="0">
                <a:solidFill>
                  <a:schemeClr val="tx1"/>
                </a:solidFill>
                <a:effectLst/>
                <a:latin typeface="+mn-lt"/>
                <a:ea typeface="+mn-ea"/>
                <a:cs typeface="+mn-cs"/>
              </a:rPr>
              <a:t>Compass: </a:t>
            </a:r>
            <a:r>
              <a:rPr lang="en-IN" sz="1200" b="1" dirty="0" smtClean="0">
                <a:hlinkClick r:id="rId3"/>
              </a:rPr>
              <a:t>https://pixabay.com/vectors/dividers-compasses-circle-tool-37921/</a:t>
            </a:r>
            <a:r>
              <a:rPr lang="en-US" sz="1200" b="1" kern="1200" dirty="0" smtClean="0">
                <a:solidFill>
                  <a:schemeClr val="tx1"/>
                </a:solidFill>
                <a:effectLst/>
                <a:latin typeface="+mn-lt"/>
                <a:ea typeface="+mn-ea"/>
                <a:cs typeface="+mn-cs"/>
              </a:rPr>
              <a:t> </a:t>
            </a:r>
          </a:p>
          <a:p>
            <a:endParaRPr lang="en-US" b="1" dirty="0" smtClean="0"/>
          </a:p>
          <a:p>
            <a:endParaRPr lang="en-US" b="1"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13</a:t>
            </a:fld>
            <a:endParaRPr lang="en-IN" dirty="0"/>
          </a:p>
        </p:txBody>
      </p:sp>
    </p:spTree>
    <p:extLst>
      <p:ext uri="{BB962C8B-B14F-4D97-AF65-F5344CB8AC3E}">
        <p14:creationId xmlns:p14="http://schemas.microsoft.com/office/powerpoint/2010/main" val="897085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14</a:t>
            </a:fld>
            <a:endParaRPr lang="en-IN" dirty="0"/>
          </a:p>
        </p:txBody>
      </p:sp>
    </p:spTree>
    <p:extLst>
      <p:ext uri="{BB962C8B-B14F-4D97-AF65-F5344CB8AC3E}">
        <p14:creationId xmlns:p14="http://schemas.microsoft.com/office/powerpoint/2010/main" val="41585179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7"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about:blank"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ommons.wikimedia.org/wiki/File:Protractor_Rapporteur_Degrees_V3.jpg" TargetMode="External"/><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pixabay.com/vectors/dividers-compasses-circle-tool-3792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78881"/>
            <a:ext cx="7772400" cy="1900238"/>
          </a:xfrm>
          <a:prstGeom prst="flowChartInputOutput">
            <a:avLst/>
          </a:prstGeom>
          <a:effectLst>
            <a:outerShdw blurRad="152400" dist="317500" dir="5400000" sx="90000" sy="-19000"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a:lstStyle/>
          <a:p>
            <a:r>
              <a:rPr lang="en-US" b="1" dirty="0">
                <a:latin typeface="+mj-lt"/>
              </a:rPr>
              <a:t>Construction of Angles</a:t>
            </a:r>
            <a:endParaRPr lang="en-IN" b="1" dirty="0">
              <a:latin typeface="+mj-lt"/>
            </a:endParaRPr>
          </a:p>
        </p:txBody>
      </p:sp>
    </p:spTree>
    <p:extLst>
      <p:ext uri="{BB962C8B-B14F-4D97-AF65-F5344CB8AC3E}">
        <p14:creationId xmlns:p14="http://schemas.microsoft.com/office/powerpoint/2010/main" val="22507313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2011680"/>
          </a:xfrm>
        </p:spPr>
        <p:txBody>
          <a:bodyPr/>
          <a:lstStyle/>
          <a:p>
            <a:r>
              <a:rPr lang="en-US" b="1" u="sng" dirty="0">
                <a:solidFill>
                  <a:srgbClr val="FF0000"/>
                </a:solidFill>
              </a:rPr>
              <a:t>Angle</a:t>
            </a:r>
            <a:r>
              <a:rPr lang="en-US" b="1" dirty="0"/>
              <a:t>:</a:t>
            </a:r>
          </a:p>
          <a:p>
            <a:r>
              <a:rPr lang="en-US" b="1" dirty="0"/>
              <a:t>   </a:t>
            </a:r>
            <a:r>
              <a:rPr lang="en-US" sz="2800" b="1" dirty="0"/>
              <a:t>              An </a:t>
            </a:r>
            <a:r>
              <a:rPr lang="en-US" sz="2800" b="1" dirty="0">
                <a:solidFill>
                  <a:srgbClr val="FF0000"/>
                </a:solidFill>
              </a:rPr>
              <a:t>angle</a:t>
            </a:r>
            <a:r>
              <a:rPr lang="en-US" sz="2800" b="1" dirty="0"/>
              <a:t> is formed when </a:t>
            </a:r>
            <a:r>
              <a:rPr lang="en-US" sz="2800" b="1" dirty="0" smtClean="0"/>
              <a:t>two </a:t>
            </a:r>
            <a:r>
              <a:rPr lang="en-US" sz="2800" b="1" dirty="0"/>
              <a:t>lines </a:t>
            </a:r>
            <a:r>
              <a:rPr lang="en-US" sz="2800" b="1" dirty="0" smtClean="0"/>
              <a:t>are joined at </a:t>
            </a:r>
            <a:r>
              <a:rPr lang="en-US" sz="2800" b="1" dirty="0"/>
              <a:t>a single point and the point they meet is called as </a:t>
            </a:r>
            <a:r>
              <a:rPr lang="en-US" sz="2800" b="1" dirty="0">
                <a:solidFill>
                  <a:srgbClr val="FF0000"/>
                </a:solidFill>
              </a:rPr>
              <a:t>Vertex</a:t>
            </a:r>
            <a:r>
              <a:rPr lang="en-US" sz="2800" b="1" dirty="0"/>
              <a:t>.</a:t>
            </a:r>
          </a:p>
          <a:p>
            <a:r>
              <a:rPr lang="en-US" sz="2800" b="1" dirty="0"/>
              <a:t>             </a:t>
            </a:r>
            <a:r>
              <a:rPr lang="en-US" sz="2400" b="1" dirty="0"/>
              <a:t>                        </a:t>
            </a:r>
            <a:endParaRPr lang="en-IN" b="1" dirty="0"/>
          </a:p>
        </p:txBody>
      </p:sp>
      <p:sp>
        <p:nvSpPr>
          <p:cNvPr id="14" name="TextBox 13">
            <a:extLst>
              <a:ext uri="{FF2B5EF4-FFF2-40B4-BE49-F238E27FC236}">
                <a16:creationId xmlns:a16="http://schemas.microsoft.com/office/drawing/2014/main" xmlns="" id="{9E6F5D8D-C960-4626-9B66-D4E0BBB24453}"/>
              </a:ext>
            </a:extLst>
          </p:cNvPr>
          <p:cNvSpPr txBox="1"/>
          <p:nvPr/>
        </p:nvSpPr>
        <p:spPr>
          <a:xfrm>
            <a:off x="3461119" y="4993378"/>
            <a:ext cx="2629694" cy="457200"/>
          </a:xfrm>
          <a:prstGeom prst="rect">
            <a:avLst/>
          </a:prstGeom>
          <a:noFill/>
        </p:spPr>
        <p:txBody>
          <a:bodyPr wrap="none" rtlCol="0">
            <a:spAutoFit/>
          </a:bodyPr>
          <a:lstStyle/>
          <a:p>
            <a:r>
              <a:rPr lang="en-US" sz="2800" b="1" dirty="0" smtClean="0"/>
              <a:t>Where,</a:t>
            </a:r>
            <a:r>
              <a:rPr lang="en-US" sz="2400" b="1" dirty="0" smtClean="0"/>
              <a:t> </a:t>
            </a:r>
            <a:r>
              <a:rPr lang="en-US" sz="2400" b="1" dirty="0">
                <a:solidFill>
                  <a:srgbClr val="FF0000"/>
                </a:solidFill>
              </a:rPr>
              <a:t>Y</a:t>
            </a:r>
            <a:r>
              <a:rPr lang="en-US" sz="2400" b="1" dirty="0"/>
              <a:t> = Vertex</a:t>
            </a:r>
          </a:p>
          <a:p>
            <a:endParaRPr lang="en-IN" dirty="0"/>
          </a:p>
        </p:txBody>
      </p:sp>
      <p:cxnSp>
        <p:nvCxnSpPr>
          <p:cNvPr id="15" name="Straight Arrow Connector 14">
            <a:extLst>
              <a:ext uri="{FF2B5EF4-FFF2-40B4-BE49-F238E27FC236}">
                <a16:creationId xmlns:a16="http://schemas.microsoft.com/office/drawing/2014/main" xmlns="" id="{B7147DBC-47B1-4882-8A8F-E7D1E3D7FBB0}"/>
              </a:ext>
            </a:extLst>
          </p:cNvPr>
          <p:cNvCxnSpPr/>
          <p:nvPr/>
        </p:nvCxnSpPr>
        <p:spPr>
          <a:xfrm flipV="1">
            <a:off x="3622964" y="3086082"/>
            <a:ext cx="1676400" cy="15240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xmlns="" id="{892A9A6C-EE72-4C96-9008-8564566BAFDF}"/>
              </a:ext>
            </a:extLst>
          </p:cNvPr>
          <p:cNvCxnSpPr/>
          <p:nvPr/>
        </p:nvCxnSpPr>
        <p:spPr>
          <a:xfrm>
            <a:off x="3619500" y="4614684"/>
            <a:ext cx="19050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7" name="Arc 16">
            <a:extLst>
              <a:ext uri="{FF2B5EF4-FFF2-40B4-BE49-F238E27FC236}">
                <a16:creationId xmlns:a16="http://schemas.microsoft.com/office/drawing/2014/main" xmlns="" id="{B1E04FB9-C99B-49E9-AABE-1D4D0C702A6F}"/>
              </a:ext>
            </a:extLst>
          </p:cNvPr>
          <p:cNvSpPr/>
          <p:nvPr/>
        </p:nvSpPr>
        <p:spPr>
          <a:xfrm>
            <a:off x="3771900" y="4190744"/>
            <a:ext cx="685800" cy="838188"/>
          </a:xfrm>
          <a:prstGeom prst="arc">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IN" dirty="0"/>
          </a:p>
        </p:txBody>
      </p:sp>
      <p:sp>
        <p:nvSpPr>
          <p:cNvPr id="18" name="TextBox 17">
            <a:extLst>
              <a:ext uri="{FF2B5EF4-FFF2-40B4-BE49-F238E27FC236}">
                <a16:creationId xmlns:a16="http://schemas.microsoft.com/office/drawing/2014/main" xmlns="" id="{4A4E5AF8-3198-4630-AF1A-02654483D33E}"/>
              </a:ext>
            </a:extLst>
          </p:cNvPr>
          <p:cNvSpPr txBox="1"/>
          <p:nvPr/>
        </p:nvSpPr>
        <p:spPr>
          <a:xfrm>
            <a:off x="5410200" y="4576465"/>
            <a:ext cx="268766" cy="467617"/>
          </a:xfrm>
          <a:prstGeom prst="rect">
            <a:avLst/>
          </a:prstGeom>
          <a:noFill/>
        </p:spPr>
        <p:txBody>
          <a:bodyPr wrap="square" rtlCol="0">
            <a:spAutoFit/>
          </a:bodyPr>
          <a:lstStyle/>
          <a:p>
            <a:r>
              <a:rPr lang="en-US" sz="2400" b="1" dirty="0"/>
              <a:t>X</a:t>
            </a:r>
            <a:endParaRPr lang="en-IN" sz="2400" b="1" dirty="0"/>
          </a:p>
        </p:txBody>
      </p:sp>
      <p:sp>
        <p:nvSpPr>
          <p:cNvPr id="19" name="TextBox 18">
            <a:extLst>
              <a:ext uri="{FF2B5EF4-FFF2-40B4-BE49-F238E27FC236}">
                <a16:creationId xmlns:a16="http://schemas.microsoft.com/office/drawing/2014/main" xmlns="" id="{FCA80552-BA47-4C43-A963-860E1E71861C}"/>
              </a:ext>
            </a:extLst>
          </p:cNvPr>
          <p:cNvSpPr txBox="1"/>
          <p:nvPr/>
        </p:nvSpPr>
        <p:spPr>
          <a:xfrm>
            <a:off x="4914358" y="3876021"/>
            <a:ext cx="912429" cy="461665"/>
          </a:xfrm>
          <a:prstGeom prst="rect">
            <a:avLst/>
          </a:prstGeom>
          <a:noFill/>
        </p:spPr>
        <p:txBody>
          <a:bodyPr wrap="none" rtlCol="0">
            <a:spAutoFit/>
          </a:bodyPr>
          <a:lstStyle/>
          <a:p>
            <a:r>
              <a:rPr lang="en-US" sz="2400" b="1" dirty="0">
                <a:solidFill>
                  <a:srgbClr val="0070C0"/>
                </a:solidFill>
              </a:rPr>
              <a:t>Angle</a:t>
            </a:r>
            <a:endParaRPr lang="en-IN" sz="2400" b="1" dirty="0">
              <a:solidFill>
                <a:srgbClr val="0070C0"/>
              </a:solidFill>
            </a:endParaRPr>
          </a:p>
        </p:txBody>
      </p:sp>
      <p:sp>
        <p:nvSpPr>
          <p:cNvPr id="20" name="TextBox 19">
            <a:extLst>
              <a:ext uri="{FF2B5EF4-FFF2-40B4-BE49-F238E27FC236}">
                <a16:creationId xmlns:a16="http://schemas.microsoft.com/office/drawing/2014/main" xmlns="" id="{948963AC-509D-4BF7-9202-696A7774777C}"/>
              </a:ext>
            </a:extLst>
          </p:cNvPr>
          <p:cNvSpPr txBox="1"/>
          <p:nvPr/>
        </p:nvSpPr>
        <p:spPr>
          <a:xfrm>
            <a:off x="3288636" y="4348608"/>
            <a:ext cx="344966" cy="461665"/>
          </a:xfrm>
          <a:prstGeom prst="rect">
            <a:avLst/>
          </a:prstGeom>
          <a:noFill/>
        </p:spPr>
        <p:txBody>
          <a:bodyPr wrap="none" rtlCol="0">
            <a:spAutoFit/>
          </a:bodyPr>
          <a:lstStyle/>
          <a:p>
            <a:r>
              <a:rPr lang="en-US" sz="2400" b="1" dirty="0"/>
              <a:t>Y</a:t>
            </a:r>
            <a:endParaRPr lang="en-IN" sz="2400" b="1" dirty="0"/>
          </a:p>
        </p:txBody>
      </p:sp>
      <p:sp>
        <p:nvSpPr>
          <p:cNvPr id="21" name="TextBox 20">
            <a:extLst>
              <a:ext uri="{FF2B5EF4-FFF2-40B4-BE49-F238E27FC236}">
                <a16:creationId xmlns:a16="http://schemas.microsoft.com/office/drawing/2014/main" xmlns="" id="{4D57590F-C431-4CF3-8FB0-7078739EC692}"/>
              </a:ext>
            </a:extLst>
          </p:cNvPr>
          <p:cNvSpPr txBox="1"/>
          <p:nvPr/>
        </p:nvSpPr>
        <p:spPr>
          <a:xfrm>
            <a:off x="5233664" y="2819400"/>
            <a:ext cx="328936" cy="461665"/>
          </a:xfrm>
          <a:prstGeom prst="rect">
            <a:avLst/>
          </a:prstGeom>
          <a:noFill/>
        </p:spPr>
        <p:txBody>
          <a:bodyPr wrap="none" rtlCol="0">
            <a:spAutoFit/>
          </a:bodyPr>
          <a:lstStyle/>
          <a:p>
            <a:r>
              <a:rPr lang="en-US" sz="2400" b="1" dirty="0"/>
              <a:t>Z</a:t>
            </a:r>
          </a:p>
        </p:txBody>
      </p:sp>
      <p:cxnSp>
        <p:nvCxnSpPr>
          <p:cNvPr id="23" name="Straight Arrow Connector 22">
            <a:extLst>
              <a:ext uri="{FF2B5EF4-FFF2-40B4-BE49-F238E27FC236}">
                <a16:creationId xmlns:a16="http://schemas.microsoft.com/office/drawing/2014/main" xmlns="" id="{F0607EC0-B858-4098-8ABD-7FF711489A65}"/>
              </a:ext>
            </a:extLst>
          </p:cNvPr>
          <p:cNvCxnSpPr>
            <a:stCxn id="19" idx="1"/>
          </p:cNvCxnSpPr>
          <p:nvPr/>
        </p:nvCxnSpPr>
        <p:spPr>
          <a:xfrm flipH="1">
            <a:off x="4419602" y="4106854"/>
            <a:ext cx="494756" cy="22778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 name="Rectangle 7"/>
          <p:cNvSpPr/>
          <p:nvPr/>
        </p:nvSpPr>
        <p:spPr>
          <a:xfrm>
            <a:off x="868680" y="5699760"/>
            <a:ext cx="7406640" cy="640080"/>
          </a:xfrm>
          <a:prstGeom prst="rect">
            <a:avLst/>
          </a:prstGeom>
        </p:spPr>
        <p:txBody>
          <a:bodyPr>
            <a:spAutoFit/>
          </a:bodyPr>
          <a:lstStyle/>
          <a:p>
            <a:r>
              <a:rPr lang="en-US" sz="2400" b="1" dirty="0" smtClean="0"/>
              <a:t>Here, angle is named as angle XYZ  and is shown as </a:t>
            </a:r>
            <a:r>
              <a:rPr lang="en-US" sz="2400" b="1" dirty="0" smtClean="0">
                <a:solidFill>
                  <a:srgbClr val="FF0000"/>
                </a:solidFill>
              </a:rPr>
              <a:t>∠</a:t>
            </a:r>
            <a:r>
              <a:rPr lang="en-US" sz="2400" b="1" dirty="0">
                <a:solidFill>
                  <a:srgbClr val="FF0000"/>
                </a:solidFill>
              </a:rPr>
              <a:t>XYZ </a:t>
            </a:r>
          </a:p>
        </p:txBody>
      </p:sp>
      <p:sp>
        <p:nvSpPr>
          <p:cNvPr id="22" name="Title 1">
            <a:extLst>
              <a:ext uri="{FF2B5EF4-FFF2-40B4-BE49-F238E27FC236}">
                <a16:creationId xmlns:a16="http://schemas.microsoft.com/office/drawing/2014/main" xmlns="" id="{3F7B3DC9-0DC8-4B98-923B-F40090F2CAC4}"/>
              </a:ext>
            </a:extLst>
          </p:cNvPr>
          <p:cNvSpPr>
            <a:spLocks noGrp="1"/>
          </p:cNvSpPr>
          <p:nvPr>
            <p:ph type="title"/>
          </p:nvPr>
        </p:nvSpPr>
        <p:spPr>
          <a:xfrm>
            <a:off x="2240280" y="76200"/>
            <a:ext cx="4663440" cy="731044"/>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nchor="ctr"/>
          <a:lstStyle/>
          <a:p>
            <a:pPr marL="457200" indent="-457200"/>
            <a:r>
              <a:rPr lang="en-US" b="1" dirty="0">
                <a:solidFill>
                  <a:schemeClr val="bg1"/>
                </a:solidFill>
              </a:rPr>
              <a:t>Construction of Angle </a:t>
            </a:r>
            <a:endParaRPr lang="en-US" dirty="0">
              <a:solidFill>
                <a:schemeClr val="bg1"/>
              </a:solidFill>
            </a:endParaRPr>
          </a:p>
        </p:txBody>
      </p:sp>
    </p:spTree>
    <p:extLst>
      <p:ext uri="{BB962C8B-B14F-4D97-AF65-F5344CB8AC3E}">
        <p14:creationId xmlns:p14="http://schemas.microsoft.com/office/powerpoint/2010/main" val="249441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anim calcmode="lin" valueType="num">
                                      <p:cBhvr>
                                        <p:cTn id="8"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1000"/>
                                        <p:tgtEl>
                                          <p:spTgt spid="16"/>
                                        </p:tgtEl>
                                      </p:cBhvr>
                                    </p:animEffect>
                                  </p:childTnLst>
                                </p:cTn>
                              </p:par>
                            </p:childTnLst>
                          </p:cTn>
                        </p:par>
                        <p:par>
                          <p:cTn id="15" fill="hold">
                            <p:stCondLst>
                              <p:cond delay="1000"/>
                            </p:stCondLst>
                            <p:childTnLst>
                              <p:par>
                                <p:cTn id="16" presetID="10" presetClass="entr" presetSubtype="0" fill="hold" grpId="0" nodeType="afterEffect">
                                  <p:stCondLst>
                                    <p:cond delay="25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par>
                          <p:cTn id="19" fill="hold">
                            <p:stCondLst>
                              <p:cond delay="1750"/>
                            </p:stCondLst>
                            <p:childTnLst>
                              <p:par>
                                <p:cTn id="20" presetID="22" presetClass="entr" presetSubtype="4" fill="hold" nodeType="afterEffect">
                                  <p:stCondLst>
                                    <p:cond delay="25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1000"/>
                                        <p:tgtEl>
                                          <p:spTgt spid="15"/>
                                        </p:tgtEl>
                                      </p:cBhvr>
                                    </p:animEffect>
                                  </p:childTnLst>
                                </p:cTn>
                              </p:par>
                            </p:childTnLst>
                          </p:cTn>
                        </p:par>
                        <p:par>
                          <p:cTn id="23" fill="hold">
                            <p:stCondLst>
                              <p:cond delay="3000"/>
                            </p:stCondLst>
                            <p:childTnLst>
                              <p:par>
                                <p:cTn id="24" presetID="10" presetClass="entr" presetSubtype="0" fill="hold" grpId="0" nodeType="afterEffect">
                                  <p:stCondLst>
                                    <p:cond delay="25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par>
                          <p:cTn id="27" fill="hold">
                            <p:stCondLst>
                              <p:cond delay="3750"/>
                            </p:stCondLst>
                            <p:childTnLst>
                              <p:par>
                                <p:cTn id="28" presetID="10" presetClass="entr" presetSubtype="0" fill="hold" grpId="0" nodeType="afterEffect">
                                  <p:stCondLst>
                                    <p:cond delay="25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4500"/>
                            </p:stCondLst>
                            <p:childTnLst>
                              <p:par>
                                <p:cTn id="32" presetID="22" presetClass="entr" presetSubtype="1" fill="hold" grpId="0" nodeType="afterEffect">
                                  <p:stCondLst>
                                    <p:cond delay="25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750"/>
                                        <p:tgtEl>
                                          <p:spTgt spid="17"/>
                                        </p:tgtEl>
                                      </p:cBhvr>
                                    </p:animEffect>
                                  </p:childTnLst>
                                </p:cTn>
                              </p:par>
                            </p:childTnLst>
                          </p:cTn>
                        </p:par>
                        <p:par>
                          <p:cTn id="35" fill="hold">
                            <p:stCondLst>
                              <p:cond delay="5500"/>
                            </p:stCondLst>
                            <p:childTnLst>
                              <p:par>
                                <p:cTn id="36" presetID="22" presetClass="entr" presetSubtype="4" fill="hold" nodeType="afterEffect">
                                  <p:stCondLst>
                                    <p:cond delay="250"/>
                                  </p:stCondLst>
                                  <p:childTnLst>
                                    <p:set>
                                      <p:cBhvr>
                                        <p:cTn id="37" dur="1" fill="hold">
                                          <p:stCondLst>
                                            <p:cond delay="0"/>
                                          </p:stCondLst>
                                        </p:cTn>
                                        <p:tgtEl>
                                          <p:spTgt spid="23"/>
                                        </p:tgtEl>
                                        <p:attrNameLst>
                                          <p:attrName>style.visibility</p:attrName>
                                        </p:attrNameLst>
                                      </p:cBhvr>
                                      <p:to>
                                        <p:strVal val="visible"/>
                                      </p:to>
                                    </p:set>
                                    <p:animEffect transition="in" filter="wipe(down)">
                                      <p:cBhvr>
                                        <p:cTn id="38" dur="750"/>
                                        <p:tgtEl>
                                          <p:spTgt spid="23"/>
                                        </p:tgtEl>
                                      </p:cBhvr>
                                    </p:animEffect>
                                  </p:childTnLst>
                                </p:cTn>
                              </p:par>
                            </p:childTnLst>
                          </p:cTn>
                        </p:par>
                        <p:par>
                          <p:cTn id="39" fill="hold">
                            <p:stCondLst>
                              <p:cond delay="6500"/>
                            </p:stCondLst>
                            <p:childTnLst>
                              <p:par>
                                <p:cTn id="40" presetID="17" presetClass="entr" presetSubtype="10" fill="hold" grpId="0" nodeType="afterEffect">
                                  <p:stCondLst>
                                    <p:cond delay="250"/>
                                  </p:stCondLst>
                                  <p:childTnLst>
                                    <p:set>
                                      <p:cBhvr>
                                        <p:cTn id="41" dur="1" fill="hold">
                                          <p:stCondLst>
                                            <p:cond delay="0"/>
                                          </p:stCondLst>
                                        </p:cTn>
                                        <p:tgtEl>
                                          <p:spTgt spid="19"/>
                                        </p:tgtEl>
                                        <p:attrNameLst>
                                          <p:attrName>style.visibility</p:attrName>
                                        </p:attrNameLst>
                                      </p:cBhvr>
                                      <p:to>
                                        <p:strVal val="visible"/>
                                      </p:to>
                                    </p:set>
                                    <p:anim calcmode="lin" valueType="num">
                                      <p:cBhvr>
                                        <p:cTn id="42" dur="1000" fill="hold"/>
                                        <p:tgtEl>
                                          <p:spTgt spid="19"/>
                                        </p:tgtEl>
                                        <p:attrNameLst>
                                          <p:attrName>ppt_w</p:attrName>
                                        </p:attrNameLst>
                                      </p:cBhvr>
                                      <p:tavLst>
                                        <p:tav tm="0">
                                          <p:val>
                                            <p:fltVal val="0"/>
                                          </p:val>
                                        </p:tav>
                                        <p:tav tm="100000">
                                          <p:val>
                                            <p:strVal val="#ppt_w"/>
                                          </p:val>
                                        </p:tav>
                                      </p:tavLst>
                                    </p:anim>
                                    <p:anim calcmode="lin" valueType="num">
                                      <p:cBhvr>
                                        <p:cTn id="43" dur="1000" fill="hold"/>
                                        <p:tgtEl>
                                          <p:spTgt spid="19"/>
                                        </p:tgtEl>
                                        <p:attrNameLst>
                                          <p:attrName>ppt_h</p:attrName>
                                        </p:attrNameLst>
                                      </p:cBhvr>
                                      <p:tavLst>
                                        <p:tav tm="0">
                                          <p:val>
                                            <p:strVal val="#ppt_h"/>
                                          </p:val>
                                        </p:tav>
                                        <p:tav tm="100000">
                                          <p:val>
                                            <p:strVal val="#ppt_h"/>
                                          </p:val>
                                        </p:tav>
                                      </p:tavLst>
                                    </p:anim>
                                  </p:childTnLst>
                                </p:cTn>
                              </p:par>
                            </p:childTnLst>
                          </p:cTn>
                        </p:par>
                        <p:par>
                          <p:cTn id="44" fill="hold">
                            <p:stCondLst>
                              <p:cond delay="7750"/>
                            </p:stCondLst>
                            <p:childTnLst>
                              <p:par>
                                <p:cTn id="45" presetID="42" presetClass="entr" presetSubtype="0" fill="hold" grpId="0" nodeType="afterEffect">
                                  <p:stCondLst>
                                    <p:cond delay="25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250"/>
                                        <p:tgtEl>
                                          <p:spTgt spid="14"/>
                                        </p:tgtEl>
                                      </p:cBhvr>
                                    </p:animEffect>
                                    <p:anim calcmode="lin" valueType="num">
                                      <p:cBhvr>
                                        <p:cTn id="48" dur="1250" fill="hold"/>
                                        <p:tgtEl>
                                          <p:spTgt spid="14"/>
                                        </p:tgtEl>
                                        <p:attrNameLst>
                                          <p:attrName>ppt_x</p:attrName>
                                        </p:attrNameLst>
                                      </p:cBhvr>
                                      <p:tavLst>
                                        <p:tav tm="0">
                                          <p:val>
                                            <p:strVal val="#ppt_x"/>
                                          </p:val>
                                        </p:tav>
                                        <p:tav tm="100000">
                                          <p:val>
                                            <p:strVal val="#ppt_x"/>
                                          </p:val>
                                        </p:tav>
                                      </p:tavLst>
                                    </p:anim>
                                    <p:anim calcmode="lin" valueType="num">
                                      <p:cBhvr>
                                        <p:cTn id="49" dur="125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9250"/>
                            </p:stCondLst>
                            <p:childTnLst>
                              <p:par>
                                <p:cTn id="51" presetID="42" presetClass="entr" presetSubtype="0" fill="hold" grpId="0" nodeType="afterEffect">
                                  <p:stCondLst>
                                    <p:cond delay="25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500"/>
                                        <p:tgtEl>
                                          <p:spTgt spid="8"/>
                                        </p:tgtEl>
                                      </p:cBhvr>
                                    </p:animEffect>
                                    <p:anim calcmode="lin" valueType="num">
                                      <p:cBhvr>
                                        <p:cTn id="54" dur="1500" fill="hold"/>
                                        <p:tgtEl>
                                          <p:spTgt spid="8"/>
                                        </p:tgtEl>
                                        <p:attrNameLst>
                                          <p:attrName>ppt_x</p:attrName>
                                        </p:attrNameLst>
                                      </p:cBhvr>
                                      <p:tavLst>
                                        <p:tav tm="0">
                                          <p:val>
                                            <p:strVal val="#ppt_x"/>
                                          </p:val>
                                        </p:tav>
                                        <p:tav tm="100000">
                                          <p:val>
                                            <p:strVal val="#ppt_x"/>
                                          </p:val>
                                        </p:tav>
                                      </p:tavLst>
                                    </p:anim>
                                    <p:anim calcmode="lin" valueType="num">
                                      <p:cBhvr>
                                        <p:cTn id="55" dur="1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p:bldP spid="17" grpId="0" animBg="1"/>
      <p:bldP spid="18" grpId="0"/>
      <p:bldP spid="19" grpId="0"/>
      <p:bldP spid="20" grpId="0"/>
      <p:bldP spid="21"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7B3DC9-0DC8-4B98-923B-F40090F2CAC4}"/>
              </a:ext>
            </a:extLst>
          </p:cNvPr>
          <p:cNvSpPr>
            <a:spLocks noGrp="1"/>
          </p:cNvSpPr>
          <p:nvPr>
            <p:ph type="title"/>
          </p:nvPr>
        </p:nvSpPr>
        <p:spPr>
          <a:xfrm>
            <a:off x="2240280" y="76200"/>
            <a:ext cx="4663440" cy="731044"/>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nchor="ctr"/>
          <a:lstStyle/>
          <a:p>
            <a:pPr marL="457200" indent="-457200"/>
            <a:r>
              <a:rPr lang="en-US" b="1" dirty="0">
                <a:solidFill>
                  <a:schemeClr val="bg1"/>
                </a:solidFill>
              </a:rPr>
              <a:t>Construction of Angle </a:t>
            </a:r>
            <a:endParaRPr lang="en-US" dirty="0">
              <a:solidFill>
                <a:schemeClr val="bg1"/>
              </a:solidFill>
            </a:endParaRPr>
          </a:p>
        </p:txBody>
      </p:sp>
      <p:sp>
        <p:nvSpPr>
          <p:cNvPr id="3" name="Content Placeholder 2">
            <a:extLst>
              <a:ext uri="{FF2B5EF4-FFF2-40B4-BE49-F238E27FC236}">
                <a16:creationId xmlns:a16="http://schemas.microsoft.com/office/drawing/2014/main" xmlns="" id="{6807F185-0367-4E9E-9615-E3BE99234585}"/>
              </a:ext>
            </a:extLst>
          </p:cNvPr>
          <p:cNvSpPr>
            <a:spLocks noGrp="1"/>
          </p:cNvSpPr>
          <p:nvPr>
            <p:ph idx="1"/>
          </p:nvPr>
        </p:nvSpPr>
        <p:spPr>
          <a:xfrm>
            <a:off x="2849880" y="990600"/>
            <a:ext cx="3931920" cy="457200"/>
          </a:xfrm>
        </p:spPr>
        <p:txBody>
          <a:bodyPr anchor="ctr"/>
          <a:lstStyle/>
          <a:p>
            <a:endParaRPr lang="en-US" sz="2800" b="1" u="sng" dirty="0" smtClean="0"/>
          </a:p>
          <a:p>
            <a:endParaRPr lang="en-US" sz="2800" b="1" u="sng" dirty="0"/>
          </a:p>
          <a:p>
            <a:r>
              <a:rPr lang="en-US" sz="2800" b="1" u="sng" dirty="0" smtClean="0"/>
              <a:t>Construct an Angle of 60°</a:t>
            </a:r>
            <a:endParaRPr lang="en-US" sz="2800" u="sng" dirty="0" smtClean="0"/>
          </a:p>
          <a:p>
            <a:r>
              <a:rPr lang="en-US" sz="2800" u="sng" dirty="0" smtClean="0"/>
              <a:t>        </a:t>
            </a:r>
          </a:p>
          <a:p>
            <a:r>
              <a:rPr lang="en-US" sz="2800" u="sng" dirty="0" smtClean="0"/>
              <a:t>       </a:t>
            </a:r>
            <a:endParaRPr lang="en-US" sz="2800" u="sng" dirty="0"/>
          </a:p>
        </p:txBody>
      </p:sp>
      <p:cxnSp>
        <p:nvCxnSpPr>
          <p:cNvPr id="5" name="Straight Connector 4">
            <a:extLst>
              <a:ext uri="{FF2B5EF4-FFF2-40B4-BE49-F238E27FC236}">
                <a16:creationId xmlns:a16="http://schemas.microsoft.com/office/drawing/2014/main" xmlns="" id="{8A8BE817-18D2-4407-9BE6-468845DD460E}"/>
              </a:ext>
            </a:extLst>
          </p:cNvPr>
          <p:cNvCxnSpPr/>
          <p:nvPr/>
        </p:nvCxnSpPr>
        <p:spPr>
          <a:xfrm>
            <a:off x="3365624" y="5638800"/>
            <a:ext cx="4572000" cy="0"/>
          </a:xfrm>
          <a:prstGeom prst="line">
            <a:avLst/>
          </a:prstGeom>
          <a:ln w="57150">
            <a:headEnd type="triangl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xmlns="" id="{B24D9436-3485-4352-A9BA-0535BBE0B272}"/>
              </a:ext>
            </a:extLst>
          </p:cNvPr>
          <p:cNvSpPr txBox="1"/>
          <p:nvPr/>
        </p:nvSpPr>
        <p:spPr>
          <a:xfrm>
            <a:off x="3137024" y="5634335"/>
            <a:ext cx="354584" cy="461665"/>
          </a:xfrm>
          <a:prstGeom prst="rect">
            <a:avLst/>
          </a:prstGeom>
          <a:noFill/>
        </p:spPr>
        <p:txBody>
          <a:bodyPr wrap="none" rtlCol="0">
            <a:spAutoFit/>
          </a:bodyPr>
          <a:lstStyle/>
          <a:p>
            <a:r>
              <a:rPr lang="en-US" sz="2400" b="1" dirty="0"/>
              <a:t>X</a:t>
            </a:r>
            <a:endParaRPr lang="en-IN" sz="2400" b="1" dirty="0"/>
          </a:p>
        </p:txBody>
      </p:sp>
      <p:sp>
        <p:nvSpPr>
          <p:cNvPr id="7" name="TextBox 6">
            <a:extLst>
              <a:ext uri="{FF2B5EF4-FFF2-40B4-BE49-F238E27FC236}">
                <a16:creationId xmlns:a16="http://schemas.microsoft.com/office/drawing/2014/main" xmlns="" id="{BAA2F405-5C60-4F5E-B238-CAB0E639F7E2}"/>
              </a:ext>
            </a:extLst>
          </p:cNvPr>
          <p:cNvSpPr txBox="1"/>
          <p:nvPr/>
        </p:nvSpPr>
        <p:spPr>
          <a:xfrm>
            <a:off x="7808434" y="5634335"/>
            <a:ext cx="344966" cy="461665"/>
          </a:xfrm>
          <a:prstGeom prst="rect">
            <a:avLst/>
          </a:prstGeom>
          <a:noFill/>
        </p:spPr>
        <p:txBody>
          <a:bodyPr wrap="none" rtlCol="0">
            <a:spAutoFit/>
          </a:bodyPr>
          <a:lstStyle/>
          <a:p>
            <a:r>
              <a:rPr lang="en-IN" sz="2400" b="1" dirty="0" smtClean="0"/>
              <a:t>Y</a:t>
            </a:r>
            <a:endParaRPr lang="en-IN" sz="2400" b="1" dirty="0"/>
          </a:p>
        </p:txBody>
      </p:sp>
      <p:sp>
        <p:nvSpPr>
          <p:cNvPr id="4" name="Rectangle 3"/>
          <p:cNvSpPr/>
          <p:nvPr/>
        </p:nvSpPr>
        <p:spPr>
          <a:xfrm>
            <a:off x="762000" y="914400"/>
            <a:ext cx="1814086" cy="523220"/>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en-US" sz="2800" b="1" dirty="0"/>
              <a:t>Example 1:</a:t>
            </a:r>
          </a:p>
        </p:txBody>
      </p:sp>
      <p:sp>
        <p:nvSpPr>
          <p:cNvPr id="8" name="Rectangle 7"/>
          <p:cNvSpPr/>
          <p:nvPr/>
        </p:nvSpPr>
        <p:spPr>
          <a:xfrm>
            <a:off x="685800" y="1905000"/>
            <a:ext cx="7680960" cy="461665"/>
          </a:xfrm>
          <a:prstGeom prst="rect">
            <a:avLst/>
          </a:prstGeom>
        </p:spPr>
        <p:txBody>
          <a:bodyPr wrap="square">
            <a:spAutoFit/>
          </a:bodyPr>
          <a:lstStyle/>
          <a:p>
            <a:r>
              <a:rPr lang="en-US" sz="2400" b="1" dirty="0" smtClean="0"/>
              <a:t>Using </a:t>
            </a:r>
            <a:r>
              <a:rPr lang="en-US" sz="2400" b="1" dirty="0"/>
              <a:t>ruler d</a:t>
            </a:r>
            <a:r>
              <a:rPr lang="en-US" sz="2400" b="1" dirty="0" smtClean="0"/>
              <a:t>raw </a:t>
            </a:r>
            <a:r>
              <a:rPr lang="en-US" sz="2400" b="1" dirty="0"/>
              <a:t>a straight </a:t>
            </a:r>
            <a:r>
              <a:rPr lang="en-US" sz="2400" b="1" dirty="0" smtClean="0"/>
              <a:t>line and name </a:t>
            </a:r>
            <a:r>
              <a:rPr lang="en-US" sz="2400" b="1" dirty="0"/>
              <a:t>it </a:t>
            </a:r>
            <a:r>
              <a:rPr lang="en-US" sz="2400" b="1" dirty="0" smtClean="0"/>
              <a:t>XY. </a:t>
            </a:r>
            <a:endParaRPr lang="en-US" sz="2400" b="1" dirty="0"/>
          </a:p>
        </p:txBody>
      </p:sp>
      <p:sp>
        <p:nvSpPr>
          <p:cNvPr id="9" name="Rectangle 8"/>
          <p:cNvSpPr/>
          <p:nvPr/>
        </p:nvSpPr>
        <p:spPr>
          <a:xfrm>
            <a:off x="685800" y="1676400"/>
            <a:ext cx="1064137" cy="461665"/>
          </a:xfrm>
          <a:prstGeom prst="rect">
            <a:avLst/>
          </a:prstGeom>
        </p:spPr>
        <p:txBody>
          <a:bodyPr wrap="none">
            <a:spAutoFit/>
          </a:bodyPr>
          <a:lstStyle/>
          <a:p>
            <a:r>
              <a:rPr lang="en-US" sz="2400" b="1" dirty="0">
                <a:solidFill>
                  <a:srgbClr val="00B050"/>
                </a:solidFill>
              </a:rPr>
              <a:t>Step 1:</a:t>
            </a:r>
          </a:p>
        </p:txBody>
      </p:sp>
      <p:sp>
        <p:nvSpPr>
          <p:cNvPr id="10" name="Rectangle 9"/>
          <p:cNvSpPr/>
          <p:nvPr/>
        </p:nvSpPr>
        <p:spPr>
          <a:xfrm>
            <a:off x="685800" y="2433935"/>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2:</a:t>
            </a:r>
            <a:endParaRPr lang="en-US" sz="2400" b="1" dirty="0">
              <a:solidFill>
                <a:srgbClr val="00B050"/>
              </a:solidFill>
            </a:endParaRPr>
          </a:p>
        </p:txBody>
      </p:sp>
      <p:sp>
        <p:nvSpPr>
          <p:cNvPr id="11" name="Rectangle 10"/>
          <p:cNvSpPr/>
          <p:nvPr/>
        </p:nvSpPr>
        <p:spPr>
          <a:xfrm>
            <a:off x="685800" y="2667000"/>
            <a:ext cx="8610600" cy="461665"/>
          </a:xfrm>
          <a:prstGeom prst="rect">
            <a:avLst/>
          </a:prstGeom>
        </p:spPr>
        <p:txBody>
          <a:bodyPr wrap="square">
            <a:spAutoFit/>
          </a:bodyPr>
          <a:lstStyle/>
          <a:p>
            <a:r>
              <a:rPr lang="en-US" sz="2400" b="1" dirty="0" smtClean="0"/>
              <a:t>Place the center </a:t>
            </a:r>
            <a:r>
              <a:rPr lang="en-US" sz="2400" b="1" dirty="0"/>
              <a:t>of protractor</a:t>
            </a:r>
            <a:r>
              <a:rPr lang="en-US" sz="2400" b="1" dirty="0" smtClean="0"/>
              <a:t> at point X of </a:t>
            </a:r>
            <a:r>
              <a:rPr lang="en-US" sz="2400" b="1" dirty="0"/>
              <a:t>the line segment </a:t>
            </a:r>
            <a:r>
              <a:rPr lang="en-US" sz="2400" b="1" dirty="0" smtClean="0"/>
              <a:t>XY. </a:t>
            </a:r>
            <a:endParaRPr lang="en-US" sz="2400" b="1" dirty="0"/>
          </a:p>
        </p:txBody>
      </p:sp>
      <p:pic>
        <p:nvPicPr>
          <p:cNvPr id="1026" name="Picture 2" descr="File:Protractor Rapporteur Degrees V3.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689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414904" y="3660567"/>
            <a:ext cx="3931920" cy="2054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57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500"/>
                                        <p:tgtEl>
                                          <p:spTgt spid="8"/>
                                        </p:tgtEl>
                                      </p:cBhvr>
                                    </p:animEffect>
                                  </p:childTnLst>
                                </p:cTn>
                              </p:par>
                            </p:childTnLst>
                          </p:cTn>
                        </p:par>
                        <p:par>
                          <p:cTn id="11" fill="hold">
                            <p:stCondLst>
                              <p:cond delay="2250"/>
                            </p:stCondLst>
                            <p:childTnLst>
                              <p:par>
                                <p:cTn id="12" presetID="22" presetClass="entr" presetSubtype="8" fill="hold" nodeType="afterEffect">
                                  <p:stCondLst>
                                    <p:cond delay="2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par>
                          <p:cTn id="15" fill="hold">
                            <p:stCondLst>
                              <p:cond delay="3250"/>
                            </p:stCondLst>
                            <p:childTnLst>
                              <p:par>
                                <p:cTn id="16" presetID="1" presetClass="entr" presetSubtype="0" fill="hold" grpId="0" nodeType="afterEffect">
                                  <p:stCondLst>
                                    <p:cond delay="250"/>
                                  </p:stCondLst>
                                  <p:childTnLst>
                                    <p:set>
                                      <p:cBhvr>
                                        <p:cTn id="17" dur="1" fill="hold">
                                          <p:stCondLst>
                                            <p:cond delay="499"/>
                                          </p:stCondLst>
                                        </p:cTn>
                                        <p:tgtEl>
                                          <p:spTgt spid="6"/>
                                        </p:tgtEl>
                                        <p:attrNameLst>
                                          <p:attrName>style.visibility</p:attrName>
                                        </p:attrNameLst>
                                      </p:cBhvr>
                                      <p:to>
                                        <p:strVal val="visible"/>
                                      </p:to>
                                    </p:set>
                                  </p:childTnLst>
                                </p:cTn>
                              </p:par>
                            </p:childTnLst>
                          </p:cTn>
                        </p:par>
                        <p:par>
                          <p:cTn id="18" fill="hold">
                            <p:stCondLst>
                              <p:cond delay="4000"/>
                            </p:stCondLst>
                            <p:childTnLst>
                              <p:par>
                                <p:cTn id="19" presetID="1" presetClass="entr" presetSubtype="0" fill="hold" grpId="0" nodeType="afterEffect">
                                  <p:stCondLst>
                                    <p:cond delay="250"/>
                                  </p:stCondLst>
                                  <p:childTnLst>
                                    <p:set>
                                      <p:cBhvr>
                                        <p:cTn id="20" dur="1" fill="hold">
                                          <p:stCondLst>
                                            <p:cond delay="499"/>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0"/>
                                        </p:tgtEl>
                                        <p:attrNameLst>
                                          <p:attrName>style.visibility</p:attrName>
                                        </p:attrNameLst>
                                      </p:cBhvr>
                                      <p:to>
                                        <p:strVal val="visible"/>
                                      </p:to>
                                    </p:set>
                                  </p:childTnLst>
                                </p:cTn>
                              </p:par>
                            </p:childTnLst>
                          </p:cTn>
                        </p:par>
                        <p:par>
                          <p:cTn id="25" fill="hold">
                            <p:stCondLst>
                              <p:cond delay="500"/>
                            </p:stCondLst>
                            <p:childTnLst>
                              <p:par>
                                <p:cTn id="26" presetID="10" presetClass="entr" presetSubtype="0" fill="hold" grpId="0" nodeType="afterEffect">
                                  <p:stCondLst>
                                    <p:cond delay="25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500"/>
                                        <p:tgtEl>
                                          <p:spTgt spid="11"/>
                                        </p:tgtEl>
                                      </p:cBhvr>
                                    </p:animEffect>
                                  </p:childTnLst>
                                </p:cTn>
                              </p:par>
                            </p:childTnLst>
                          </p:cTn>
                        </p:par>
                        <p:par>
                          <p:cTn id="29" fill="hold">
                            <p:stCondLst>
                              <p:cond delay="2250"/>
                            </p:stCondLst>
                            <p:childTnLst>
                              <p:par>
                                <p:cTn id="30" presetID="37" presetClass="entr" presetSubtype="0" fill="hold" nodeType="afterEffect">
                                  <p:stCondLst>
                                    <p:cond delay="250"/>
                                  </p:stCondLst>
                                  <p:childTnLst>
                                    <p:set>
                                      <p:cBhvr>
                                        <p:cTn id="31" dur="1" fill="hold">
                                          <p:stCondLst>
                                            <p:cond delay="0"/>
                                          </p:stCondLst>
                                        </p:cTn>
                                        <p:tgtEl>
                                          <p:spTgt spid="1026"/>
                                        </p:tgtEl>
                                        <p:attrNameLst>
                                          <p:attrName>style.visibility</p:attrName>
                                        </p:attrNameLst>
                                      </p:cBhvr>
                                      <p:to>
                                        <p:strVal val="visible"/>
                                      </p:to>
                                    </p:set>
                                    <p:animEffect transition="in" filter="fade">
                                      <p:cBhvr>
                                        <p:cTn id="32" dur="1000"/>
                                        <p:tgtEl>
                                          <p:spTgt spid="1026"/>
                                        </p:tgtEl>
                                      </p:cBhvr>
                                    </p:animEffect>
                                    <p:anim calcmode="lin" valueType="num">
                                      <p:cBhvr>
                                        <p:cTn id="33" dur="1000" fill="hold"/>
                                        <p:tgtEl>
                                          <p:spTgt spid="1026"/>
                                        </p:tgtEl>
                                        <p:attrNameLst>
                                          <p:attrName>ppt_x</p:attrName>
                                        </p:attrNameLst>
                                      </p:cBhvr>
                                      <p:tavLst>
                                        <p:tav tm="0">
                                          <p:val>
                                            <p:strVal val="#ppt_x"/>
                                          </p:val>
                                        </p:tav>
                                        <p:tav tm="100000">
                                          <p:val>
                                            <p:strVal val="#ppt_x"/>
                                          </p:val>
                                        </p:tav>
                                      </p:tavLst>
                                    </p:anim>
                                    <p:anim calcmode="lin" valueType="num">
                                      <p:cBhvr>
                                        <p:cTn id="34" dur="900" decel="100000" fill="hold"/>
                                        <p:tgtEl>
                                          <p:spTgt spid="1026"/>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0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7B3DC9-0DC8-4B98-923B-F40090F2CAC4}"/>
              </a:ext>
            </a:extLst>
          </p:cNvPr>
          <p:cNvSpPr>
            <a:spLocks noGrp="1"/>
          </p:cNvSpPr>
          <p:nvPr>
            <p:ph type="title"/>
          </p:nvPr>
        </p:nvSpPr>
        <p:spPr>
          <a:xfrm>
            <a:off x="2240280" y="76200"/>
            <a:ext cx="4663440" cy="731044"/>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nchor="ctr"/>
          <a:lstStyle/>
          <a:p>
            <a:pPr marL="457200" indent="-457200"/>
            <a:r>
              <a:rPr lang="en-US" b="1" dirty="0">
                <a:solidFill>
                  <a:schemeClr val="bg1"/>
                </a:solidFill>
              </a:rPr>
              <a:t>Construction of Angle </a:t>
            </a:r>
            <a:endParaRPr lang="en-US" dirty="0">
              <a:solidFill>
                <a:schemeClr val="bg1"/>
              </a:solidFill>
            </a:endParaRPr>
          </a:p>
        </p:txBody>
      </p:sp>
      <p:sp>
        <p:nvSpPr>
          <p:cNvPr id="8" name="Rectangle 7"/>
          <p:cNvSpPr/>
          <p:nvPr/>
        </p:nvSpPr>
        <p:spPr>
          <a:xfrm>
            <a:off x="914400" y="1295400"/>
            <a:ext cx="7315200" cy="830997"/>
          </a:xfrm>
          <a:prstGeom prst="rect">
            <a:avLst/>
          </a:prstGeom>
        </p:spPr>
        <p:txBody>
          <a:bodyPr wrap="square">
            <a:spAutoFit/>
          </a:bodyPr>
          <a:lstStyle/>
          <a:p>
            <a:r>
              <a:rPr lang="en-US" sz="2400" b="1" dirty="0"/>
              <a:t>Starting from 0° on protractor move up to 60° and mark point at 60° name it as </a:t>
            </a:r>
            <a:r>
              <a:rPr lang="en-US" sz="2400" b="1" dirty="0" smtClean="0"/>
              <a:t>Z.</a:t>
            </a:r>
            <a:endParaRPr lang="en-IN" sz="2400" b="1" dirty="0"/>
          </a:p>
        </p:txBody>
      </p:sp>
      <p:sp>
        <p:nvSpPr>
          <p:cNvPr id="9" name="Rectangle 8"/>
          <p:cNvSpPr/>
          <p:nvPr/>
        </p:nvSpPr>
        <p:spPr>
          <a:xfrm>
            <a:off x="914400" y="914400"/>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3:</a:t>
            </a:r>
            <a:endParaRPr lang="en-US" sz="2400" b="1" dirty="0">
              <a:solidFill>
                <a:srgbClr val="00B050"/>
              </a:solidFill>
            </a:endParaRPr>
          </a:p>
        </p:txBody>
      </p:sp>
      <p:cxnSp>
        <p:nvCxnSpPr>
          <p:cNvPr id="5" name="Straight Connector 4">
            <a:extLst>
              <a:ext uri="{FF2B5EF4-FFF2-40B4-BE49-F238E27FC236}">
                <a16:creationId xmlns:a16="http://schemas.microsoft.com/office/drawing/2014/main" xmlns="" id="{8A8BE817-18D2-4407-9BE6-468845DD460E}"/>
              </a:ext>
            </a:extLst>
          </p:cNvPr>
          <p:cNvCxnSpPr/>
          <p:nvPr/>
        </p:nvCxnSpPr>
        <p:spPr>
          <a:xfrm>
            <a:off x="3295864" y="5638800"/>
            <a:ext cx="4572000" cy="0"/>
          </a:xfrm>
          <a:prstGeom prst="line">
            <a:avLst/>
          </a:prstGeom>
          <a:ln w="38100">
            <a:headEnd type="non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xmlns="" id="{B24D9436-3485-4352-A9BA-0535BBE0B272}"/>
              </a:ext>
            </a:extLst>
          </p:cNvPr>
          <p:cNvSpPr txBox="1"/>
          <p:nvPr/>
        </p:nvSpPr>
        <p:spPr>
          <a:xfrm>
            <a:off x="3067264" y="5634335"/>
            <a:ext cx="354584" cy="461665"/>
          </a:xfrm>
          <a:prstGeom prst="rect">
            <a:avLst/>
          </a:prstGeom>
          <a:noFill/>
        </p:spPr>
        <p:txBody>
          <a:bodyPr wrap="none" rtlCol="0">
            <a:spAutoFit/>
          </a:bodyPr>
          <a:lstStyle/>
          <a:p>
            <a:r>
              <a:rPr lang="en-US" sz="2400" b="1" dirty="0"/>
              <a:t>X</a:t>
            </a:r>
            <a:endParaRPr lang="en-IN" sz="2400" b="1" dirty="0"/>
          </a:p>
        </p:txBody>
      </p:sp>
      <p:sp>
        <p:nvSpPr>
          <p:cNvPr id="7" name="TextBox 6">
            <a:extLst>
              <a:ext uri="{FF2B5EF4-FFF2-40B4-BE49-F238E27FC236}">
                <a16:creationId xmlns:a16="http://schemas.microsoft.com/office/drawing/2014/main" xmlns="" id="{BAA2F405-5C60-4F5E-B238-CAB0E639F7E2}"/>
              </a:ext>
            </a:extLst>
          </p:cNvPr>
          <p:cNvSpPr txBox="1"/>
          <p:nvPr/>
        </p:nvSpPr>
        <p:spPr>
          <a:xfrm>
            <a:off x="7738674" y="5634335"/>
            <a:ext cx="344966" cy="461665"/>
          </a:xfrm>
          <a:prstGeom prst="rect">
            <a:avLst/>
          </a:prstGeom>
          <a:noFill/>
        </p:spPr>
        <p:txBody>
          <a:bodyPr wrap="none" rtlCol="0">
            <a:spAutoFit/>
          </a:bodyPr>
          <a:lstStyle/>
          <a:p>
            <a:r>
              <a:rPr lang="en-IN" sz="2400" b="1" dirty="0" smtClean="0"/>
              <a:t>Y</a:t>
            </a:r>
            <a:endParaRPr lang="en-IN" sz="2400" b="1" dirty="0"/>
          </a:p>
        </p:txBody>
      </p:sp>
      <p:pic>
        <p:nvPicPr>
          <p:cNvPr id="1026" name="Picture 2" descr="File:Protractor Rapporteur Degrees V3.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689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45144" y="3660567"/>
            <a:ext cx="3931920" cy="2054433"/>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p:cNvSpPr/>
          <p:nvPr/>
        </p:nvSpPr>
        <p:spPr>
          <a:xfrm>
            <a:off x="4743664" y="5486400"/>
            <a:ext cx="228600" cy="30256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9" name="Flowchart: Connector 1058"/>
          <p:cNvSpPr/>
          <p:nvPr/>
        </p:nvSpPr>
        <p:spPr>
          <a:xfrm>
            <a:off x="4271224" y="3810000"/>
            <a:ext cx="91440" cy="91440"/>
          </a:xfrm>
          <a:prstGeom prst="flowChartConnector">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sp>
        <p:nvSpPr>
          <p:cNvPr id="68" name="Rectangle 67"/>
          <p:cNvSpPr/>
          <p:nvPr/>
        </p:nvSpPr>
        <p:spPr>
          <a:xfrm>
            <a:off x="914400" y="2445603"/>
            <a:ext cx="7315200" cy="830997"/>
          </a:xfrm>
          <a:prstGeom prst="rect">
            <a:avLst/>
          </a:prstGeom>
        </p:spPr>
        <p:txBody>
          <a:bodyPr wrap="square">
            <a:spAutoFit/>
          </a:bodyPr>
          <a:lstStyle/>
          <a:p>
            <a:r>
              <a:rPr lang="en-US" sz="2400" b="1" dirty="0"/>
              <a:t>Remove the protractor and </a:t>
            </a:r>
            <a:r>
              <a:rPr lang="en-US" sz="2400" b="1" dirty="0" smtClean="0"/>
              <a:t>draw </a:t>
            </a:r>
            <a:r>
              <a:rPr lang="en-US" sz="2400" b="1" dirty="0"/>
              <a:t>a line from point </a:t>
            </a:r>
            <a:r>
              <a:rPr lang="en-US" sz="2400" b="1" dirty="0" smtClean="0"/>
              <a:t>X </a:t>
            </a:r>
            <a:r>
              <a:rPr lang="en-US" sz="2400" b="1" dirty="0"/>
              <a:t>to Z</a:t>
            </a:r>
            <a:r>
              <a:rPr lang="en-US" sz="2400" b="1" dirty="0" smtClean="0"/>
              <a:t> using </a:t>
            </a:r>
            <a:r>
              <a:rPr lang="en-US" sz="2400" b="1" dirty="0"/>
              <a:t>ruler.</a:t>
            </a:r>
            <a:endParaRPr lang="en-IN" sz="2400" b="1" dirty="0"/>
          </a:p>
        </p:txBody>
      </p:sp>
      <p:sp>
        <p:nvSpPr>
          <p:cNvPr id="69" name="Rectangle 68"/>
          <p:cNvSpPr/>
          <p:nvPr/>
        </p:nvSpPr>
        <p:spPr>
          <a:xfrm>
            <a:off x="914400" y="2064603"/>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4:</a:t>
            </a:r>
            <a:endParaRPr lang="en-US" sz="2400" b="1" dirty="0">
              <a:solidFill>
                <a:srgbClr val="00B050"/>
              </a:solidFill>
            </a:endParaRPr>
          </a:p>
        </p:txBody>
      </p:sp>
      <p:sp>
        <p:nvSpPr>
          <p:cNvPr id="1060" name="TextBox 1059"/>
          <p:cNvSpPr txBox="1"/>
          <p:nvPr/>
        </p:nvSpPr>
        <p:spPr>
          <a:xfrm>
            <a:off x="4362664" y="3576935"/>
            <a:ext cx="609600" cy="461665"/>
          </a:xfrm>
          <a:prstGeom prst="rect">
            <a:avLst/>
          </a:prstGeom>
          <a:noFill/>
        </p:spPr>
        <p:txBody>
          <a:bodyPr wrap="square" rtlCol="0">
            <a:spAutoFit/>
          </a:bodyPr>
          <a:lstStyle/>
          <a:p>
            <a:r>
              <a:rPr lang="en-US" sz="2400" b="1" dirty="0" smtClean="0"/>
              <a:t>Z</a:t>
            </a:r>
            <a:endParaRPr lang="en-US" sz="2400" b="1" dirty="0"/>
          </a:p>
        </p:txBody>
      </p:sp>
      <p:cxnSp>
        <p:nvCxnSpPr>
          <p:cNvPr id="1062" name="Straight Connector 1061"/>
          <p:cNvCxnSpPr/>
          <p:nvPr/>
        </p:nvCxnSpPr>
        <p:spPr>
          <a:xfrm flipV="1">
            <a:off x="3311104" y="3352800"/>
            <a:ext cx="1311806" cy="2286000"/>
          </a:xfrm>
          <a:prstGeom prst="line">
            <a:avLst/>
          </a:prstGeom>
          <a:ln>
            <a:headEnd type="non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75" name="TextBox 74">
            <a:extLst>
              <a:ext uri="{FF2B5EF4-FFF2-40B4-BE49-F238E27FC236}">
                <a16:creationId xmlns:a16="http://schemas.microsoft.com/office/drawing/2014/main" xmlns="" id="{18CC6A18-BAD6-42D7-8A00-AEEB48FF2B4A}"/>
              </a:ext>
            </a:extLst>
          </p:cNvPr>
          <p:cNvSpPr txBox="1"/>
          <p:nvPr/>
        </p:nvSpPr>
        <p:spPr>
          <a:xfrm>
            <a:off x="3753064" y="5100935"/>
            <a:ext cx="601447" cy="461665"/>
          </a:xfrm>
          <a:prstGeom prst="rect">
            <a:avLst/>
          </a:prstGeom>
          <a:noFill/>
        </p:spPr>
        <p:txBody>
          <a:bodyPr wrap="none" rtlCol="0">
            <a:spAutoFit/>
          </a:bodyPr>
          <a:lstStyle/>
          <a:p>
            <a:r>
              <a:rPr lang="en-US" sz="2400" b="1" dirty="0">
                <a:solidFill>
                  <a:srgbClr val="FF0000"/>
                </a:solidFill>
              </a:rPr>
              <a:t>60°</a:t>
            </a:r>
            <a:endParaRPr lang="en-IN" sz="2400" b="1" dirty="0">
              <a:solidFill>
                <a:srgbClr val="FF0000"/>
              </a:solidFill>
            </a:endParaRPr>
          </a:p>
        </p:txBody>
      </p:sp>
      <p:sp>
        <p:nvSpPr>
          <p:cNvPr id="1065" name="Arc 1064"/>
          <p:cNvSpPr/>
          <p:nvPr/>
        </p:nvSpPr>
        <p:spPr>
          <a:xfrm rot="496415">
            <a:off x="3146461" y="5273040"/>
            <a:ext cx="640080" cy="64008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b="1" dirty="0"/>
          </a:p>
        </p:txBody>
      </p:sp>
      <p:sp>
        <p:nvSpPr>
          <p:cNvPr id="20" name="Circular Arrow 19"/>
          <p:cNvSpPr/>
          <p:nvPr/>
        </p:nvSpPr>
        <p:spPr>
          <a:xfrm rot="6819492" flipH="1">
            <a:off x="1570416" y="3331627"/>
            <a:ext cx="4041232" cy="4240378"/>
          </a:xfrm>
          <a:prstGeom prst="circularArrow">
            <a:avLst>
              <a:gd name="adj1" fmla="val 2455"/>
              <a:gd name="adj2" fmla="val 633115"/>
              <a:gd name="adj3" fmla="val 20558353"/>
              <a:gd name="adj4" fmla="val 17326400"/>
              <a:gd name="adj5" fmla="val 61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Tree>
    <p:extLst>
      <p:ext uri="{BB962C8B-B14F-4D97-AF65-F5344CB8AC3E}">
        <p14:creationId xmlns:p14="http://schemas.microsoft.com/office/powerpoint/2010/main" val="96375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500"/>
                                        <p:tgtEl>
                                          <p:spTgt spid="8"/>
                                        </p:tgtEl>
                                      </p:cBhvr>
                                    </p:animEffect>
                                  </p:childTnLst>
                                </p:cTn>
                              </p:par>
                            </p:childTnLst>
                          </p:cTn>
                        </p:par>
                        <p:par>
                          <p:cTn id="11" fill="hold">
                            <p:stCondLst>
                              <p:cond delay="2250"/>
                            </p:stCondLst>
                            <p:childTnLst>
                              <p:par>
                                <p:cTn id="12" presetID="21" presetClass="entr" presetSubtype="1" fill="hold" grpId="0" nodeType="afterEffect">
                                  <p:stCondLst>
                                    <p:cond delay="500"/>
                                  </p:stCondLst>
                                  <p:childTnLst>
                                    <p:set>
                                      <p:cBhvr>
                                        <p:cTn id="13" dur="1" fill="hold">
                                          <p:stCondLst>
                                            <p:cond delay="0"/>
                                          </p:stCondLst>
                                        </p:cTn>
                                        <p:tgtEl>
                                          <p:spTgt spid="15"/>
                                        </p:tgtEl>
                                        <p:attrNameLst>
                                          <p:attrName>style.visibility</p:attrName>
                                        </p:attrNameLst>
                                      </p:cBhvr>
                                      <p:to>
                                        <p:strVal val="visible"/>
                                      </p:to>
                                    </p:set>
                                    <p:animEffect transition="in" filter="wheel(1)">
                                      <p:cBhvr>
                                        <p:cTn id="14" dur="1500"/>
                                        <p:tgtEl>
                                          <p:spTgt spid="15"/>
                                        </p:tgtEl>
                                      </p:cBhvr>
                                    </p:animEffect>
                                  </p:childTnLst>
                                </p:cTn>
                              </p:par>
                            </p:childTnLst>
                          </p:cTn>
                        </p:par>
                        <p:par>
                          <p:cTn id="15" fill="hold">
                            <p:stCondLst>
                              <p:cond delay="4250"/>
                            </p:stCondLst>
                            <p:childTnLst>
                              <p:par>
                                <p:cTn id="16" presetID="22" presetClass="entr" presetSubtype="4"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1000"/>
                                        <p:tgtEl>
                                          <p:spTgt spid="20"/>
                                        </p:tgtEl>
                                      </p:cBhvr>
                                    </p:animEffect>
                                  </p:childTnLst>
                                </p:cTn>
                              </p:par>
                            </p:childTnLst>
                          </p:cTn>
                        </p:par>
                        <p:par>
                          <p:cTn id="19" fill="hold">
                            <p:stCondLst>
                              <p:cond delay="5250"/>
                            </p:stCondLst>
                            <p:childTnLst>
                              <p:par>
                                <p:cTn id="20" presetID="53" presetClass="entr" presetSubtype="16" fill="hold" grpId="0" nodeType="afterEffect">
                                  <p:stCondLst>
                                    <p:cond delay="250"/>
                                  </p:stCondLst>
                                  <p:childTnLst>
                                    <p:set>
                                      <p:cBhvr>
                                        <p:cTn id="21" dur="1" fill="hold">
                                          <p:stCondLst>
                                            <p:cond delay="0"/>
                                          </p:stCondLst>
                                        </p:cTn>
                                        <p:tgtEl>
                                          <p:spTgt spid="1059"/>
                                        </p:tgtEl>
                                        <p:attrNameLst>
                                          <p:attrName>style.visibility</p:attrName>
                                        </p:attrNameLst>
                                      </p:cBhvr>
                                      <p:to>
                                        <p:strVal val="visible"/>
                                      </p:to>
                                    </p:set>
                                    <p:anim calcmode="lin" valueType="num">
                                      <p:cBhvr>
                                        <p:cTn id="22" dur="750" fill="hold"/>
                                        <p:tgtEl>
                                          <p:spTgt spid="1059"/>
                                        </p:tgtEl>
                                        <p:attrNameLst>
                                          <p:attrName>ppt_w</p:attrName>
                                        </p:attrNameLst>
                                      </p:cBhvr>
                                      <p:tavLst>
                                        <p:tav tm="0">
                                          <p:val>
                                            <p:fltVal val="0"/>
                                          </p:val>
                                        </p:tav>
                                        <p:tav tm="100000">
                                          <p:val>
                                            <p:strVal val="#ppt_w"/>
                                          </p:val>
                                        </p:tav>
                                      </p:tavLst>
                                    </p:anim>
                                    <p:anim calcmode="lin" valueType="num">
                                      <p:cBhvr>
                                        <p:cTn id="23" dur="750" fill="hold"/>
                                        <p:tgtEl>
                                          <p:spTgt spid="1059"/>
                                        </p:tgtEl>
                                        <p:attrNameLst>
                                          <p:attrName>ppt_h</p:attrName>
                                        </p:attrNameLst>
                                      </p:cBhvr>
                                      <p:tavLst>
                                        <p:tav tm="0">
                                          <p:val>
                                            <p:fltVal val="0"/>
                                          </p:val>
                                        </p:tav>
                                        <p:tav tm="100000">
                                          <p:val>
                                            <p:strVal val="#ppt_h"/>
                                          </p:val>
                                        </p:tav>
                                      </p:tavLst>
                                    </p:anim>
                                    <p:animEffect transition="in" filter="fade">
                                      <p:cBhvr>
                                        <p:cTn id="24" dur="750"/>
                                        <p:tgtEl>
                                          <p:spTgt spid="1059"/>
                                        </p:tgtEl>
                                      </p:cBhvr>
                                    </p:animEffect>
                                  </p:childTnLst>
                                </p:cTn>
                              </p:par>
                            </p:childTnLst>
                          </p:cTn>
                        </p:par>
                        <p:par>
                          <p:cTn id="25" fill="hold">
                            <p:stCondLst>
                              <p:cond delay="6250"/>
                            </p:stCondLst>
                            <p:childTnLst>
                              <p:par>
                                <p:cTn id="26" presetID="1" presetClass="entr" presetSubtype="0" fill="hold" grpId="0" nodeType="afterEffect">
                                  <p:stCondLst>
                                    <p:cond delay="250"/>
                                  </p:stCondLst>
                                  <p:childTnLst>
                                    <p:set>
                                      <p:cBhvr>
                                        <p:cTn id="27" dur="1" fill="hold">
                                          <p:stCondLst>
                                            <p:cond delay="499"/>
                                          </p:stCondLst>
                                        </p:cTn>
                                        <p:tgtEl>
                                          <p:spTgt spid="106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69"/>
                                        </p:tgtEl>
                                        <p:attrNameLst>
                                          <p:attrName>style.visibility</p:attrName>
                                        </p:attrNameLst>
                                      </p:cBhvr>
                                      <p:to>
                                        <p:strVal val="visible"/>
                                      </p:to>
                                    </p:set>
                                  </p:childTnLst>
                                </p:cTn>
                              </p:par>
                            </p:childTnLst>
                          </p:cTn>
                        </p:par>
                        <p:par>
                          <p:cTn id="32" fill="hold">
                            <p:stCondLst>
                              <p:cond delay="500"/>
                            </p:stCondLst>
                            <p:childTnLst>
                              <p:par>
                                <p:cTn id="33" presetID="10" presetClass="entr" presetSubtype="0" fill="hold" grpId="0" nodeType="afterEffect">
                                  <p:stCondLst>
                                    <p:cond delay="25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1500"/>
                                        <p:tgtEl>
                                          <p:spTgt spid="68"/>
                                        </p:tgtEl>
                                      </p:cBhvr>
                                    </p:animEffect>
                                  </p:childTnLst>
                                </p:cTn>
                              </p:par>
                            </p:childTnLst>
                          </p:cTn>
                        </p:par>
                        <p:par>
                          <p:cTn id="36" fill="hold">
                            <p:stCondLst>
                              <p:cond delay="2250"/>
                            </p:stCondLst>
                            <p:childTnLst>
                              <p:par>
                                <p:cTn id="37" presetID="1" presetClass="exit" presetSubtype="0" fill="hold" nodeType="afterEffect">
                                  <p:stCondLst>
                                    <p:cond delay="250"/>
                                  </p:stCondLst>
                                  <p:childTnLst>
                                    <p:set>
                                      <p:cBhvr>
                                        <p:cTn id="38" dur="1" fill="hold">
                                          <p:stCondLst>
                                            <p:cond delay="9"/>
                                          </p:stCondLst>
                                        </p:cTn>
                                        <p:tgtEl>
                                          <p:spTgt spid="1026"/>
                                        </p:tgtEl>
                                        <p:attrNameLst>
                                          <p:attrName>style.visibility</p:attrName>
                                        </p:attrNameLst>
                                      </p:cBhvr>
                                      <p:to>
                                        <p:strVal val="hidden"/>
                                      </p:to>
                                    </p:set>
                                  </p:childTnLst>
                                </p:cTn>
                              </p:par>
                              <p:par>
                                <p:cTn id="39" presetID="1" presetClass="exit" presetSubtype="0" fill="hold" grpId="1" nodeType="withEffect">
                                  <p:stCondLst>
                                    <p:cond delay="250"/>
                                  </p:stCondLst>
                                  <p:childTnLst>
                                    <p:set>
                                      <p:cBhvr>
                                        <p:cTn id="40" dur="1" fill="hold">
                                          <p:stCondLst>
                                            <p:cond delay="0"/>
                                          </p:stCondLst>
                                        </p:cTn>
                                        <p:tgtEl>
                                          <p:spTgt spid="15"/>
                                        </p:tgtEl>
                                        <p:attrNameLst>
                                          <p:attrName>style.visibility</p:attrName>
                                        </p:attrNameLst>
                                      </p:cBhvr>
                                      <p:to>
                                        <p:strVal val="hidden"/>
                                      </p:to>
                                    </p:set>
                                  </p:childTnLst>
                                </p:cTn>
                              </p:par>
                            </p:childTnLst>
                          </p:cTn>
                        </p:par>
                        <p:par>
                          <p:cTn id="41" fill="hold">
                            <p:stCondLst>
                              <p:cond delay="2510"/>
                            </p:stCondLst>
                            <p:childTnLst>
                              <p:par>
                                <p:cTn id="42" presetID="22" presetClass="entr" presetSubtype="4" fill="hold" nodeType="afterEffect">
                                  <p:stCondLst>
                                    <p:cond delay="250"/>
                                  </p:stCondLst>
                                  <p:childTnLst>
                                    <p:set>
                                      <p:cBhvr>
                                        <p:cTn id="43" dur="1" fill="hold">
                                          <p:stCondLst>
                                            <p:cond delay="0"/>
                                          </p:stCondLst>
                                        </p:cTn>
                                        <p:tgtEl>
                                          <p:spTgt spid="1062"/>
                                        </p:tgtEl>
                                        <p:attrNameLst>
                                          <p:attrName>style.visibility</p:attrName>
                                        </p:attrNameLst>
                                      </p:cBhvr>
                                      <p:to>
                                        <p:strVal val="visible"/>
                                      </p:to>
                                    </p:set>
                                    <p:animEffect transition="in" filter="wipe(down)">
                                      <p:cBhvr>
                                        <p:cTn id="44" dur="1000"/>
                                        <p:tgtEl>
                                          <p:spTgt spid="1062"/>
                                        </p:tgtEl>
                                      </p:cBhvr>
                                    </p:animEffect>
                                  </p:childTnLst>
                                </p:cTn>
                              </p:par>
                            </p:childTnLst>
                          </p:cTn>
                        </p:par>
                        <p:par>
                          <p:cTn id="45" fill="hold">
                            <p:stCondLst>
                              <p:cond delay="3760"/>
                            </p:stCondLst>
                            <p:childTnLst>
                              <p:par>
                                <p:cTn id="46" presetID="22" presetClass="entr" presetSubtype="1" fill="hold" grpId="0" nodeType="afterEffect">
                                  <p:stCondLst>
                                    <p:cond delay="250"/>
                                  </p:stCondLst>
                                  <p:childTnLst>
                                    <p:set>
                                      <p:cBhvr>
                                        <p:cTn id="47" dur="1" fill="hold">
                                          <p:stCondLst>
                                            <p:cond delay="0"/>
                                          </p:stCondLst>
                                        </p:cTn>
                                        <p:tgtEl>
                                          <p:spTgt spid="1065"/>
                                        </p:tgtEl>
                                        <p:attrNameLst>
                                          <p:attrName>style.visibility</p:attrName>
                                        </p:attrNameLst>
                                      </p:cBhvr>
                                      <p:to>
                                        <p:strVal val="visible"/>
                                      </p:to>
                                    </p:set>
                                    <p:animEffect transition="in" filter="wipe(up)">
                                      <p:cBhvr>
                                        <p:cTn id="48" dur="500"/>
                                        <p:tgtEl>
                                          <p:spTgt spid="1065"/>
                                        </p:tgtEl>
                                      </p:cBhvr>
                                    </p:animEffect>
                                  </p:childTnLst>
                                </p:cTn>
                              </p:par>
                            </p:childTnLst>
                          </p:cTn>
                        </p:par>
                        <p:par>
                          <p:cTn id="49" fill="hold">
                            <p:stCondLst>
                              <p:cond delay="4510"/>
                            </p:stCondLst>
                            <p:childTnLst>
                              <p:par>
                                <p:cTn id="50" presetID="1" presetClass="entr" presetSubtype="0" fill="hold" grpId="0" nodeType="afterEffect">
                                  <p:stCondLst>
                                    <p:cond delay="250"/>
                                  </p:stCondLst>
                                  <p:childTnLst>
                                    <p:set>
                                      <p:cBhvr>
                                        <p:cTn id="51" dur="1" fill="hold">
                                          <p:stCondLst>
                                            <p:cond delay="499"/>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animBg="1"/>
      <p:bldP spid="15" grpId="1" animBg="1"/>
      <p:bldP spid="1059" grpId="0" animBg="1"/>
      <p:bldP spid="68" grpId="0"/>
      <p:bldP spid="69" grpId="0"/>
      <p:bldP spid="1060" grpId="0"/>
      <p:bldP spid="75" grpId="0"/>
      <p:bldP spid="1065"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7B3DC9-0DC8-4B98-923B-F40090F2CAC4}"/>
              </a:ext>
            </a:extLst>
          </p:cNvPr>
          <p:cNvSpPr>
            <a:spLocks noGrp="1"/>
          </p:cNvSpPr>
          <p:nvPr>
            <p:ph type="title"/>
          </p:nvPr>
        </p:nvSpPr>
        <p:spPr>
          <a:xfrm>
            <a:off x="2240280" y="76200"/>
            <a:ext cx="4663440" cy="731044"/>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nchor="ctr"/>
          <a:lstStyle/>
          <a:p>
            <a:pPr marL="457200" indent="-457200"/>
            <a:r>
              <a:rPr lang="en-US" b="1" dirty="0">
                <a:solidFill>
                  <a:schemeClr val="bg1"/>
                </a:solidFill>
              </a:rPr>
              <a:t>Construction of Angle </a:t>
            </a:r>
            <a:endParaRPr lang="en-US" dirty="0">
              <a:solidFill>
                <a:schemeClr val="bg1"/>
              </a:solidFill>
            </a:endParaRPr>
          </a:p>
        </p:txBody>
      </p:sp>
      <p:sp>
        <p:nvSpPr>
          <p:cNvPr id="3" name="Content Placeholder 2">
            <a:extLst>
              <a:ext uri="{FF2B5EF4-FFF2-40B4-BE49-F238E27FC236}">
                <a16:creationId xmlns:a16="http://schemas.microsoft.com/office/drawing/2014/main" xmlns="" id="{6807F185-0367-4E9E-9615-E3BE99234585}"/>
              </a:ext>
            </a:extLst>
          </p:cNvPr>
          <p:cNvSpPr>
            <a:spLocks noGrp="1"/>
          </p:cNvSpPr>
          <p:nvPr>
            <p:ph idx="1"/>
          </p:nvPr>
        </p:nvSpPr>
        <p:spPr>
          <a:xfrm>
            <a:off x="2819400" y="990600"/>
            <a:ext cx="4114800" cy="457200"/>
          </a:xfrm>
        </p:spPr>
        <p:txBody>
          <a:bodyPr anchor="ctr"/>
          <a:lstStyle/>
          <a:p>
            <a:endParaRPr lang="en-US" sz="2800" b="1" u="sng" dirty="0" smtClean="0"/>
          </a:p>
          <a:p>
            <a:endParaRPr lang="en-US" sz="2800" b="1" u="sng" dirty="0"/>
          </a:p>
          <a:p>
            <a:r>
              <a:rPr lang="en-US" sz="2800" b="1" u="sng" dirty="0" smtClean="0"/>
              <a:t>Construct an Angle of 140°</a:t>
            </a:r>
            <a:endParaRPr lang="en-US" sz="2800" u="sng" dirty="0" smtClean="0"/>
          </a:p>
          <a:p>
            <a:r>
              <a:rPr lang="en-US" sz="2800" u="sng" dirty="0" smtClean="0"/>
              <a:t>        </a:t>
            </a:r>
          </a:p>
          <a:p>
            <a:r>
              <a:rPr lang="en-US" sz="2800" u="sng" dirty="0" smtClean="0"/>
              <a:t>       </a:t>
            </a:r>
            <a:endParaRPr lang="en-US" sz="2800" u="sng" dirty="0"/>
          </a:p>
        </p:txBody>
      </p:sp>
      <p:cxnSp>
        <p:nvCxnSpPr>
          <p:cNvPr id="5" name="Straight Connector 4">
            <a:extLst>
              <a:ext uri="{FF2B5EF4-FFF2-40B4-BE49-F238E27FC236}">
                <a16:creationId xmlns:a16="http://schemas.microsoft.com/office/drawing/2014/main" xmlns="" id="{8A8BE817-18D2-4407-9BE6-468845DD460E}"/>
              </a:ext>
            </a:extLst>
          </p:cNvPr>
          <p:cNvCxnSpPr/>
          <p:nvPr/>
        </p:nvCxnSpPr>
        <p:spPr>
          <a:xfrm>
            <a:off x="3289424" y="5638800"/>
            <a:ext cx="4572000" cy="0"/>
          </a:xfrm>
          <a:prstGeom prst="line">
            <a:avLst/>
          </a:prstGeom>
          <a:ln w="57150">
            <a:headEnd type="triangl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xmlns="" id="{B24D9436-3485-4352-A9BA-0535BBE0B272}"/>
              </a:ext>
            </a:extLst>
          </p:cNvPr>
          <p:cNvSpPr txBox="1"/>
          <p:nvPr/>
        </p:nvSpPr>
        <p:spPr>
          <a:xfrm>
            <a:off x="3060824" y="5634335"/>
            <a:ext cx="354584" cy="461665"/>
          </a:xfrm>
          <a:prstGeom prst="rect">
            <a:avLst/>
          </a:prstGeom>
          <a:noFill/>
        </p:spPr>
        <p:txBody>
          <a:bodyPr wrap="none" rtlCol="0">
            <a:spAutoFit/>
          </a:bodyPr>
          <a:lstStyle/>
          <a:p>
            <a:r>
              <a:rPr lang="en-US" sz="2400" b="1" dirty="0"/>
              <a:t>X</a:t>
            </a:r>
            <a:endParaRPr lang="en-IN" sz="2400" b="1" dirty="0"/>
          </a:p>
        </p:txBody>
      </p:sp>
      <p:sp>
        <p:nvSpPr>
          <p:cNvPr id="7" name="TextBox 6">
            <a:extLst>
              <a:ext uri="{FF2B5EF4-FFF2-40B4-BE49-F238E27FC236}">
                <a16:creationId xmlns:a16="http://schemas.microsoft.com/office/drawing/2014/main" xmlns="" id="{BAA2F405-5C60-4F5E-B238-CAB0E639F7E2}"/>
              </a:ext>
            </a:extLst>
          </p:cNvPr>
          <p:cNvSpPr txBox="1"/>
          <p:nvPr/>
        </p:nvSpPr>
        <p:spPr>
          <a:xfrm>
            <a:off x="7732234" y="5634335"/>
            <a:ext cx="344966" cy="461665"/>
          </a:xfrm>
          <a:prstGeom prst="rect">
            <a:avLst/>
          </a:prstGeom>
          <a:noFill/>
        </p:spPr>
        <p:txBody>
          <a:bodyPr wrap="none" rtlCol="0">
            <a:spAutoFit/>
          </a:bodyPr>
          <a:lstStyle/>
          <a:p>
            <a:r>
              <a:rPr lang="en-IN" sz="2400" b="1" dirty="0" smtClean="0"/>
              <a:t>Y</a:t>
            </a:r>
            <a:endParaRPr lang="en-IN" sz="2400" b="1" dirty="0"/>
          </a:p>
        </p:txBody>
      </p:sp>
      <p:sp>
        <p:nvSpPr>
          <p:cNvPr id="4" name="Rectangle 3"/>
          <p:cNvSpPr/>
          <p:nvPr/>
        </p:nvSpPr>
        <p:spPr>
          <a:xfrm>
            <a:off x="852914" y="914400"/>
            <a:ext cx="1814086" cy="523220"/>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en-US" sz="2800" b="1" dirty="0"/>
              <a:t>Example </a:t>
            </a:r>
            <a:r>
              <a:rPr lang="en-US" sz="2800" b="1" dirty="0" smtClean="0"/>
              <a:t>2:</a:t>
            </a:r>
            <a:endParaRPr lang="en-US" sz="2800" b="1" dirty="0"/>
          </a:p>
        </p:txBody>
      </p:sp>
      <p:sp>
        <p:nvSpPr>
          <p:cNvPr id="8" name="Rectangle 7"/>
          <p:cNvSpPr/>
          <p:nvPr/>
        </p:nvSpPr>
        <p:spPr>
          <a:xfrm>
            <a:off x="914400" y="1905000"/>
            <a:ext cx="7680960" cy="461665"/>
          </a:xfrm>
          <a:prstGeom prst="rect">
            <a:avLst/>
          </a:prstGeom>
        </p:spPr>
        <p:txBody>
          <a:bodyPr wrap="square">
            <a:spAutoFit/>
          </a:bodyPr>
          <a:lstStyle/>
          <a:p>
            <a:r>
              <a:rPr lang="en-US" sz="2400" b="1" dirty="0"/>
              <a:t>Using ruler draw a straight line and name it XY. </a:t>
            </a:r>
          </a:p>
        </p:txBody>
      </p:sp>
      <p:sp>
        <p:nvSpPr>
          <p:cNvPr id="9" name="Rectangle 8"/>
          <p:cNvSpPr/>
          <p:nvPr/>
        </p:nvSpPr>
        <p:spPr>
          <a:xfrm>
            <a:off x="914400" y="1676400"/>
            <a:ext cx="1064137" cy="461665"/>
          </a:xfrm>
          <a:prstGeom prst="rect">
            <a:avLst/>
          </a:prstGeom>
        </p:spPr>
        <p:txBody>
          <a:bodyPr wrap="none">
            <a:spAutoFit/>
          </a:bodyPr>
          <a:lstStyle/>
          <a:p>
            <a:r>
              <a:rPr lang="en-US" sz="2400" b="1" dirty="0">
                <a:solidFill>
                  <a:srgbClr val="00B050"/>
                </a:solidFill>
              </a:rPr>
              <a:t>Step 1:</a:t>
            </a:r>
          </a:p>
        </p:txBody>
      </p:sp>
      <p:sp>
        <p:nvSpPr>
          <p:cNvPr id="10" name="Rectangle 9"/>
          <p:cNvSpPr/>
          <p:nvPr/>
        </p:nvSpPr>
        <p:spPr>
          <a:xfrm>
            <a:off x="914400" y="2433935"/>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2:</a:t>
            </a:r>
            <a:endParaRPr lang="en-US" sz="2400" b="1" dirty="0">
              <a:solidFill>
                <a:srgbClr val="00B050"/>
              </a:solidFill>
            </a:endParaRPr>
          </a:p>
        </p:txBody>
      </p:sp>
      <p:sp>
        <p:nvSpPr>
          <p:cNvPr id="11" name="Rectangle 10"/>
          <p:cNvSpPr/>
          <p:nvPr/>
        </p:nvSpPr>
        <p:spPr>
          <a:xfrm>
            <a:off x="914400" y="2667000"/>
            <a:ext cx="7315200" cy="830997"/>
          </a:xfrm>
          <a:prstGeom prst="rect">
            <a:avLst/>
          </a:prstGeom>
        </p:spPr>
        <p:txBody>
          <a:bodyPr wrap="square">
            <a:spAutoFit/>
          </a:bodyPr>
          <a:lstStyle/>
          <a:p>
            <a:r>
              <a:rPr lang="en-US" sz="2400" b="1" dirty="0" smtClean="0"/>
              <a:t>Place the center </a:t>
            </a:r>
            <a:r>
              <a:rPr lang="en-US" sz="2400" b="1" dirty="0"/>
              <a:t>of protractor</a:t>
            </a:r>
            <a:r>
              <a:rPr lang="en-US" sz="2400" b="1" dirty="0" smtClean="0"/>
              <a:t> at point X of </a:t>
            </a:r>
            <a:r>
              <a:rPr lang="en-US" sz="2400" b="1" dirty="0"/>
              <a:t>the </a:t>
            </a:r>
            <a:r>
              <a:rPr lang="en-US" sz="2400" b="1" dirty="0" smtClean="0"/>
              <a:t>line segment </a:t>
            </a:r>
            <a:r>
              <a:rPr lang="en-US" sz="2400" b="1" dirty="0"/>
              <a:t>XY </a:t>
            </a:r>
          </a:p>
        </p:txBody>
      </p:sp>
      <p:pic>
        <p:nvPicPr>
          <p:cNvPr id="1026" name="Picture 2" descr="File:Protractor Rapporteur Degrees V3.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689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38704" y="3660567"/>
            <a:ext cx="3931920" cy="2054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45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500"/>
                                        <p:tgtEl>
                                          <p:spTgt spid="8"/>
                                        </p:tgtEl>
                                      </p:cBhvr>
                                    </p:animEffect>
                                  </p:childTnLst>
                                </p:cTn>
                              </p:par>
                            </p:childTnLst>
                          </p:cTn>
                        </p:par>
                        <p:par>
                          <p:cTn id="11" fill="hold">
                            <p:stCondLst>
                              <p:cond delay="2250"/>
                            </p:stCondLst>
                            <p:childTnLst>
                              <p:par>
                                <p:cTn id="12" presetID="22" presetClass="entr" presetSubtype="8" fill="hold" nodeType="afterEffect">
                                  <p:stCondLst>
                                    <p:cond delay="2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par>
                          <p:cTn id="15" fill="hold">
                            <p:stCondLst>
                              <p:cond delay="3250"/>
                            </p:stCondLst>
                            <p:childTnLst>
                              <p:par>
                                <p:cTn id="16" presetID="1" presetClass="entr" presetSubtype="0" fill="hold" grpId="0" nodeType="afterEffect">
                                  <p:stCondLst>
                                    <p:cond delay="250"/>
                                  </p:stCondLst>
                                  <p:childTnLst>
                                    <p:set>
                                      <p:cBhvr>
                                        <p:cTn id="17" dur="1" fill="hold">
                                          <p:stCondLst>
                                            <p:cond delay="499"/>
                                          </p:stCondLst>
                                        </p:cTn>
                                        <p:tgtEl>
                                          <p:spTgt spid="6"/>
                                        </p:tgtEl>
                                        <p:attrNameLst>
                                          <p:attrName>style.visibility</p:attrName>
                                        </p:attrNameLst>
                                      </p:cBhvr>
                                      <p:to>
                                        <p:strVal val="visible"/>
                                      </p:to>
                                    </p:set>
                                  </p:childTnLst>
                                </p:cTn>
                              </p:par>
                            </p:childTnLst>
                          </p:cTn>
                        </p:par>
                        <p:par>
                          <p:cTn id="18" fill="hold">
                            <p:stCondLst>
                              <p:cond delay="4000"/>
                            </p:stCondLst>
                            <p:childTnLst>
                              <p:par>
                                <p:cTn id="19" presetID="1" presetClass="entr" presetSubtype="0" fill="hold" grpId="0" nodeType="afterEffect">
                                  <p:stCondLst>
                                    <p:cond delay="250"/>
                                  </p:stCondLst>
                                  <p:childTnLst>
                                    <p:set>
                                      <p:cBhvr>
                                        <p:cTn id="20" dur="1" fill="hold">
                                          <p:stCondLst>
                                            <p:cond delay="499"/>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0"/>
                                        </p:tgtEl>
                                        <p:attrNameLst>
                                          <p:attrName>style.visibility</p:attrName>
                                        </p:attrNameLst>
                                      </p:cBhvr>
                                      <p:to>
                                        <p:strVal val="visible"/>
                                      </p:to>
                                    </p:set>
                                  </p:childTnLst>
                                </p:cTn>
                              </p:par>
                            </p:childTnLst>
                          </p:cTn>
                        </p:par>
                        <p:par>
                          <p:cTn id="25" fill="hold">
                            <p:stCondLst>
                              <p:cond delay="500"/>
                            </p:stCondLst>
                            <p:childTnLst>
                              <p:par>
                                <p:cTn id="26" presetID="10" presetClass="entr" presetSubtype="0" fill="hold" grpId="0" nodeType="afterEffect">
                                  <p:stCondLst>
                                    <p:cond delay="25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500"/>
                                        <p:tgtEl>
                                          <p:spTgt spid="11"/>
                                        </p:tgtEl>
                                      </p:cBhvr>
                                    </p:animEffect>
                                  </p:childTnLst>
                                </p:cTn>
                              </p:par>
                            </p:childTnLst>
                          </p:cTn>
                        </p:par>
                        <p:par>
                          <p:cTn id="29" fill="hold">
                            <p:stCondLst>
                              <p:cond delay="2250"/>
                            </p:stCondLst>
                            <p:childTnLst>
                              <p:par>
                                <p:cTn id="30" presetID="37" presetClass="entr" presetSubtype="0" fill="hold" nodeType="afterEffect">
                                  <p:stCondLst>
                                    <p:cond delay="250"/>
                                  </p:stCondLst>
                                  <p:childTnLst>
                                    <p:set>
                                      <p:cBhvr>
                                        <p:cTn id="31" dur="1" fill="hold">
                                          <p:stCondLst>
                                            <p:cond delay="0"/>
                                          </p:stCondLst>
                                        </p:cTn>
                                        <p:tgtEl>
                                          <p:spTgt spid="1026"/>
                                        </p:tgtEl>
                                        <p:attrNameLst>
                                          <p:attrName>style.visibility</p:attrName>
                                        </p:attrNameLst>
                                      </p:cBhvr>
                                      <p:to>
                                        <p:strVal val="visible"/>
                                      </p:to>
                                    </p:set>
                                    <p:animEffect transition="in" filter="fade">
                                      <p:cBhvr>
                                        <p:cTn id="32" dur="1000"/>
                                        <p:tgtEl>
                                          <p:spTgt spid="1026"/>
                                        </p:tgtEl>
                                      </p:cBhvr>
                                    </p:animEffect>
                                    <p:anim calcmode="lin" valueType="num">
                                      <p:cBhvr>
                                        <p:cTn id="33" dur="1000" fill="hold"/>
                                        <p:tgtEl>
                                          <p:spTgt spid="1026"/>
                                        </p:tgtEl>
                                        <p:attrNameLst>
                                          <p:attrName>ppt_x</p:attrName>
                                        </p:attrNameLst>
                                      </p:cBhvr>
                                      <p:tavLst>
                                        <p:tav tm="0">
                                          <p:val>
                                            <p:strVal val="#ppt_x"/>
                                          </p:val>
                                        </p:tav>
                                        <p:tav tm="100000">
                                          <p:val>
                                            <p:strVal val="#ppt_x"/>
                                          </p:val>
                                        </p:tav>
                                      </p:tavLst>
                                    </p:anim>
                                    <p:anim calcmode="lin" valueType="num">
                                      <p:cBhvr>
                                        <p:cTn id="34" dur="900" decel="100000" fill="hold"/>
                                        <p:tgtEl>
                                          <p:spTgt spid="1026"/>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0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7B3DC9-0DC8-4B98-923B-F40090F2CAC4}"/>
              </a:ext>
            </a:extLst>
          </p:cNvPr>
          <p:cNvSpPr>
            <a:spLocks noGrp="1"/>
          </p:cNvSpPr>
          <p:nvPr>
            <p:ph type="title"/>
          </p:nvPr>
        </p:nvSpPr>
        <p:spPr>
          <a:xfrm>
            <a:off x="2240280" y="76200"/>
            <a:ext cx="4663440" cy="731044"/>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nchor="ctr"/>
          <a:lstStyle/>
          <a:p>
            <a:pPr marL="457200" indent="-457200"/>
            <a:r>
              <a:rPr lang="en-US" b="1" dirty="0">
                <a:solidFill>
                  <a:schemeClr val="bg1"/>
                </a:solidFill>
              </a:rPr>
              <a:t>Construction of Angle </a:t>
            </a:r>
            <a:endParaRPr lang="en-US" dirty="0">
              <a:solidFill>
                <a:schemeClr val="bg1"/>
              </a:solidFill>
            </a:endParaRPr>
          </a:p>
        </p:txBody>
      </p:sp>
      <p:sp>
        <p:nvSpPr>
          <p:cNvPr id="8" name="Rectangle 7"/>
          <p:cNvSpPr/>
          <p:nvPr/>
        </p:nvSpPr>
        <p:spPr>
          <a:xfrm>
            <a:off x="990600" y="1295400"/>
            <a:ext cx="7142717" cy="830997"/>
          </a:xfrm>
          <a:prstGeom prst="rect">
            <a:avLst/>
          </a:prstGeom>
        </p:spPr>
        <p:txBody>
          <a:bodyPr wrap="square">
            <a:spAutoFit/>
          </a:bodyPr>
          <a:lstStyle/>
          <a:p>
            <a:r>
              <a:rPr lang="en-US" sz="2400" b="1" dirty="0"/>
              <a:t>Starting from 0° on protractor move up to 140° and mark point at 140° name it as Z.</a:t>
            </a:r>
            <a:endParaRPr lang="en-IN" sz="2400" b="1" dirty="0"/>
          </a:p>
        </p:txBody>
      </p:sp>
      <p:sp>
        <p:nvSpPr>
          <p:cNvPr id="9" name="Rectangle 8"/>
          <p:cNvSpPr/>
          <p:nvPr/>
        </p:nvSpPr>
        <p:spPr>
          <a:xfrm>
            <a:off x="990600" y="914400"/>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3:</a:t>
            </a:r>
            <a:endParaRPr lang="en-US" sz="2400" b="1" dirty="0">
              <a:solidFill>
                <a:srgbClr val="00B050"/>
              </a:solidFill>
            </a:endParaRPr>
          </a:p>
        </p:txBody>
      </p:sp>
      <p:cxnSp>
        <p:nvCxnSpPr>
          <p:cNvPr id="5" name="Straight Connector 4">
            <a:extLst>
              <a:ext uri="{FF2B5EF4-FFF2-40B4-BE49-F238E27FC236}">
                <a16:creationId xmlns:a16="http://schemas.microsoft.com/office/drawing/2014/main" xmlns="" id="{8A8BE817-18D2-4407-9BE6-468845DD460E}"/>
              </a:ext>
            </a:extLst>
          </p:cNvPr>
          <p:cNvCxnSpPr/>
          <p:nvPr/>
        </p:nvCxnSpPr>
        <p:spPr>
          <a:xfrm>
            <a:off x="3518024" y="5943600"/>
            <a:ext cx="4572000" cy="0"/>
          </a:xfrm>
          <a:prstGeom prst="line">
            <a:avLst/>
          </a:prstGeom>
          <a:ln w="38100">
            <a:headEnd type="non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xmlns="" id="{B24D9436-3485-4352-A9BA-0535BBE0B272}"/>
              </a:ext>
            </a:extLst>
          </p:cNvPr>
          <p:cNvSpPr txBox="1"/>
          <p:nvPr/>
        </p:nvSpPr>
        <p:spPr>
          <a:xfrm>
            <a:off x="3289424" y="5939135"/>
            <a:ext cx="354584" cy="461665"/>
          </a:xfrm>
          <a:prstGeom prst="rect">
            <a:avLst/>
          </a:prstGeom>
          <a:noFill/>
        </p:spPr>
        <p:txBody>
          <a:bodyPr wrap="none" rtlCol="0">
            <a:spAutoFit/>
          </a:bodyPr>
          <a:lstStyle/>
          <a:p>
            <a:r>
              <a:rPr lang="en-US" sz="2400" b="1" dirty="0"/>
              <a:t>X</a:t>
            </a:r>
            <a:endParaRPr lang="en-IN" sz="2400" b="1" dirty="0"/>
          </a:p>
        </p:txBody>
      </p:sp>
      <p:sp>
        <p:nvSpPr>
          <p:cNvPr id="7" name="TextBox 6">
            <a:extLst>
              <a:ext uri="{FF2B5EF4-FFF2-40B4-BE49-F238E27FC236}">
                <a16:creationId xmlns:a16="http://schemas.microsoft.com/office/drawing/2014/main" xmlns="" id="{BAA2F405-5C60-4F5E-B238-CAB0E639F7E2}"/>
              </a:ext>
            </a:extLst>
          </p:cNvPr>
          <p:cNvSpPr txBox="1"/>
          <p:nvPr/>
        </p:nvSpPr>
        <p:spPr>
          <a:xfrm>
            <a:off x="7960834" y="5939135"/>
            <a:ext cx="344966" cy="461665"/>
          </a:xfrm>
          <a:prstGeom prst="rect">
            <a:avLst/>
          </a:prstGeom>
          <a:noFill/>
        </p:spPr>
        <p:txBody>
          <a:bodyPr wrap="none" rtlCol="0">
            <a:spAutoFit/>
          </a:bodyPr>
          <a:lstStyle/>
          <a:p>
            <a:r>
              <a:rPr lang="en-IN" sz="2400" b="1" dirty="0" smtClean="0"/>
              <a:t>Y</a:t>
            </a:r>
            <a:endParaRPr lang="en-IN" sz="2400" b="1" dirty="0"/>
          </a:p>
        </p:txBody>
      </p:sp>
      <p:pic>
        <p:nvPicPr>
          <p:cNvPr id="1026" name="Picture 2" descr="File:Protractor Rapporteur Degrees V3.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689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67304" y="3965367"/>
            <a:ext cx="3931920" cy="2054433"/>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p:cNvSpPr/>
          <p:nvPr/>
        </p:nvSpPr>
        <p:spPr>
          <a:xfrm>
            <a:off x="4965824" y="5791200"/>
            <a:ext cx="228600" cy="30256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9" name="Flowchart: Connector 1058"/>
          <p:cNvSpPr/>
          <p:nvPr/>
        </p:nvSpPr>
        <p:spPr>
          <a:xfrm>
            <a:off x="1917824" y="4572000"/>
            <a:ext cx="91440" cy="91440"/>
          </a:xfrm>
          <a:prstGeom prst="flowChartConnector">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sp>
        <p:nvSpPr>
          <p:cNvPr id="68" name="Rectangle 67"/>
          <p:cNvSpPr/>
          <p:nvPr/>
        </p:nvSpPr>
        <p:spPr>
          <a:xfrm>
            <a:off x="990600" y="2750403"/>
            <a:ext cx="7142717" cy="830997"/>
          </a:xfrm>
          <a:prstGeom prst="rect">
            <a:avLst/>
          </a:prstGeom>
        </p:spPr>
        <p:txBody>
          <a:bodyPr wrap="square">
            <a:spAutoFit/>
          </a:bodyPr>
          <a:lstStyle/>
          <a:p>
            <a:r>
              <a:rPr lang="en-US" sz="2400" b="1" dirty="0"/>
              <a:t>Remove the protractor and </a:t>
            </a:r>
            <a:r>
              <a:rPr lang="en-US" sz="2400" b="1" dirty="0" smtClean="0"/>
              <a:t>draw </a:t>
            </a:r>
            <a:r>
              <a:rPr lang="en-US" sz="2400" b="1" dirty="0"/>
              <a:t>a line from point </a:t>
            </a:r>
            <a:r>
              <a:rPr lang="en-US" sz="2400" b="1" dirty="0" smtClean="0"/>
              <a:t>X </a:t>
            </a:r>
            <a:r>
              <a:rPr lang="en-US" sz="2400" b="1" dirty="0"/>
              <a:t>to Z</a:t>
            </a:r>
            <a:r>
              <a:rPr lang="en-US" sz="2400" b="1" dirty="0" smtClean="0"/>
              <a:t> using </a:t>
            </a:r>
            <a:r>
              <a:rPr lang="en-US" sz="2400" b="1" dirty="0"/>
              <a:t>ruler.</a:t>
            </a:r>
            <a:endParaRPr lang="en-IN" sz="2400" b="1" dirty="0"/>
          </a:p>
        </p:txBody>
      </p:sp>
      <p:sp>
        <p:nvSpPr>
          <p:cNvPr id="69" name="Rectangle 68"/>
          <p:cNvSpPr/>
          <p:nvPr/>
        </p:nvSpPr>
        <p:spPr>
          <a:xfrm>
            <a:off x="990600" y="2369403"/>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4:</a:t>
            </a:r>
            <a:endParaRPr lang="en-US" sz="2400" b="1" dirty="0">
              <a:solidFill>
                <a:srgbClr val="00B050"/>
              </a:solidFill>
            </a:endParaRPr>
          </a:p>
        </p:txBody>
      </p:sp>
      <p:sp>
        <p:nvSpPr>
          <p:cNvPr id="1060" name="TextBox 1059"/>
          <p:cNvSpPr txBox="1"/>
          <p:nvPr/>
        </p:nvSpPr>
        <p:spPr>
          <a:xfrm>
            <a:off x="1905000" y="4186535"/>
            <a:ext cx="609600" cy="461665"/>
          </a:xfrm>
          <a:prstGeom prst="rect">
            <a:avLst/>
          </a:prstGeom>
          <a:noFill/>
        </p:spPr>
        <p:txBody>
          <a:bodyPr wrap="square" rtlCol="0">
            <a:spAutoFit/>
          </a:bodyPr>
          <a:lstStyle/>
          <a:p>
            <a:r>
              <a:rPr lang="en-US" sz="2400" b="1" dirty="0" smtClean="0"/>
              <a:t>Z</a:t>
            </a:r>
            <a:endParaRPr lang="en-US" sz="2400" b="1" dirty="0"/>
          </a:p>
        </p:txBody>
      </p:sp>
      <p:cxnSp>
        <p:nvCxnSpPr>
          <p:cNvPr id="1062" name="Straight Connector 1061"/>
          <p:cNvCxnSpPr/>
          <p:nvPr/>
        </p:nvCxnSpPr>
        <p:spPr>
          <a:xfrm flipH="1" flipV="1">
            <a:off x="1219200" y="3962400"/>
            <a:ext cx="2314064" cy="1978234"/>
          </a:xfrm>
          <a:prstGeom prst="line">
            <a:avLst/>
          </a:prstGeom>
          <a:ln>
            <a:headEnd type="non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75" name="TextBox 74">
            <a:extLst>
              <a:ext uri="{FF2B5EF4-FFF2-40B4-BE49-F238E27FC236}">
                <a16:creationId xmlns:a16="http://schemas.microsoft.com/office/drawing/2014/main" xmlns="" id="{18CC6A18-BAD6-42D7-8A00-AEEB48FF2B4A}"/>
              </a:ext>
            </a:extLst>
          </p:cNvPr>
          <p:cNvSpPr txBox="1"/>
          <p:nvPr/>
        </p:nvSpPr>
        <p:spPr>
          <a:xfrm>
            <a:off x="3740465" y="5257800"/>
            <a:ext cx="755335" cy="830997"/>
          </a:xfrm>
          <a:prstGeom prst="rect">
            <a:avLst/>
          </a:prstGeom>
          <a:noFill/>
        </p:spPr>
        <p:txBody>
          <a:bodyPr wrap="none" rtlCol="0">
            <a:spAutoFit/>
          </a:bodyPr>
          <a:lstStyle/>
          <a:p>
            <a:r>
              <a:rPr lang="en-US" sz="2400" b="1" dirty="0">
                <a:solidFill>
                  <a:srgbClr val="FF0000"/>
                </a:solidFill>
              </a:rPr>
              <a:t>140°</a:t>
            </a:r>
            <a:endParaRPr lang="en-IN" sz="2400" b="1" dirty="0">
              <a:solidFill>
                <a:srgbClr val="FF0000"/>
              </a:solidFill>
            </a:endParaRPr>
          </a:p>
          <a:p>
            <a:endParaRPr lang="en-IN" sz="2400" b="1" dirty="0">
              <a:solidFill>
                <a:srgbClr val="FF0000"/>
              </a:solidFill>
            </a:endParaRPr>
          </a:p>
        </p:txBody>
      </p:sp>
      <p:sp>
        <p:nvSpPr>
          <p:cNvPr id="1065" name="Arc 1064"/>
          <p:cNvSpPr/>
          <p:nvPr/>
        </p:nvSpPr>
        <p:spPr>
          <a:xfrm rot="20180251">
            <a:off x="2652143" y="5547711"/>
            <a:ext cx="1463040" cy="137160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b="1" dirty="0"/>
          </a:p>
        </p:txBody>
      </p:sp>
      <p:sp>
        <p:nvSpPr>
          <p:cNvPr id="20" name="Circular Arrow 19"/>
          <p:cNvSpPr/>
          <p:nvPr/>
        </p:nvSpPr>
        <p:spPr>
          <a:xfrm rot="2756075" flipH="1">
            <a:off x="1075525" y="3541146"/>
            <a:ext cx="4427797" cy="5095301"/>
          </a:xfrm>
          <a:prstGeom prst="circularArrow">
            <a:avLst>
              <a:gd name="adj1" fmla="val 2455"/>
              <a:gd name="adj2" fmla="val 633115"/>
              <a:gd name="adj3" fmla="val 20558353"/>
              <a:gd name="adj4" fmla="val 13808056"/>
              <a:gd name="adj5" fmla="val 61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Tree>
    <p:extLst>
      <p:ext uri="{BB962C8B-B14F-4D97-AF65-F5344CB8AC3E}">
        <p14:creationId xmlns:p14="http://schemas.microsoft.com/office/powerpoint/2010/main" val="74110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500"/>
                                        <p:tgtEl>
                                          <p:spTgt spid="8"/>
                                        </p:tgtEl>
                                      </p:cBhvr>
                                    </p:animEffect>
                                  </p:childTnLst>
                                </p:cTn>
                              </p:par>
                            </p:childTnLst>
                          </p:cTn>
                        </p:par>
                        <p:par>
                          <p:cTn id="11" fill="hold">
                            <p:stCondLst>
                              <p:cond delay="2250"/>
                            </p:stCondLst>
                            <p:childTnLst>
                              <p:par>
                                <p:cTn id="12" presetID="21" presetClass="entr" presetSubtype="1" fill="hold" grpId="0" nodeType="afterEffect">
                                  <p:stCondLst>
                                    <p:cond delay="500"/>
                                  </p:stCondLst>
                                  <p:childTnLst>
                                    <p:set>
                                      <p:cBhvr>
                                        <p:cTn id="13" dur="1" fill="hold">
                                          <p:stCondLst>
                                            <p:cond delay="0"/>
                                          </p:stCondLst>
                                        </p:cTn>
                                        <p:tgtEl>
                                          <p:spTgt spid="15"/>
                                        </p:tgtEl>
                                        <p:attrNameLst>
                                          <p:attrName>style.visibility</p:attrName>
                                        </p:attrNameLst>
                                      </p:cBhvr>
                                      <p:to>
                                        <p:strVal val="visible"/>
                                      </p:to>
                                    </p:set>
                                    <p:animEffect transition="in" filter="wheel(1)">
                                      <p:cBhvr>
                                        <p:cTn id="14" dur="1500"/>
                                        <p:tgtEl>
                                          <p:spTgt spid="15"/>
                                        </p:tgtEl>
                                      </p:cBhvr>
                                    </p:animEffect>
                                  </p:childTnLst>
                                </p:cTn>
                              </p:par>
                            </p:childTnLst>
                          </p:cTn>
                        </p:par>
                        <p:par>
                          <p:cTn id="15" fill="hold">
                            <p:stCondLst>
                              <p:cond delay="4250"/>
                            </p:stCondLst>
                            <p:childTnLst>
                              <p:par>
                                <p:cTn id="16" presetID="22" presetClass="entr" presetSubtype="4"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1000"/>
                                        <p:tgtEl>
                                          <p:spTgt spid="20"/>
                                        </p:tgtEl>
                                      </p:cBhvr>
                                    </p:animEffect>
                                  </p:childTnLst>
                                </p:cTn>
                              </p:par>
                            </p:childTnLst>
                          </p:cTn>
                        </p:par>
                        <p:par>
                          <p:cTn id="19" fill="hold">
                            <p:stCondLst>
                              <p:cond delay="5250"/>
                            </p:stCondLst>
                            <p:childTnLst>
                              <p:par>
                                <p:cTn id="20" presetID="53" presetClass="entr" presetSubtype="16" fill="hold" grpId="0" nodeType="afterEffect">
                                  <p:stCondLst>
                                    <p:cond delay="250"/>
                                  </p:stCondLst>
                                  <p:childTnLst>
                                    <p:set>
                                      <p:cBhvr>
                                        <p:cTn id="21" dur="1" fill="hold">
                                          <p:stCondLst>
                                            <p:cond delay="0"/>
                                          </p:stCondLst>
                                        </p:cTn>
                                        <p:tgtEl>
                                          <p:spTgt spid="1059"/>
                                        </p:tgtEl>
                                        <p:attrNameLst>
                                          <p:attrName>style.visibility</p:attrName>
                                        </p:attrNameLst>
                                      </p:cBhvr>
                                      <p:to>
                                        <p:strVal val="visible"/>
                                      </p:to>
                                    </p:set>
                                    <p:anim calcmode="lin" valueType="num">
                                      <p:cBhvr>
                                        <p:cTn id="22" dur="750" fill="hold"/>
                                        <p:tgtEl>
                                          <p:spTgt spid="1059"/>
                                        </p:tgtEl>
                                        <p:attrNameLst>
                                          <p:attrName>ppt_w</p:attrName>
                                        </p:attrNameLst>
                                      </p:cBhvr>
                                      <p:tavLst>
                                        <p:tav tm="0">
                                          <p:val>
                                            <p:fltVal val="0"/>
                                          </p:val>
                                        </p:tav>
                                        <p:tav tm="100000">
                                          <p:val>
                                            <p:strVal val="#ppt_w"/>
                                          </p:val>
                                        </p:tav>
                                      </p:tavLst>
                                    </p:anim>
                                    <p:anim calcmode="lin" valueType="num">
                                      <p:cBhvr>
                                        <p:cTn id="23" dur="750" fill="hold"/>
                                        <p:tgtEl>
                                          <p:spTgt spid="1059"/>
                                        </p:tgtEl>
                                        <p:attrNameLst>
                                          <p:attrName>ppt_h</p:attrName>
                                        </p:attrNameLst>
                                      </p:cBhvr>
                                      <p:tavLst>
                                        <p:tav tm="0">
                                          <p:val>
                                            <p:fltVal val="0"/>
                                          </p:val>
                                        </p:tav>
                                        <p:tav tm="100000">
                                          <p:val>
                                            <p:strVal val="#ppt_h"/>
                                          </p:val>
                                        </p:tav>
                                      </p:tavLst>
                                    </p:anim>
                                    <p:animEffect transition="in" filter="fade">
                                      <p:cBhvr>
                                        <p:cTn id="24" dur="750"/>
                                        <p:tgtEl>
                                          <p:spTgt spid="1059"/>
                                        </p:tgtEl>
                                      </p:cBhvr>
                                    </p:animEffect>
                                  </p:childTnLst>
                                </p:cTn>
                              </p:par>
                            </p:childTnLst>
                          </p:cTn>
                        </p:par>
                        <p:par>
                          <p:cTn id="25" fill="hold">
                            <p:stCondLst>
                              <p:cond delay="6250"/>
                            </p:stCondLst>
                            <p:childTnLst>
                              <p:par>
                                <p:cTn id="26" presetID="1" presetClass="entr" presetSubtype="0" fill="hold" grpId="0" nodeType="afterEffect">
                                  <p:stCondLst>
                                    <p:cond delay="250"/>
                                  </p:stCondLst>
                                  <p:childTnLst>
                                    <p:set>
                                      <p:cBhvr>
                                        <p:cTn id="27" dur="1" fill="hold">
                                          <p:stCondLst>
                                            <p:cond delay="499"/>
                                          </p:stCondLst>
                                        </p:cTn>
                                        <p:tgtEl>
                                          <p:spTgt spid="106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69"/>
                                        </p:tgtEl>
                                        <p:attrNameLst>
                                          <p:attrName>style.visibility</p:attrName>
                                        </p:attrNameLst>
                                      </p:cBhvr>
                                      <p:to>
                                        <p:strVal val="visible"/>
                                      </p:to>
                                    </p:set>
                                  </p:childTnLst>
                                </p:cTn>
                              </p:par>
                            </p:childTnLst>
                          </p:cTn>
                        </p:par>
                        <p:par>
                          <p:cTn id="32" fill="hold">
                            <p:stCondLst>
                              <p:cond delay="500"/>
                            </p:stCondLst>
                            <p:childTnLst>
                              <p:par>
                                <p:cTn id="33" presetID="10" presetClass="entr" presetSubtype="0" fill="hold" grpId="0" nodeType="afterEffect">
                                  <p:stCondLst>
                                    <p:cond delay="25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1500"/>
                                        <p:tgtEl>
                                          <p:spTgt spid="68"/>
                                        </p:tgtEl>
                                      </p:cBhvr>
                                    </p:animEffect>
                                  </p:childTnLst>
                                </p:cTn>
                              </p:par>
                            </p:childTnLst>
                          </p:cTn>
                        </p:par>
                        <p:par>
                          <p:cTn id="36" fill="hold">
                            <p:stCondLst>
                              <p:cond delay="2250"/>
                            </p:stCondLst>
                            <p:childTnLst>
                              <p:par>
                                <p:cTn id="37" presetID="1" presetClass="exit" presetSubtype="0" fill="hold" nodeType="afterEffect">
                                  <p:stCondLst>
                                    <p:cond delay="250"/>
                                  </p:stCondLst>
                                  <p:childTnLst>
                                    <p:set>
                                      <p:cBhvr>
                                        <p:cTn id="38" dur="1" fill="hold">
                                          <p:stCondLst>
                                            <p:cond delay="9"/>
                                          </p:stCondLst>
                                        </p:cTn>
                                        <p:tgtEl>
                                          <p:spTgt spid="1026"/>
                                        </p:tgtEl>
                                        <p:attrNameLst>
                                          <p:attrName>style.visibility</p:attrName>
                                        </p:attrNameLst>
                                      </p:cBhvr>
                                      <p:to>
                                        <p:strVal val="hidden"/>
                                      </p:to>
                                    </p:set>
                                  </p:childTnLst>
                                </p:cTn>
                              </p:par>
                              <p:par>
                                <p:cTn id="39" presetID="1" presetClass="exit" presetSubtype="0" fill="hold" grpId="1" nodeType="withEffect">
                                  <p:stCondLst>
                                    <p:cond delay="250"/>
                                  </p:stCondLst>
                                  <p:childTnLst>
                                    <p:set>
                                      <p:cBhvr>
                                        <p:cTn id="40" dur="1" fill="hold">
                                          <p:stCondLst>
                                            <p:cond delay="0"/>
                                          </p:stCondLst>
                                        </p:cTn>
                                        <p:tgtEl>
                                          <p:spTgt spid="15"/>
                                        </p:tgtEl>
                                        <p:attrNameLst>
                                          <p:attrName>style.visibility</p:attrName>
                                        </p:attrNameLst>
                                      </p:cBhvr>
                                      <p:to>
                                        <p:strVal val="hidden"/>
                                      </p:to>
                                    </p:set>
                                  </p:childTnLst>
                                </p:cTn>
                              </p:par>
                              <p:par>
                                <p:cTn id="41" presetID="1" presetClass="exit" presetSubtype="0" fill="hold" grpId="1" nodeType="withEffect">
                                  <p:stCondLst>
                                    <p:cond delay="250"/>
                                  </p:stCondLst>
                                  <p:childTnLst>
                                    <p:set>
                                      <p:cBhvr>
                                        <p:cTn id="42" dur="1" fill="hold">
                                          <p:stCondLst>
                                            <p:cond delay="0"/>
                                          </p:stCondLst>
                                        </p:cTn>
                                        <p:tgtEl>
                                          <p:spTgt spid="20"/>
                                        </p:tgtEl>
                                        <p:attrNameLst>
                                          <p:attrName>style.visibility</p:attrName>
                                        </p:attrNameLst>
                                      </p:cBhvr>
                                      <p:to>
                                        <p:strVal val="hidden"/>
                                      </p:to>
                                    </p:set>
                                  </p:childTnLst>
                                </p:cTn>
                              </p:par>
                            </p:childTnLst>
                          </p:cTn>
                        </p:par>
                        <p:par>
                          <p:cTn id="43" fill="hold">
                            <p:stCondLst>
                              <p:cond delay="2510"/>
                            </p:stCondLst>
                            <p:childTnLst>
                              <p:par>
                                <p:cTn id="44" presetID="22" presetClass="entr" presetSubtype="4" fill="hold" nodeType="afterEffect">
                                  <p:stCondLst>
                                    <p:cond delay="250"/>
                                  </p:stCondLst>
                                  <p:childTnLst>
                                    <p:set>
                                      <p:cBhvr>
                                        <p:cTn id="45" dur="1" fill="hold">
                                          <p:stCondLst>
                                            <p:cond delay="0"/>
                                          </p:stCondLst>
                                        </p:cTn>
                                        <p:tgtEl>
                                          <p:spTgt spid="1062"/>
                                        </p:tgtEl>
                                        <p:attrNameLst>
                                          <p:attrName>style.visibility</p:attrName>
                                        </p:attrNameLst>
                                      </p:cBhvr>
                                      <p:to>
                                        <p:strVal val="visible"/>
                                      </p:to>
                                    </p:set>
                                    <p:animEffect transition="in" filter="wipe(down)">
                                      <p:cBhvr>
                                        <p:cTn id="46" dur="1000"/>
                                        <p:tgtEl>
                                          <p:spTgt spid="1062"/>
                                        </p:tgtEl>
                                      </p:cBhvr>
                                    </p:animEffect>
                                  </p:childTnLst>
                                </p:cTn>
                              </p:par>
                            </p:childTnLst>
                          </p:cTn>
                        </p:par>
                        <p:par>
                          <p:cTn id="47" fill="hold">
                            <p:stCondLst>
                              <p:cond delay="3760"/>
                            </p:stCondLst>
                            <p:childTnLst>
                              <p:par>
                                <p:cTn id="48" presetID="22" presetClass="entr" presetSubtype="1" fill="hold" grpId="0" nodeType="afterEffect">
                                  <p:stCondLst>
                                    <p:cond delay="250"/>
                                  </p:stCondLst>
                                  <p:childTnLst>
                                    <p:set>
                                      <p:cBhvr>
                                        <p:cTn id="49" dur="1" fill="hold">
                                          <p:stCondLst>
                                            <p:cond delay="0"/>
                                          </p:stCondLst>
                                        </p:cTn>
                                        <p:tgtEl>
                                          <p:spTgt spid="1065"/>
                                        </p:tgtEl>
                                        <p:attrNameLst>
                                          <p:attrName>style.visibility</p:attrName>
                                        </p:attrNameLst>
                                      </p:cBhvr>
                                      <p:to>
                                        <p:strVal val="visible"/>
                                      </p:to>
                                    </p:set>
                                    <p:animEffect transition="in" filter="wipe(up)">
                                      <p:cBhvr>
                                        <p:cTn id="50" dur="500"/>
                                        <p:tgtEl>
                                          <p:spTgt spid="1065"/>
                                        </p:tgtEl>
                                      </p:cBhvr>
                                    </p:animEffect>
                                  </p:childTnLst>
                                </p:cTn>
                              </p:par>
                            </p:childTnLst>
                          </p:cTn>
                        </p:par>
                        <p:par>
                          <p:cTn id="51" fill="hold">
                            <p:stCondLst>
                              <p:cond delay="4510"/>
                            </p:stCondLst>
                            <p:childTnLst>
                              <p:par>
                                <p:cTn id="52" presetID="1" presetClass="entr" presetSubtype="0" fill="hold" grpId="0" nodeType="afterEffect">
                                  <p:stCondLst>
                                    <p:cond delay="250"/>
                                  </p:stCondLst>
                                  <p:childTnLst>
                                    <p:set>
                                      <p:cBhvr>
                                        <p:cTn id="53" dur="1" fill="hold">
                                          <p:stCondLst>
                                            <p:cond delay="499"/>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animBg="1"/>
      <p:bldP spid="15" grpId="1" animBg="1"/>
      <p:bldP spid="1059" grpId="0" animBg="1"/>
      <p:bldP spid="68" grpId="0"/>
      <p:bldP spid="69" grpId="0"/>
      <p:bldP spid="1060" grpId="0"/>
      <p:bldP spid="75" grpId="0"/>
      <p:bldP spid="1065" grpId="0" animBg="1"/>
      <p:bldP spid="20" grpId="0" animBg="1"/>
      <p:bldP spid="2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xmlns="" id="{3F7B3DC9-0DC8-4B98-923B-F40090F2CAC4}"/>
              </a:ext>
            </a:extLst>
          </p:cNvPr>
          <p:cNvSpPr>
            <a:spLocks noGrp="1"/>
          </p:cNvSpPr>
          <p:nvPr>
            <p:ph type="title"/>
          </p:nvPr>
        </p:nvSpPr>
        <p:spPr>
          <a:xfrm>
            <a:off x="3291840" y="76200"/>
            <a:ext cx="2560320" cy="731044"/>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lstStyle/>
          <a:p>
            <a:r>
              <a:rPr lang="en-US" b="1" dirty="0" smtClean="0"/>
              <a:t>Reflex </a:t>
            </a:r>
            <a:r>
              <a:rPr lang="en-US" b="1" dirty="0"/>
              <a:t>angle</a:t>
            </a:r>
            <a:endParaRPr lang="en-IN" b="1" dirty="0">
              <a:solidFill>
                <a:schemeClr val="bg1"/>
              </a:solidFill>
            </a:endParaRPr>
          </a:p>
        </p:txBody>
      </p:sp>
      <p:cxnSp>
        <p:nvCxnSpPr>
          <p:cNvPr id="24" name="Straight Arrow Connector 23">
            <a:extLst>
              <a:ext uri="{FF2B5EF4-FFF2-40B4-BE49-F238E27FC236}">
                <a16:creationId xmlns:a16="http://schemas.microsoft.com/office/drawing/2014/main" xmlns="" id="{892A9A6C-EE72-4C96-9008-8564566BAFDF}"/>
              </a:ext>
            </a:extLst>
          </p:cNvPr>
          <p:cNvCxnSpPr/>
          <p:nvPr/>
        </p:nvCxnSpPr>
        <p:spPr>
          <a:xfrm>
            <a:off x="3619500" y="3962400"/>
            <a:ext cx="19050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xmlns="" id="{4A4E5AF8-3198-4630-AF1A-02654483D33E}"/>
              </a:ext>
            </a:extLst>
          </p:cNvPr>
          <p:cNvSpPr txBox="1"/>
          <p:nvPr/>
        </p:nvSpPr>
        <p:spPr>
          <a:xfrm>
            <a:off x="5410200" y="3886200"/>
            <a:ext cx="268766" cy="467617"/>
          </a:xfrm>
          <a:prstGeom prst="rect">
            <a:avLst/>
          </a:prstGeom>
          <a:noFill/>
        </p:spPr>
        <p:txBody>
          <a:bodyPr wrap="square" rtlCol="0">
            <a:spAutoFit/>
          </a:bodyPr>
          <a:lstStyle/>
          <a:p>
            <a:r>
              <a:rPr lang="en-US" sz="2400" b="1" dirty="0"/>
              <a:t>A</a:t>
            </a:r>
            <a:endParaRPr lang="en-IN" sz="2400" b="1" dirty="0"/>
          </a:p>
        </p:txBody>
      </p:sp>
      <p:cxnSp>
        <p:nvCxnSpPr>
          <p:cNvPr id="26" name="Straight Arrow Connector 25">
            <a:extLst>
              <a:ext uri="{FF2B5EF4-FFF2-40B4-BE49-F238E27FC236}">
                <a16:creationId xmlns:a16="http://schemas.microsoft.com/office/drawing/2014/main" xmlns="" id="{B7147DBC-47B1-4882-8A8F-E7D1E3D7FBB0}"/>
              </a:ext>
            </a:extLst>
          </p:cNvPr>
          <p:cNvCxnSpPr/>
          <p:nvPr/>
        </p:nvCxnSpPr>
        <p:spPr>
          <a:xfrm flipH="1">
            <a:off x="1981200" y="3962400"/>
            <a:ext cx="1638300" cy="9906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TextBox 26">
            <a:extLst>
              <a:ext uri="{FF2B5EF4-FFF2-40B4-BE49-F238E27FC236}">
                <a16:creationId xmlns:a16="http://schemas.microsoft.com/office/drawing/2014/main" xmlns="" id="{4D57590F-C431-4CF3-8FB0-7078739EC692}"/>
              </a:ext>
            </a:extLst>
          </p:cNvPr>
          <p:cNvSpPr txBox="1"/>
          <p:nvPr/>
        </p:nvSpPr>
        <p:spPr>
          <a:xfrm>
            <a:off x="1816732" y="4881265"/>
            <a:ext cx="357790" cy="461665"/>
          </a:xfrm>
          <a:prstGeom prst="rect">
            <a:avLst/>
          </a:prstGeom>
          <a:noFill/>
        </p:spPr>
        <p:txBody>
          <a:bodyPr wrap="none" rtlCol="0">
            <a:spAutoFit/>
          </a:bodyPr>
          <a:lstStyle/>
          <a:p>
            <a:r>
              <a:rPr lang="en-US" sz="2400" b="1" dirty="0"/>
              <a:t>B</a:t>
            </a:r>
          </a:p>
        </p:txBody>
      </p:sp>
      <p:sp>
        <p:nvSpPr>
          <p:cNvPr id="28" name="TextBox 27">
            <a:extLst>
              <a:ext uri="{FF2B5EF4-FFF2-40B4-BE49-F238E27FC236}">
                <a16:creationId xmlns:a16="http://schemas.microsoft.com/office/drawing/2014/main" xmlns="" id="{948963AC-509D-4BF7-9202-696A7774777C}"/>
              </a:ext>
            </a:extLst>
          </p:cNvPr>
          <p:cNvSpPr txBox="1"/>
          <p:nvPr/>
        </p:nvSpPr>
        <p:spPr>
          <a:xfrm>
            <a:off x="3505200" y="3890665"/>
            <a:ext cx="312906" cy="461665"/>
          </a:xfrm>
          <a:prstGeom prst="rect">
            <a:avLst/>
          </a:prstGeom>
          <a:noFill/>
        </p:spPr>
        <p:txBody>
          <a:bodyPr wrap="none" rtlCol="0">
            <a:spAutoFit/>
          </a:bodyPr>
          <a:lstStyle/>
          <a:p>
            <a:r>
              <a:rPr lang="en-US" sz="2400" b="1" dirty="0"/>
              <a:t>c</a:t>
            </a:r>
            <a:endParaRPr lang="en-IN" sz="2400" b="1" dirty="0"/>
          </a:p>
        </p:txBody>
      </p:sp>
      <p:sp>
        <p:nvSpPr>
          <p:cNvPr id="1025" name="Freeform 1024"/>
          <p:cNvSpPr/>
          <p:nvPr/>
        </p:nvSpPr>
        <p:spPr>
          <a:xfrm>
            <a:off x="7367155" y="4434456"/>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7" name="Freeform 1026"/>
          <p:cNvSpPr/>
          <p:nvPr/>
        </p:nvSpPr>
        <p:spPr>
          <a:xfrm>
            <a:off x="6535882" y="518506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4" name="Straight Arrow Connector 43">
            <a:extLst>
              <a:ext uri="{FF2B5EF4-FFF2-40B4-BE49-F238E27FC236}">
                <a16:creationId xmlns:a16="http://schemas.microsoft.com/office/drawing/2014/main" xmlns="" id="{F0607EC0-B858-4098-8ABD-7FF711489A65}"/>
              </a:ext>
            </a:extLst>
          </p:cNvPr>
          <p:cNvCxnSpPr/>
          <p:nvPr/>
        </p:nvCxnSpPr>
        <p:spPr>
          <a:xfrm flipH="1">
            <a:off x="3772444" y="3359587"/>
            <a:ext cx="494756" cy="27432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45" name="TextBox 44">
            <a:extLst>
              <a:ext uri="{FF2B5EF4-FFF2-40B4-BE49-F238E27FC236}">
                <a16:creationId xmlns:a16="http://schemas.microsoft.com/office/drawing/2014/main" xmlns="" id="{FCA80552-BA47-4C43-A963-860E1E71861C}"/>
              </a:ext>
            </a:extLst>
          </p:cNvPr>
          <p:cNvSpPr txBox="1"/>
          <p:nvPr/>
        </p:nvSpPr>
        <p:spPr>
          <a:xfrm>
            <a:off x="4192971" y="3124200"/>
            <a:ext cx="1734449" cy="461665"/>
          </a:xfrm>
          <a:prstGeom prst="rect">
            <a:avLst/>
          </a:prstGeom>
          <a:noFill/>
        </p:spPr>
        <p:txBody>
          <a:bodyPr wrap="none" rtlCol="0">
            <a:spAutoFit/>
          </a:bodyPr>
          <a:lstStyle/>
          <a:p>
            <a:r>
              <a:rPr lang="en-US" sz="2400" b="1" dirty="0" smtClean="0">
                <a:solidFill>
                  <a:srgbClr val="0070C0"/>
                </a:solidFill>
              </a:rPr>
              <a:t>Reflex angle</a:t>
            </a:r>
            <a:endParaRPr lang="en-IN" sz="2400" b="1" dirty="0">
              <a:solidFill>
                <a:srgbClr val="0070C0"/>
              </a:solidFill>
            </a:endParaRPr>
          </a:p>
        </p:txBody>
      </p:sp>
      <p:sp>
        <p:nvSpPr>
          <p:cNvPr id="1037" name="Rectangle 1036"/>
          <p:cNvSpPr/>
          <p:nvPr/>
        </p:nvSpPr>
        <p:spPr>
          <a:xfrm>
            <a:off x="1143000" y="1531203"/>
            <a:ext cx="6858000" cy="830997"/>
          </a:xfrm>
          <a:prstGeom prst="rect">
            <a:avLst/>
          </a:prstGeom>
        </p:spPr>
        <p:txBody>
          <a:bodyPr>
            <a:spAutoFit/>
          </a:bodyPr>
          <a:lstStyle/>
          <a:p>
            <a:pPr algn="ctr"/>
            <a:r>
              <a:rPr lang="en-US" sz="2400" b="1" dirty="0"/>
              <a:t>An </a:t>
            </a:r>
            <a:r>
              <a:rPr lang="en-US" sz="2400" b="1" dirty="0">
                <a:solidFill>
                  <a:srgbClr val="FF0000"/>
                </a:solidFill>
              </a:rPr>
              <a:t>angle</a:t>
            </a:r>
            <a:r>
              <a:rPr lang="en-US" sz="2400" b="1" dirty="0"/>
              <a:t> that is greater than </a:t>
            </a:r>
            <a:r>
              <a:rPr lang="en-US" sz="2400" b="1" dirty="0">
                <a:solidFill>
                  <a:srgbClr val="FF0000"/>
                </a:solidFill>
              </a:rPr>
              <a:t>180° </a:t>
            </a:r>
            <a:r>
              <a:rPr lang="en-US" sz="2400" b="1" dirty="0"/>
              <a:t>and less than </a:t>
            </a:r>
            <a:r>
              <a:rPr lang="en-US" sz="2400" b="1" dirty="0">
                <a:solidFill>
                  <a:srgbClr val="FF0000"/>
                </a:solidFill>
              </a:rPr>
              <a:t>360°</a:t>
            </a:r>
          </a:p>
          <a:p>
            <a:pPr algn="ctr"/>
            <a:r>
              <a:rPr lang="en-US" sz="2400" b="1" dirty="0"/>
              <a:t>is called </a:t>
            </a:r>
            <a:r>
              <a:rPr lang="en-US" sz="2400" b="1" dirty="0">
                <a:solidFill>
                  <a:srgbClr val="FF0000"/>
                </a:solidFill>
              </a:rPr>
              <a:t>Reflex angle</a:t>
            </a:r>
            <a:endParaRPr lang="en-IN" sz="2400" b="1" dirty="0">
              <a:solidFill>
                <a:srgbClr val="FF0000"/>
              </a:solidFill>
            </a:endParaRPr>
          </a:p>
        </p:txBody>
      </p:sp>
      <p:sp>
        <p:nvSpPr>
          <p:cNvPr id="2" name="Arc 1"/>
          <p:cNvSpPr/>
          <p:nvPr/>
        </p:nvSpPr>
        <p:spPr>
          <a:xfrm rot="16598842">
            <a:off x="3296036" y="3751937"/>
            <a:ext cx="825549" cy="927492"/>
          </a:xfrm>
          <a:prstGeom prst="arc">
            <a:avLst>
              <a:gd name="adj1" fmla="val 16200000"/>
              <a:gd name="adj2" fmla="val 291068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p>
        </p:txBody>
      </p:sp>
    </p:spTree>
    <p:extLst>
      <p:ext uri="{BB962C8B-B14F-4D97-AF65-F5344CB8AC3E}">
        <p14:creationId xmlns:p14="http://schemas.microsoft.com/office/powerpoint/2010/main" val="220096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1000"/>
                                        <p:tgtEl>
                                          <p:spTgt spid="24"/>
                                        </p:tgtEl>
                                      </p:cBhvr>
                                    </p:animEffect>
                                  </p:childTnLst>
                                </p:cTn>
                              </p:par>
                            </p:childTnLst>
                          </p:cTn>
                        </p:par>
                        <p:par>
                          <p:cTn id="8" fill="hold">
                            <p:stCondLst>
                              <p:cond delay="1000"/>
                            </p:stCondLst>
                            <p:childTnLst>
                              <p:par>
                                <p:cTn id="9" presetID="10" presetClass="entr" presetSubtype="0" fill="hold" grpId="0" nodeType="afterEffect">
                                  <p:stCondLst>
                                    <p:cond delay="25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750"/>
                            </p:stCondLst>
                            <p:childTnLst>
                              <p:par>
                                <p:cTn id="13" presetID="22" presetClass="entr" presetSubtype="1" fill="hold" nodeType="afterEffect">
                                  <p:stCondLst>
                                    <p:cond delay="25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1000"/>
                                        <p:tgtEl>
                                          <p:spTgt spid="26"/>
                                        </p:tgtEl>
                                      </p:cBhvr>
                                    </p:animEffect>
                                  </p:childTnLst>
                                </p:cTn>
                              </p:par>
                            </p:childTnLst>
                          </p:cTn>
                        </p:par>
                        <p:par>
                          <p:cTn id="16" fill="hold">
                            <p:stCondLst>
                              <p:cond delay="3000"/>
                            </p:stCondLst>
                            <p:childTnLst>
                              <p:par>
                                <p:cTn id="17" presetID="10" presetClass="entr" presetSubtype="0" fill="hold" grpId="0" nodeType="afterEffect">
                                  <p:stCondLst>
                                    <p:cond delay="25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3750"/>
                            </p:stCondLst>
                            <p:childTnLst>
                              <p:par>
                                <p:cTn id="21" presetID="22" presetClass="entr" presetSubtype="2"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500"/>
                                        <p:tgtEl>
                                          <p:spTgt spid="2"/>
                                        </p:tgtEl>
                                      </p:cBhvr>
                                    </p:animEffect>
                                  </p:childTnLst>
                                </p:cTn>
                              </p:par>
                            </p:childTnLst>
                          </p:cTn>
                        </p:par>
                        <p:par>
                          <p:cTn id="24" fill="hold">
                            <p:stCondLst>
                              <p:cond delay="4250"/>
                            </p:stCondLst>
                            <p:childTnLst>
                              <p:par>
                                <p:cTn id="25" presetID="10" presetClass="entr" presetSubtype="0" fill="hold" grpId="0" nodeType="afterEffect">
                                  <p:stCondLst>
                                    <p:cond delay="25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p:stCondLst>
                              <p:cond delay="5000"/>
                            </p:stCondLst>
                            <p:childTnLst>
                              <p:par>
                                <p:cTn id="29" presetID="22" presetClass="entr" presetSubtype="8"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750"/>
                                        <p:tgtEl>
                                          <p:spTgt spid="44"/>
                                        </p:tgtEl>
                                      </p:cBhvr>
                                    </p:animEffect>
                                  </p:childTnLst>
                                </p:cTn>
                              </p:par>
                            </p:childTnLst>
                          </p:cTn>
                        </p:par>
                        <p:par>
                          <p:cTn id="32" fill="hold">
                            <p:stCondLst>
                              <p:cond delay="5750"/>
                            </p:stCondLst>
                            <p:childTnLst>
                              <p:par>
                                <p:cTn id="33" presetID="17" presetClass="entr" presetSubtype="10" fill="hold" grpId="0" nodeType="afterEffect">
                                  <p:stCondLst>
                                    <p:cond delay="250"/>
                                  </p:stCondLst>
                                  <p:childTnLst>
                                    <p:set>
                                      <p:cBhvr>
                                        <p:cTn id="34" dur="1" fill="hold">
                                          <p:stCondLst>
                                            <p:cond delay="0"/>
                                          </p:stCondLst>
                                        </p:cTn>
                                        <p:tgtEl>
                                          <p:spTgt spid="45"/>
                                        </p:tgtEl>
                                        <p:attrNameLst>
                                          <p:attrName>style.visibility</p:attrName>
                                        </p:attrNameLst>
                                      </p:cBhvr>
                                      <p:to>
                                        <p:strVal val="visible"/>
                                      </p:to>
                                    </p:set>
                                    <p:anim calcmode="lin" valueType="num">
                                      <p:cBhvr>
                                        <p:cTn id="35" dur="1000" fill="hold"/>
                                        <p:tgtEl>
                                          <p:spTgt spid="45"/>
                                        </p:tgtEl>
                                        <p:attrNameLst>
                                          <p:attrName>ppt_w</p:attrName>
                                        </p:attrNameLst>
                                      </p:cBhvr>
                                      <p:tavLst>
                                        <p:tav tm="0">
                                          <p:val>
                                            <p:fltVal val="0"/>
                                          </p:val>
                                        </p:tav>
                                        <p:tav tm="100000">
                                          <p:val>
                                            <p:strVal val="#ppt_w"/>
                                          </p:val>
                                        </p:tav>
                                      </p:tavLst>
                                    </p:anim>
                                    <p:anim calcmode="lin" valueType="num">
                                      <p:cBhvr>
                                        <p:cTn id="36" dur="1000" fill="hold"/>
                                        <p:tgtEl>
                                          <p:spTgt spid="4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8" grpId="0"/>
      <p:bldP spid="45"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7B3DC9-0DC8-4B98-923B-F40090F2CAC4}"/>
              </a:ext>
            </a:extLst>
          </p:cNvPr>
          <p:cNvSpPr>
            <a:spLocks noGrp="1"/>
          </p:cNvSpPr>
          <p:nvPr>
            <p:ph type="title"/>
          </p:nvPr>
        </p:nvSpPr>
        <p:spPr>
          <a:xfrm>
            <a:off x="1691640" y="76200"/>
            <a:ext cx="5760720" cy="731044"/>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lstStyle/>
          <a:p>
            <a:r>
              <a:rPr lang="en-US" b="1" dirty="0" smtClean="0"/>
              <a:t>Construct </a:t>
            </a:r>
            <a:r>
              <a:rPr lang="en-US" b="1" dirty="0"/>
              <a:t>a Reflex angle</a:t>
            </a:r>
            <a:endParaRPr lang="en-IN" b="1" dirty="0">
              <a:solidFill>
                <a:schemeClr val="bg1"/>
              </a:solidFill>
            </a:endParaRPr>
          </a:p>
        </p:txBody>
      </p:sp>
      <p:sp>
        <p:nvSpPr>
          <p:cNvPr id="8" name="Rectangle 7"/>
          <p:cNvSpPr/>
          <p:nvPr/>
        </p:nvSpPr>
        <p:spPr>
          <a:xfrm>
            <a:off x="935322" y="914400"/>
            <a:ext cx="1579278" cy="461665"/>
          </a:xfrm>
          <a:prstGeom prst="rect">
            <a:avLst/>
          </a:prstGeom>
        </p:spPr>
        <p:style>
          <a:lnRef idx="1">
            <a:schemeClr val="accent5"/>
          </a:lnRef>
          <a:fillRef idx="2">
            <a:schemeClr val="accent5"/>
          </a:fillRef>
          <a:effectRef idx="1">
            <a:schemeClr val="accent5"/>
          </a:effectRef>
          <a:fontRef idx="minor">
            <a:schemeClr val="dk1"/>
          </a:fontRef>
        </p:style>
        <p:txBody>
          <a:bodyPr wrap="none" anchor="b">
            <a:spAutoFit/>
          </a:bodyPr>
          <a:lstStyle/>
          <a:p>
            <a:r>
              <a:rPr lang="en-US" sz="2400" b="1" dirty="0"/>
              <a:t>Example </a:t>
            </a:r>
            <a:r>
              <a:rPr lang="en-US" sz="2400" b="1" dirty="0" smtClean="0"/>
              <a:t>3:</a:t>
            </a:r>
            <a:endParaRPr lang="en-US" sz="2400" b="1" dirty="0"/>
          </a:p>
        </p:txBody>
      </p:sp>
      <p:sp>
        <p:nvSpPr>
          <p:cNvPr id="9" name="Content Placeholder 2">
            <a:extLst>
              <a:ext uri="{FF2B5EF4-FFF2-40B4-BE49-F238E27FC236}">
                <a16:creationId xmlns:a16="http://schemas.microsoft.com/office/drawing/2014/main" xmlns="" id="{6807F185-0367-4E9E-9615-E3BE99234585}"/>
              </a:ext>
            </a:extLst>
          </p:cNvPr>
          <p:cNvSpPr txBox="1">
            <a:spLocks/>
          </p:cNvSpPr>
          <p:nvPr/>
        </p:nvSpPr>
        <p:spPr>
          <a:xfrm>
            <a:off x="2667000" y="914400"/>
            <a:ext cx="4114800" cy="457200"/>
          </a:xfrm>
          <a:prstGeom prst="rect">
            <a:avLst/>
          </a:prstGeom>
        </p:spPr>
        <p:txBody>
          <a:bodyPr anchor="ct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400" b="1" u="sng" dirty="0" smtClean="0"/>
          </a:p>
          <a:p>
            <a:endParaRPr lang="en-US" sz="2400" b="1" u="sng" dirty="0" smtClean="0"/>
          </a:p>
          <a:p>
            <a:r>
              <a:rPr lang="en-US" sz="2400" b="1" u="sng" dirty="0" smtClean="0"/>
              <a:t>Construct an Angle of 240°</a:t>
            </a:r>
            <a:endParaRPr lang="en-US" sz="2400" u="sng" dirty="0" smtClean="0"/>
          </a:p>
          <a:p>
            <a:r>
              <a:rPr lang="en-US" sz="2400" u="sng" dirty="0" smtClean="0"/>
              <a:t>        </a:t>
            </a:r>
          </a:p>
          <a:p>
            <a:r>
              <a:rPr lang="en-US" sz="2400" u="sng" dirty="0" smtClean="0"/>
              <a:t>       </a:t>
            </a:r>
            <a:endParaRPr lang="en-US" sz="2400" u="sng" dirty="0"/>
          </a:p>
        </p:txBody>
      </p:sp>
      <p:sp>
        <p:nvSpPr>
          <p:cNvPr id="10" name="Rectangle 9"/>
          <p:cNvSpPr/>
          <p:nvPr/>
        </p:nvSpPr>
        <p:spPr>
          <a:xfrm>
            <a:off x="914400" y="2438400"/>
            <a:ext cx="7680960" cy="461665"/>
          </a:xfrm>
          <a:prstGeom prst="rect">
            <a:avLst/>
          </a:prstGeom>
        </p:spPr>
        <p:txBody>
          <a:bodyPr wrap="square">
            <a:spAutoFit/>
          </a:bodyPr>
          <a:lstStyle/>
          <a:p>
            <a:r>
              <a:rPr lang="en-US" sz="2400" b="1" dirty="0"/>
              <a:t>Using ruler draw a straight line and name it </a:t>
            </a:r>
            <a:r>
              <a:rPr lang="en-US" sz="2400" b="1" dirty="0" smtClean="0"/>
              <a:t>PQ. </a:t>
            </a:r>
            <a:endParaRPr lang="en-US" sz="2400" b="1" dirty="0"/>
          </a:p>
        </p:txBody>
      </p:sp>
      <p:sp>
        <p:nvSpPr>
          <p:cNvPr id="11" name="Rectangle 10"/>
          <p:cNvSpPr/>
          <p:nvPr/>
        </p:nvSpPr>
        <p:spPr>
          <a:xfrm>
            <a:off x="914400" y="2133600"/>
            <a:ext cx="1064137" cy="461665"/>
          </a:xfrm>
          <a:prstGeom prst="rect">
            <a:avLst/>
          </a:prstGeom>
        </p:spPr>
        <p:txBody>
          <a:bodyPr wrap="none">
            <a:spAutoFit/>
          </a:bodyPr>
          <a:lstStyle/>
          <a:p>
            <a:r>
              <a:rPr lang="en-US" sz="2400" b="1" dirty="0">
                <a:solidFill>
                  <a:srgbClr val="00B050"/>
                </a:solidFill>
              </a:rPr>
              <a:t>Step 1:</a:t>
            </a:r>
          </a:p>
        </p:txBody>
      </p:sp>
      <p:sp>
        <p:nvSpPr>
          <p:cNvPr id="12" name="Rectangle 11"/>
          <p:cNvSpPr/>
          <p:nvPr/>
        </p:nvSpPr>
        <p:spPr>
          <a:xfrm>
            <a:off x="914400" y="1371600"/>
            <a:ext cx="7376138" cy="1200329"/>
          </a:xfrm>
          <a:prstGeom prst="rect">
            <a:avLst/>
          </a:prstGeom>
        </p:spPr>
        <p:txBody>
          <a:bodyPr wrap="square">
            <a:spAutoFit/>
          </a:bodyPr>
          <a:lstStyle/>
          <a:p>
            <a:r>
              <a:rPr lang="en-US" sz="2400" b="1" dirty="0" smtClean="0"/>
              <a:t>Firstly, we need to </a:t>
            </a:r>
            <a:r>
              <a:rPr lang="en-US" sz="2400" b="1" dirty="0" smtClean="0">
                <a:solidFill>
                  <a:srgbClr val="FF0000"/>
                </a:solidFill>
              </a:rPr>
              <a:t>subtract</a:t>
            </a:r>
            <a:r>
              <a:rPr lang="en-US" sz="2400" b="1" dirty="0" smtClean="0"/>
              <a:t> </a:t>
            </a:r>
            <a:r>
              <a:rPr lang="en-US" sz="2400" b="1" dirty="0"/>
              <a:t>the reflex </a:t>
            </a:r>
            <a:r>
              <a:rPr lang="en-US" sz="2400" b="1" dirty="0" smtClean="0"/>
              <a:t>angle of </a:t>
            </a:r>
            <a:r>
              <a:rPr lang="en-US" sz="2400" b="1" dirty="0">
                <a:solidFill>
                  <a:srgbClr val="FF0000"/>
                </a:solidFill>
              </a:rPr>
              <a:t>240°</a:t>
            </a:r>
            <a:r>
              <a:rPr lang="en-US" sz="2400" b="1" dirty="0" smtClean="0">
                <a:solidFill>
                  <a:srgbClr val="FF0000"/>
                </a:solidFill>
              </a:rPr>
              <a:t> </a:t>
            </a:r>
            <a:r>
              <a:rPr lang="en-US" sz="2400" b="1" dirty="0">
                <a:solidFill>
                  <a:srgbClr val="FF0000"/>
                </a:solidFill>
              </a:rPr>
              <a:t>from </a:t>
            </a:r>
            <a:r>
              <a:rPr lang="en-US" sz="2400" b="1" dirty="0" smtClean="0">
                <a:solidFill>
                  <a:srgbClr val="FF0000"/>
                </a:solidFill>
              </a:rPr>
              <a:t>360° </a:t>
            </a:r>
            <a:r>
              <a:rPr lang="en-US" sz="2400" b="1" dirty="0" smtClean="0"/>
              <a:t>and then </a:t>
            </a:r>
            <a:r>
              <a:rPr lang="en-US" sz="2400" b="1" dirty="0"/>
              <a:t>draw </a:t>
            </a:r>
            <a:r>
              <a:rPr lang="en-US" sz="2400" b="1" dirty="0" smtClean="0"/>
              <a:t>the angle. (</a:t>
            </a:r>
            <a:r>
              <a:rPr lang="en-US" sz="2400" b="1" dirty="0">
                <a:solidFill>
                  <a:srgbClr val="FF0000"/>
                </a:solidFill>
              </a:rPr>
              <a:t>360</a:t>
            </a:r>
            <a:r>
              <a:rPr lang="en-US" sz="2400" b="1" dirty="0" smtClean="0">
                <a:solidFill>
                  <a:srgbClr val="FF0000"/>
                </a:solidFill>
              </a:rPr>
              <a:t>° </a:t>
            </a:r>
            <a:r>
              <a:rPr lang="en-US" sz="2400" b="1" dirty="0" smtClean="0"/>
              <a:t>-</a:t>
            </a:r>
            <a:r>
              <a:rPr lang="en-US" sz="2400" b="1" dirty="0" smtClean="0">
                <a:solidFill>
                  <a:srgbClr val="FF0000"/>
                </a:solidFill>
              </a:rPr>
              <a:t> </a:t>
            </a:r>
            <a:r>
              <a:rPr lang="en-US" sz="2400" b="1" dirty="0">
                <a:solidFill>
                  <a:srgbClr val="FF0000"/>
                </a:solidFill>
              </a:rPr>
              <a:t>240</a:t>
            </a:r>
            <a:r>
              <a:rPr lang="en-US" sz="2400" b="1" dirty="0" smtClean="0">
                <a:solidFill>
                  <a:srgbClr val="FF0000"/>
                </a:solidFill>
              </a:rPr>
              <a:t>° </a:t>
            </a:r>
            <a:r>
              <a:rPr lang="en-US" sz="2400" b="1" dirty="0" smtClean="0"/>
              <a:t>= </a:t>
            </a:r>
            <a:r>
              <a:rPr lang="en-US" sz="2400" b="1" dirty="0" smtClean="0">
                <a:solidFill>
                  <a:srgbClr val="FF0000"/>
                </a:solidFill>
              </a:rPr>
              <a:t>120°</a:t>
            </a:r>
            <a:r>
              <a:rPr lang="en-US" sz="2400" b="1" dirty="0" smtClean="0"/>
              <a:t>) </a:t>
            </a:r>
            <a:r>
              <a:rPr lang="en-US" sz="2400" b="1" dirty="0" smtClean="0">
                <a:solidFill>
                  <a:srgbClr val="FF0000"/>
                </a:solidFill>
              </a:rPr>
              <a:t> </a:t>
            </a:r>
          </a:p>
          <a:p>
            <a:endParaRPr lang="en-US" sz="2400" b="1" dirty="0"/>
          </a:p>
        </p:txBody>
      </p:sp>
      <p:cxnSp>
        <p:nvCxnSpPr>
          <p:cNvPr id="13" name="Straight Connector 12">
            <a:extLst>
              <a:ext uri="{FF2B5EF4-FFF2-40B4-BE49-F238E27FC236}">
                <a16:creationId xmlns:a16="http://schemas.microsoft.com/office/drawing/2014/main" xmlns="" id="{8A8BE817-18D2-4407-9BE6-468845DD460E}"/>
              </a:ext>
            </a:extLst>
          </p:cNvPr>
          <p:cNvCxnSpPr/>
          <p:nvPr/>
        </p:nvCxnSpPr>
        <p:spPr>
          <a:xfrm>
            <a:off x="3048000" y="4472556"/>
            <a:ext cx="4572000" cy="0"/>
          </a:xfrm>
          <a:prstGeom prst="line">
            <a:avLst/>
          </a:prstGeom>
          <a:ln w="57150">
            <a:headEnd type="triangl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16" name="TextBox 15">
            <a:extLst>
              <a:ext uri="{FF2B5EF4-FFF2-40B4-BE49-F238E27FC236}">
                <a16:creationId xmlns:a16="http://schemas.microsoft.com/office/drawing/2014/main" xmlns="" id="{B24D9436-3485-4352-A9BA-0535BBE0B272}"/>
              </a:ext>
            </a:extLst>
          </p:cNvPr>
          <p:cNvSpPr txBox="1"/>
          <p:nvPr/>
        </p:nvSpPr>
        <p:spPr>
          <a:xfrm>
            <a:off x="2760766" y="4087091"/>
            <a:ext cx="348172" cy="461665"/>
          </a:xfrm>
          <a:prstGeom prst="rect">
            <a:avLst/>
          </a:prstGeom>
          <a:noFill/>
        </p:spPr>
        <p:txBody>
          <a:bodyPr wrap="none" rtlCol="0">
            <a:spAutoFit/>
          </a:bodyPr>
          <a:lstStyle/>
          <a:p>
            <a:r>
              <a:rPr lang="en-US" sz="2400" b="1" dirty="0"/>
              <a:t>P</a:t>
            </a:r>
            <a:endParaRPr lang="en-IN" sz="2400" b="1" dirty="0"/>
          </a:p>
        </p:txBody>
      </p:sp>
      <p:sp>
        <p:nvSpPr>
          <p:cNvPr id="17" name="TextBox 16">
            <a:extLst>
              <a:ext uri="{FF2B5EF4-FFF2-40B4-BE49-F238E27FC236}">
                <a16:creationId xmlns:a16="http://schemas.microsoft.com/office/drawing/2014/main" xmlns="" id="{BAA2F405-5C60-4F5E-B238-CAB0E639F7E2}"/>
              </a:ext>
            </a:extLst>
          </p:cNvPr>
          <p:cNvSpPr txBox="1"/>
          <p:nvPr/>
        </p:nvSpPr>
        <p:spPr>
          <a:xfrm>
            <a:off x="7528538" y="4082626"/>
            <a:ext cx="396262" cy="461665"/>
          </a:xfrm>
          <a:prstGeom prst="rect">
            <a:avLst/>
          </a:prstGeom>
          <a:noFill/>
        </p:spPr>
        <p:txBody>
          <a:bodyPr wrap="none" rtlCol="0">
            <a:spAutoFit/>
          </a:bodyPr>
          <a:lstStyle/>
          <a:p>
            <a:r>
              <a:rPr lang="en-IN" sz="2400" b="1" dirty="0"/>
              <a:t>Q</a:t>
            </a:r>
          </a:p>
        </p:txBody>
      </p:sp>
      <p:sp>
        <p:nvSpPr>
          <p:cNvPr id="18" name="Rectangle 17"/>
          <p:cNvSpPr/>
          <p:nvPr/>
        </p:nvSpPr>
        <p:spPr>
          <a:xfrm>
            <a:off x="914400" y="2828835"/>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2:</a:t>
            </a:r>
            <a:endParaRPr lang="en-US" sz="2400" b="1" dirty="0">
              <a:solidFill>
                <a:srgbClr val="00B050"/>
              </a:solidFill>
            </a:endParaRPr>
          </a:p>
        </p:txBody>
      </p:sp>
      <p:sp>
        <p:nvSpPr>
          <p:cNvPr id="19" name="Rectangle 18"/>
          <p:cNvSpPr/>
          <p:nvPr/>
        </p:nvSpPr>
        <p:spPr>
          <a:xfrm>
            <a:off x="914400" y="3124200"/>
            <a:ext cx="7376138" cy="830997"/>
          </a:xfrm>
          <a:prstGeom prst="rect">
            <a:avLst/>
          </a:prstGeom>
        </p:spPr>
        <p:txBody>
          <a:bodyPr wrap="square">
            <a:spAutoFit/>
          </a:bodyPr>
          <a:lstStyle/>
          <a:p>
            <a:r>
              <a:rPr lang="en-IN" sz="2400" b="1" dirty="0" smtClean="0"/>
              <a:t>Pl</a:t>
            </a:r>
            <a:r>
              <a:rPr lang="en-US" sz="2400" b="1" dirty="0" smtClean="0"/>
              <a:t>ace </a:t>
            </a:r>
            <a:r>
              <a:rPr lang="en-IN" sz="2400" b="1" dirty="0"/>
              <a:t>the protractor upside down </a:t>
            </a:r>
            <a:r>
              <a:rPr lang="en-IN" sz="2400" b="1" dirty="0" smtClean="0"/>
              <a:t>with its </a:t>
            </a:r>
            <a:r>
              <a:rPr lang="en-US" sz="2400" b="1" dirty="0" smtClean="0"/>
              <a:t>center at point P of </a:t>
            </a:r>
            <a:r>
              <a:rPr lang="en-US" sz="2400" b="1" dirty="0"/>
              <a:t>the line segment </a:t>
            </a:r>
            <a:r>
              <a:rPr lang="en-US" sz="2400" b="1" dirty="0" smtClean="0"/>
              <a:t>PQ </a:t>
            </a:r>
            <a:endParaRPr lang="en-US" sz="2400" b="1" dirty="0"/>
          </a:p>
        </p:txBody>
      </p:sp>
      <p:pic>
        <p:nvPicPr>
          <p:cNvPr id="20" name="Picture 2" descr="File:Protractor Rapporteur Degrees V3.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689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0800000">
            <a:off x="1066801" y="4394857"/>
            <a:ext cx="3931920" cy="2054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70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500"/>
                                        <p:tgtEl>
                                          <p:spTgt spid="10"/>
                                        </p:tgtEl>
                                      </p:cBhvr>
                                    </p:animEffect>
                                  </p:childTnLst>
                                </p:cTn>
                              </p:par>
                            </p:childTnLst>
                          </p:cTn>
                        </p:par>
                        <p:par>
                          <p:cTn id="11" fill="hold">
                            <p:stCondLst>
                              <p:cond delay="2250"/>
                            </p:stCondLst>
                            <p:childTnLst>
                              <p:par>
                                <p:cTn id="12" presetID="22" presetClass="entr" presetSubtype="8" fill="hold" nodeType="afterEffect">
                                  <p:stCondLst>
                                    <p:cond delay="25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750"/>
                                        <p:tgtEl>
                                          <p:spTgt spid="13"/>
                                        </p:tgtEl>
                                      </p:cBhvr>
                                    </p:animEffect>
                                  </p:childTnLst>
                                </p:cTn>
                              </p:par>
                            </p:childTnLst>
                          </p:cTn>
                        </p:par>
                        <p:par>
                          <p:cTn id="15" fill="hold">
                            <p:stCondLst>
                              <p:cond delay="3250"/>
                            </p:stCondLst>
                            <p:childTnLst>
                              <p:par>
                                <p:cTn id="16" presetID="1" presetClass="entr" presetSubtype="0" fill="hold" grpId="0" nodeType="afterEffect">
                                  <p:stCondLst>
                                    <p:cond delay="250"/>
                                  </p:stCondLst>
                                  <p:childTnLst>
                                    <p:set>
                                      <p:cBhvr>
                                        <p:cTn id="17" dur="1" fill="hold">
                                          <p:stCondLst>
                                            <p:cond delay="499"/>
                                          </p:stCondLst>
                                        </p:cTn>
                                        <p:tgtEl>
                                          <p:spTgt spid="16"/>
                                        </p:tgtEl>
                                        <p:attrNameLst>
                                          <p:attrName>style.visibility</p:attrName>
                                        </p:attrNameLst>
                                      </p:cBhvr>
                                      <p:to>
                                        <p:strVal val="visible"/>
                                      </p:to>
                                    </p:set>
                                  </p:childTnLst>
                                </p:cTn>
                              </p:par>
                            </p:childTnLst>
                          </p:cTn>
                        </p:par>
                        <p:par>
                          <p:cTn id="18" fill="hold">
                            <p:stCondLst>
                              <p:cond delay="4000"/>
                            </p:stCondLst>
                            <p:childTnLst>
                              <p:par>
                                <p:cTn id="19" presetID="1" presetClass="entr" presetSubtype="0" fill="hold" grpId="0" nodeType="afterEffect">
                                  <p:stCondLst>
                                    <p:cond delay="250"/>
                                  </p:stCondLst>
                                  <p:childTnLst>
                                    <p:set>
                                      <p:cBhvr>
                                        <p:cTn id="20" dur="1" fill="hold">
                                          <p:stCondLst>
                                            <p:cond delay="499"/>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8"/>
                                        </p:tgtEl>
                                        <p:attrNameLst>
                                          <p:attrName>style.visibility</p:attrName>
                                        </p:attrNameLst>
                                      </p:cBhvr>
                                      <p:to>
                                        <p:strVal val="visible"/>
                                      </p:to>
                                    </p:set>
                                  </p:childTnLst>
                                </p:cTn>
                              </p:par>
                            </p:childTnLst>
                          </p:cTn>
                        </p:par>
                        <p:par>
                          <p:cTn id="25" fill="hold">
                            <p:stCondLst>
                              <p:cond delay="500"/>
                            </p:stCondLst>
                            <p:childTnLst>
                              <p:par>
                                <p:cTn id="26" presetID="10" presetClass="entr" presetSubtype="0" fill="hold" grpId="0" nodeType="afterEffect">
                                  <p:stCondLst>
                                    <p:cond delay="25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500"/>
                                        <p:tgtEl>
                                          <p:spTgt spid="19"/>
                                        </p:tgtEl>
                                      </p:cBhvr>
                                    </p:animEffect>
                                  </p:childTnLst>
                                </p:cTn>
                              </p:par>
                            </p:childTnLst>
                          </p:cTn>
                        </p:par>
                        <p:par>
                          <p:cTn id="29" fill="hold">
                            <p:stCondLst>
                              <p:cond delay="2250"/>
                            </p:stCondLst>
                            <p:childTnLst>
                              <p:par>
                                <p:cTn id="30" presetID="37" presetClass="entr" presetSubtype="0" fill="hold" nodeType="afterEffect">
                                  <p:stCondLst>
                                    <p:cond delay="25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900" decel="100000" fill="hold"/>
                                        <p:tgtEl>
                                          <p:spTgt spid="20"/>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3F7B3DC9-0DC8-4B98-923B-F40090F2CAC4}"/>
              </a:ext>
            </a:extLst>
          </p:cNvPr>
          <p:cNvSpPr>
            <a:spLocks noGrp="1"/>
          </p:cNvSpPr>
          <p:nvPr>
            <p:ph type="title"/>
          </p:nvPr>
        </p:nvSpPr>
        <p:spPr>
          <a:xfrm>
            <a:off x="1691640" y="76200"/>
            <a:ext cx="5760720" cy="731044"/>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lstStyle/>
          <a:p>
            <a:r>
              <a:rPr lang="en-US" b="1" dirty="0" smtClean="0"/>
              <a:t>Construct </a:t>
            </a:r>
            <a:r>
              <a:rPr lang="en-US" b="1" dirty="0"/>
              <a:t>a Reflex angle</a:t>
            </a:r>
            <a:endParaRPr lang="en-IN" b="1" dirty="0">
              <a:solidFill>
                <a:schemeClr val="bg1"/>
              </a:solidFill>
            </a:endParaRPr>
          </a:p>
        </p:txBody>
      </p:sp>
      <p:sp>
        <p:nvSpPr>
          <p:cNvPr id="11" name="Rectangle 10"/>
          <p:cNvSpPr/>
          <p:nvPr/>
        </p:nvSpPr>
        <p:spPr>
          <a:xfrm>
            <a:off x="914400" y="838200"/>
            <a:ext cx="1064137" cy="461665"/>
          </a:xfrm>
          <a:prstGeom prst="rect">
            <a:avLst/>
          </a:prstGeom>
        </p:spPr>
        <p:txBody>
          <a:bodyPr wrap="none">
            <a:spAutoFit/>
          </a:bodyPr>
          <a:lstStyle/>
          <a:p>
            <a:r>
              <a:rPr lang="en-US" sz="2400" b="1" dirty="0">
                <a:solidFill>
                  <a:srgbClr val="00B050"/>
                </a:solidFill>
              </a:rPr>
              <a:t>Step 3</a:t>
            </a:r>
            <a:r>
              <a:rPr lang="en-US" sz="2400" b="1" dirty="0" smtClean="0">
                <a:solidFill>
                  <a:srgbClr val="00B050"/>
                </a:solidFill>
              </a:rPr>
              <a:t>:</a:t>
            </a:r>
            <a:endParaRPr lang="en-US" sz="2400" b="1" dirty="0">
              <a:solidFill>
                <a:srgbClr val="00B050"/>
              </a:solidFill>
            </a:endParaRPr>
          </a:p>
        </p:txBody>
      </p:sp>
      <p:sp>
        <p:nvSpPr>
          <p:cNvPr id="13" name="Rectangle 12"/>
          <p:cNvSpPr/>
          <p:nvPr/>
        </p:nvSpPr>
        <p:spPr>
          <a:xfrm>
            <a:off x="914400" y="1173480"/>
            <a:ext cx="7315200" cy="1569660"/>
          </a:xfrm>
          <a:prstGeom prst="rect">
            <a:avLst/>
          </a:prstGeom>
        </p:spPr>
        <p:txBody>
          <a:bodyPr wrap="square">
            <a:spAutoFit/>
          </a:bodyPr>
          <a:lstStyle/>
          <a:p>
            <a:r>
              <a:rPr lang="en-US" sz="2400" b="1" dirty="0" smtClean="0"/>
              <a:t>Initially we subtracted </a:t>
            </a:r>
            <a:r>
              <a:rPr lang="en-US" sz="2400" b="1" dirty="0"/>
              <a:t>240°</a:t>
            </a:r>
            <a:r>
              <a:rPr lang="en-US" sz="2400" b="1" dirty="0" smtClean="0"/>
              <a:t> from </a:t>
            </a:r>
            <a:r>
              <a:rPr lang="en-US" sz="2400" b="1" dirty="0"/>
              <a:t>360</a:t>
            </a:r>
            <a:r>
              <a:rPr lang="en-US" sz="2400" b="1" dirty="0" smtClean="0"/>
              <a:t>°, the resulting angle is </a:t>
            </a:r>
            <a:r>
              <a:rPr lang="en-US" sz="2400" b="1" dirty="0"/>
              <a:t>120</a:t>
            </a:r>
            <a:r>
              <a:rPr lang="en-US" sz="2400" b="1" dirty="0" smtClean="0"/>
              <a:t>°. So starting </a:t>
            </a:r>
            <a:r>
              <a:rPr lang="en-US" sz="2400" b="1" dirty="0"/>
              <a:t>from 0° on protractor move up to </a:t>
            </a:r>
            <a:r>
              <a:rPr lang="en-US" sz="2400" b="1" dirty="0" smtClean="0"/>
              <a:t>120</a:t>
            </a:r>
            <a:r>
              <a:rPr lang="en-US" sz="2400" b="1" dirty="0"/>
              <a:t>° and mark point at </a:t>
            </a:r>
            <a:r>
              <a:rPr lang="en-US" sz="2400" b="1" dirty="0" smtClean="0"/>
              <a:t>120</a:t>
            </a:r>
            <a:r>
              <a:rPr lang="en-US" sz="2400" b="1" dirty="0"/>
              <a:t>° name it as </a:t>
            </a:r>
            <a:r>
              <a:rPr lang="en-US" sz="2400" b="1" dirty="0" smtClean="0"/>
              <a:t>R.</a:t>
            </a:r>
            <a:endParaRPr lang="en-IN" sz="2400" b="1" dirty="0"/>
          </a:p>
          <a:p>
            <a:r>
              <a:rPr lang="en-US" sz="2400" b="1" dirty="0" smtClean="0"/>
              <a:t> </a:t>
            </a:r>
            <a:endParaRPr lang="en-IN" sz="2400" b="1" dirty="0"/>
          </a:p>
        </p:txBody>
      </p:sp>
      <p:cxnSp>
        <p:nvCxnSpPr>
          <p:cNvPr id="7" name="Straight Connector 6">
            <a:extLst>
              <a:ext uri="{FF2B5EF4-FFF2-40B4-BE49-F238E27FC236}">
                <a16:creationId xmlns:a16="http://schemas.microsoft.com/office/drawing/2014/main" xmlns="" id="{8A8BE817-18D2-4407-9BE6-468845DD460E}"/>
              </a:ext>
            </a:extLst>
          </p:cNvPr>
          <p:cNvCxnSpPr/>
          <p:nvPr/>
        </p:nvCxnSpPr>
        <p:spPr>
          <a:xfrm>
            <a:off x="3032738" y="3971330"/>
            <a:ext cx="4572000" cy="0"/>
          </a:xfrm>
          <a:prstGeom prst="line">
            <a:avLst/>
          </a:prstGeom>
          <a:ln w="38100">
            <a:headEnd type="non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8" name="TextBox 7">
            <a:extLst>
              <a:ext uri="{FF2B5EF4-FFF2-40B4-BE49-F238E27FC236}">
                <a16:creationId xmlns:a16="http://schemas.microsoft.com/office/drawing/2014/main" xmlns="" id="{B24D9436-3485-4352-A9BA-0535BBE0B272}"/>
              </a:ext>
            </a:extLst>
          </p:cNvPr>
          <p:cNvSpPr txBox="1"/>
          <p:nvPr/>
        </p:nvSpPr>
        <p:spPr>
          <a:xfrm>
            <a:off x="2760766" y="3585865"/>
            <a:ext cx="348172" cy="461665"/>
          </a:xfrm>
          <a:prstGeom prst="rect">
            <a:avLst/>
          </a:prstGeom>
          <a:noFill/>
        </p:spPr>
        <p:txBody>
          <a:bodyPr wrap="none" rtlCol="0">
            <a:spAutoFit/>
          </a:bodyPr>
          <a:lstStyle/>
          <a:p>
            <a:r>
              <a:rPr lang="en-US" sz="2400" b="1" dirty="0"/>
              <a:t>P</a:t>
            </a:r>
            <a:endParaRPr lang="en-IN" sz="2400" b="1" dirty="0"/>
          </a:p>
        </p:txBody>
      </p:sp>
      <p:sp>
        <p:nvSpPr>
          <p:cNvPr id="9" name="TextBox 8">
            <a:extLst>
              <a:ext uri="{FF2B5EF4-FFF2-40B4-BE49-F238E27FC236}">
                <a16:creationId xmlns:a16="http://schemas.microsoft.com/office/drawing/2014/main" xmlns="" id="{BAA2F405-5C60-4F5E-B238-CAB0E639F7E2}"/>
              </a:ext>
            </a:extLst>
          </p:cNvPr>
          <p:cNvSpPr txBox="1"/>
          <p:nvPr/>
        </p:nvSpPr>
        <p:spPr>
          <a:xfrm>
            <a:off x="7528538" y="3581400"/>
            <a:ext cx="396262" cy="461665"/>
          </a:xfrm>
          <a:prstGeom prst="rect">
            <a:avLst/>
          </a:prstGeom>
          <a:noFill/>
        </p:spPr>
        <p:txBody>
          <a:bodyPr wrap="none" rtlCol="0">
            <a:spAutoFit/>
          </a:bodyPr>
          <a:lstStyle/>
          <a:p>
            <a:r>
              <a:rPr lang="en-IN" sz="2400" b="1" dirty="0"/>
              <a:t>Q</a:t>
            </a:r>
          </a:p>
        </p:txBody>
      </p:sp>
      <p:pic>
        <p:nvPicPr>
          <p:cNvPr id="14" name="Picture 2" descr="File:Protractor Rapporteur Degrees V3.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689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0800000">
            <a:off x="1066801" y="3893631"/>
            <a:ext cx="3931920" cy="2054433"/>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p:cNvSpPr/>
          <p:nvPr/>
        </p:nvSpPr>
        <p:spPr>
          <a:xfrm>
            <a:off x="4572000" y="3810000"/>
            <a:ext cx="228600" cy="30256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lowchart: Connector 18"/>
          <p:cNvSpPr/>
          <p:nvPr/>
        </p:nvSpPr>
        <p:spPr>
          <a:xfrm>
            <a:off x="1981200" y="5699760"/>
            <a:ext cx="91440" cy="91440"/>
          </a:xfrm>
          <a:prstGeom prst="flowChartConnector">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sp>
        <p:nvSpPr>
          <p:cNvPr id="20" name="TextBox 19"/>
          <p:cNvSpPr txBox="1"/>
          <p:nvPr/>
        </p:nvSpPr>
        <p:spPr>
          <a:xfrm>
            <a:off x="1676400" y="5522734"/>
            <a:ext cx="609600" cy="461665"/>
          </a:xfrm>
          <a:prstGeom prst="rect">
            <a:avLst/>
          </a:prstGeom>
          <a:noFill/>
        </p:spPr>
        <p:txBody>
          <a:bodyPr wrap="square" rtlCol="0">
            <a:spAutoFit/>
          </a:bodyPr>
          <a:lstStyle/>
          <a:p>
            <a:r>
              <a:rPr lang="en-US" sz="2400" b="1" dirty="0"/>
              <a:t>R</a:t>
            </a:r>
          </a:p>
        </p:txBody>
      </p:sp>
      <p:sp>
        <p:nvSpPr>
          <p:cNvPr id="21" name="Rectangle 20"/>
          <p:cNvSpPr/>
          <p:nvPr/>
        </p:nvSpPr>
        <p:spPr>
          <a:xfrm>
            <a:off x="914400" y="2590800"/>
            <a:ext cx="7315200" cy="830997"/>
          </a:xfrm>
          <a:prstGeom prst="rect">
            <a:avLst/>
          </a:prstGeom>
        </p:spPr>
        <p:txBody>
          <a:bodyPr wrap="square">
            <a:spAutoFit/>
          </a:bodyPr>
          <a:lstStyle/>
          <a:p>
            <a:r>
              <a:rPr lang="en-US" sz="2400" b="1" dirty="0"/>
              <a:t>Remove the protractor and </a:t>
            </a:r>
            <a:r>
              <a:rPr lang="en-US" sz="2400" b="1" dirty="0" smtClean="0"/>
              <a:t>draw </a:t>
            </a:r>
            <a:r>
              <a:rPr lang="en-US" sz="2400" b="1" dirty="0"/>
              <a:t>a line from point P</a:t>
            </a:r>
            <a:r>
              <a:rPr lang="en-US" sz="2400" b="1" dirty="0" smtClean="0"/>
              <a:t> </a:t>
            </a:r>
            <a:r>
              <a:rPr lang="en-US" sz="2400" b="1" dirty="0"/>
              <a:t>to </a:t>
            </a:r>
            <a:r>
              <a:rPr lang="en-US" sz="2400" b="1" dirty="0" smtClean="0"/>
              <a:t>R using </a:t>
            </a:r>
            <a:r>
              <a:rPr lang="en-US" sz="2400" b="1" dirty="0"/>
              <a:t>ruler.</a:t>
            </a:r>
            <a:endParaRPr lang="en-IN" sz="2400" b="1" dirty="0"/>
          </a:p>
        </p:txBody>
      </p:sp>
      <p:sp>
        <p:nvSpPr>
          <p:cNvPr id="22" name="Rectangle 21"/>
          <p:cNvSpPr/>
          <p:nvPr/>
        </p:nvSpPr>
        <p:spPr>
          <a:xfrm>
            <a:off x="914400" y="2209800"/>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4:</a:t>
            </a:r>
            <a:endParaRPr lang="en-US" sz="2400" b="1" dirty="0">
              <a:solidFill>
                <a:srgbClr val="00B050"/>
              </a:solidFill>
            </a:endParaRPr>
          </a:p>
        </p:txBody>
      </p:sp>
      <p:cxnSp>
        <p:nvCxnSpPr>
          <p:cNvPr id="23" name="Straight Connector 22"/>
          <p:cNvCxnSpPr/>
          <p:nvPr/>
        </p:nvCxnSpPr>
        <p:spPr>
          <a:xfrm flipV="1">
            <a:off x="1600200" y="3962400"/>
            <a:ext cx="1447800" cy="2514600"/>
          </a:xfrm>
          <a:prstGeom prst="line">
            <a:avLst/>
          </a:prstGeom>
          <a:ln>
            <a:headEnd type="triangle" w="med" len="med"/>
            <a:tailEnd type="none" w="med" len="med"/>
          </a:ln>
        </p:spPr>
        <p:style>
          <a:lnRef idx="3">
            <a:schemeClr val="accent1"/>
          </a:lnRef>
          <a:fillRef idx="0">
            <a:schemeClr val="accent1"/>
          </a:fillRef>
          <a:effectRef idx="2">
            <a:schemeClr val="accent1"/>
          </a:effectRef>
          <a:fontRef idx="minor">
            <a:schemeClr val="tx1"/>
          </a:fontRef>
        </p:style>
      </p:cxnSp>
      <p:sp>
        <p:nvSpPr>
          <p:cNvPr id="24" name="TextBox 23">
            <a:extLst>
              <a:ext uri="{FF2B5EF4-FFF2-40B4-BE49-F238E27FC236}">
                <a16:creationId xmlns:a16="http://schemas.microsoft.com/office/drawing/2014/main" xmlns="" id="{18CC6A18-BAD6-42D7-8A00-AEEB48FF2B4A}"/>
              </a:ext>
            </a:extLst>
          </p:cNvPr>
          <p:cNvSpPr txBox="1"/>
          <p:nvPr/>
        </p:nvSpPr>
        <p:spPr>
          <a:xfrm>
            <a:off x="1752600" y="3512403"/>
            <a:ext cx="756938" cy="830997"/>
          </a:xfrm>
          <a:prstGeom prst="rect">
            <a:avLst/>
          </a:prstGeom>
          <a:noFill/>
        </p:spPr>
        <p:txBody>
          <a:bodyPr wrap="none" rtlCol="0">
            <a:spAutoFit/>
          </a:bodyPr>
          <a:lstStyle/>
          <a:p>
            <a:r>
              <a:rPr lang="en-US" sz="2400" b="1" dirty="0" smtClean="0">
                <a:solidFill>
                  <a:srgbClr val="FF0000"/>
                </a:solidFill>
              </a:rPr>
              <a:t>240</a:t>
            </a:r>
            <a:r>
              <a:rPr lang="en-US" sz="2400" b="1" dirty="0">
                <a:solidFill>
                  <a:srgbClr val="FF0000"/>
                </a:solidFill>
              </a:rPr>
              <a:t>°</a:t>
            </a:r>
            <a:endParaRPr lang="en-IN" sz="2400" b="1" dirty="0">
              <a:solidFill>
                <a:srgbClr val="FF0000"/>
              </a:solidFill>
            </a:endParaRPr>
          </a:p>
          <a:p>
            <a:endParaRPr lang="en-IN" sz="2400" b="1" dirty="0">
              <a:solidFill>
                <a:srgbClr val="FF0000"/>
              </a:solidFill>
            </a:endParaRPr>
          </a:p>
        </p:txBody>
      </p:sp>
      <p:sp>
        <p:nvSpPr>
          <p:cNvPr id="25" name="Block Arc 24"/>
          <p:cNvSpPr/>
          <p:nvPr/>
        </p:nvSpPr>
        <p:spPr>
          <a:xfrm rot="10800000" flipV="1">
            <a:off x="2456825" y="3429000"/>
            <a:ext cx="1016934" cy="1023107"/>
          </a:xfrm>
          <a:prstGeom prst="blockArc">
            <a:avLst>
              <a:gd name="adj1" fmla="val 10800000"/>
              <a:gd name="adj2" fmla="val 4014690"/>
              <a:gd name="adj3" fmla="val 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b="1" dirty="0"/>
          </a:p>
        </p:txBody>
      </p:sp>
      <p:sp>
        <p:nvSpPr>
          <p:cNvPr id="26" name="Circular Arrow 25"/>
          <p:cNvSpPr/>
          <p:nvPr/>
        </p:nvSpPr>
        <p:spPr>
          <a:xfrm rot="8382839">
            <a:off x="1259860" y="2513357"/>
            <a:ext cx="4427797" cy="3676901"/>
          </a:xfrm>
          <a:prstGeom prst="circularArrow">
            <a:avLst>
              <a:gd name="adj1" fmla="val 2455"/>
              <a:gd name="adj2" fmla="val 633115"/>
              <a:gd name="adj3" fmla="val 20558353"/>
              <a:gd name="adj4" fmla="val 12505344"/>
              <a:gd name="adj5" fmla="val 61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Tree>
    <p:extLst>
      <p:ext uri="{BB962C8B-B14F-4D97-AF65-F5344CB8AC3E}">
        <p14:creationId xmlns:p14="http://schemas.microsoft.com/office/powerpoint/2010/main" val="2145039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500"/>
                                        <p:tgtEl>
                                          <p:spTgt spid="13"/>
                                        </p:tgtEl>
                                      </p:cBhvr>
                                    </p:animEffect>
                                  </p:childTnLst>
                                </p:cTn>
                              </p:par>
                            </p:childTnLst>
                          </p:cTn>
                        </p:par>
                        <p:par>
                          <p:cTn id="11" fill="hold">
                            <p:stCondLst>
                              <p:cond delay="2250"/>
                            </p:stCondLst>
                            <p:childTnLst>
                              <p:par>
                                <p:cTn id="12" presetID="21" presetClass="entr" presetSubtype="1" fill="hold" grpId="0" nodeType="afterEffect">
                                  <p:stCondLst>
                                    <p:cond delay="500"/>
                                  </p:stCondLst>
                                  <p:childTnLst>
                                    <p:set>
                                      <p:cBhvr>
                                        <p:cTn id="13" dur="1" fill="hold">
                                          <p:stCondLst>
                                            <p:cond delay="0"/>
                                          </p:stCondLst>
                                        </p:cTn>
                                        <p:tgtEl>
                                          <p:spTgt spid="15"/>
                                        </p:tgtEl>
                                        <p:attrNameLst>
                                          <p:attrName>style.visibility</p:attrName>
                                        </p:attrNameLst>
                                      </p:cBhvr>
                                      <p:to>
                                        <p:strVal val="visible"/>
                                      </p:to>
                                    </p:set>
                                    <p:animEffect transition="in" filter="wheel(1)">
                                      <p:cBhvr>
                                        <p:cTn id="14" dur="1500"/>
                                        <p:tgtEl>
                                          <p:spTgt spid="15"/>
                                        </p:tgtEl>
                                      </p:cBhvr>
                                    </p:animEffect>
                                  </p:childTnLst>
                                </p:cTn>
                              </p:par>
                            </p:childTnLst>
                          </p:cTn>
                        </p:par>
                        <p:par>
                          <p:cTn id="15" fill="hold">
                            <p:stCondLst>
                              <p:cond delay="4250"/>
                            </p:stCondLst>
                            <p:childTnLst>
                              <p:par>
                                <p:cTn id="16" presetID="22" presetClass="entr" presetSubtype="4"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down)">
                                      <p:cBhvr>
                                        <p:cTn id="18" dur="1000"/>
                                        <p:tgtEl>
                                          <p:spTgt spid="26"/>
                                        </p:tgtEl>
                                      </p:cBhvr>
                                    </p:animEffect>
                                  </p:childTnLst>
                                </p:cTn>
                              </p:par>
                            </p:childTnLst>
                          </p:cTn>
                        </p:par>
                        <p:par>
                          <p:cTn id="19" fill="hold">
                            <p:stCondLst>
                              <p:cond delay="5250"/>
                            </p:stCondLst>
                            <p:childTnLst>
                              <p:par>
                                <p:cTn id="20" presetID="53" presetClass="entr" presetSubtype="16" fill="hold" grpId="0" nodeType="afterEffect">
                                  <p:stCondLst>
                                    <p:cond delay="250"/>
                                  </p:stCondLst>
                                  <p:childTnLst>
                                    <p:set>
                                      <p:cBhvr>
                                        <p:cTn id="21" dur="1" fill="hold">
                                          <p:stCondLst>
                                            <p:cond delay="0"/>
                                          </p:stCondLst>
                                        </p:cTn>
                                        <p:tgtEl>
                                          <p:spTgt spid="19"/>
                                        </p:tgtEl>
                                        <p:attrNameLst>
                                          <p:attrName>style.visibility</p:attrName>
                                        </p:attrNameLst>
                                      </p:cBhvr>
                                      <p:to>
                                        <p:strVal val="visible"/>
                                      </p:to>
                                    </p:set>
                                    <p:anim calcmode="lin" valueType="num">
                                      <p:cBhvr>
                                        <p:cTn id="22" dur="750" fill="hold"/>
                                        <p:tgtEl>
                                          <p:spTgt spid="19"/>
                                        </p:tgtEl>
                                        <p:attrNameLst>
                                          <p:attrName>ppt_w</p:attrName>
                                        </p:attrNameLst>
                                      </p:cBhvr>
                                      <p:tavLst>
                                        <p:tav tm="0">
                                          <p:val>
                                            <p:fltVal val="0"/>
                                          </p:val>
                                        </p:tav>
                                        <p:tav tm="100000">
                                          <p:val>
                                            <p:strVal val="#ppt_w"/>
                                          </p:val>
                                        </p:tav>
                                      </p:tavLst>
                                    </p:anim>
                                    <p:anim calcmode="lin" valueType="num">
                                      <p:cBhvr>
                                        <p:cTn id="23" dur="750" fill="hold"/>
                                        <p:tgtEl>
                                          <p:spTgt spid="19"/>
                                        </p:tgtEl>
                                        <p:attrNameLst>
                                          <p:attrName>ppt_h</p:attrName>
                                        </p:attrNameLst>
                                      </p:cBhvr>
                                      <p:tavLst>
                                        <p:tav tm="0">
                                          <p:val>
                                            <p:fltVal val="0"/>
                                          </p:val>
                                        </p:tav>
                                        <p:tav tm="100000">
                                          <p:val>
                                            <p:strVal val="#ppt_h"/>
                                          </p:val>
                                        </p:tav>
                                      </p:tavLst>
                                    </p:anim>
                                    <p:animEffect transition="in" filter="fade">
                                      <p:cBhvr>
                                        <p:cTn id="24" dur="750"/>
                                        <p:tgtEl>
                                          <p:spTgt spid="19"/>
                                        </p:tgtEl>
                                      </p:cBhvr>
                                    </p:animEffect>
                                  </p:childTnLst>
                                </p:cTn>
                              </p:par>
                            </p:childTnLst>
                          </p:cTn>
                        </p:par>
                        <p:par>
                          <p:cTn id="25" fill="hold">
                            <p:stCondLst>
                              <p:cond delay="6250"/>
                            </p:stCondLst>
                            <p:childTnLst>
                              <p:par>
                                <p:cTn id="26" presetID="1" presetClass="entr" presetSubtype="0" fill="hold" grpId="0" nodeType="afterEffect">
                                  <p:stCondLst>
                                    <p:cond delay="250"/>
                                  </p:stCondLst>
                                  <p:childTnLst>
                                    <p:set>
                                      <p:cBhvr>
                                        <p:cTn id="27" dur="1" fill="hold">
                                          <p:stCondLst>
                                            <p:cond delay="499"/>
                                          </p:stCondLst>
                                        </p:cTn>
                                        <p:tgtEl>
                                          <p:spTgt spid="2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22"/>
                                        </p:tgtEl>
                                        <p:attrNameLst>
                                          <p:attrName>style.visibility</p:attrName>
                                        </p:attrNameLst>
                                      </p:cBhvr>
                                      <p:to>
                                        <p:strVal val="visible"/>
                                      </p:to>
                                    </p:set>
                                  </p:childTnLst>
                                </p:cTn>
                              </p:par>
                            </p:childTnLst>
                          </p:cTn>
                        </p:par>
                        <p:par>
                          <p:cTn id="32" fill="hold">
                            <p:stCondLst>
                              <p:cond delay="500"/>
                            </p:stCondLst>
                            <p:childTnLst>
                              <p:par>
                                <p:cTn id="33" presetID="10" presetClass="entr" presetSubtype="0" fill="hold" grpId="0" nodeType="afterEffect">
                                  <p:stCondLst>
                                    <p:cond delay="25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500"/>
                                        <p:tgtEl>
                                          <p:spTgt spid="21"/>
                                        </p:tgtEl>
                                      </p:cBhvr>
                                    </p:animEffect>
                                  </p:childTnLst>
                                </p:cTn>
                              </p:par>
                            </p:childTnLst>
                          </p:cTn>
                        </p:par>
                        <p:par>
                          <p:cTn id="36" fill="hold">
                            <p:stCondLst>
                              <p:cond delay="2250"/>
                            </p:stCondLst>
                            <p:childTnLst>
                              <p:par>
                                <p:cTn id="37" presetID="1" presetClass="exit" presetSubtype="0" fill="hold" nodeType="afterEffect">
                                  <p:stCondLst>
                                    <p:cond delay="250"/>
                                  </p:stCondLst>
                                  <p:childTnLst>
                                    <p:set>
                                      <p:cBhvr>
                                        <p:cTn id="38" dur="1" fill="hold">
                                          <p:stCondLst>
                                            <p:cond delay="0"/>
                                          </p:stCondLst>
                                        </p:cTn>
                                        <p:tgtEl>
                                          <p:spTgt spid="14"/>
                                        </p:tgtEl>
                                        <p:attrNameLst>
                                          <p:attrName>style.visibility</p:attrName>
                                        </p:attrNameLst>
                                      </p:cBhvr>
                                      <p:to>
                                        <p:strVal val="hidden"/>
                                      </p:to>
                                    </p:set>
                                  </p:childTnLst>
                                </p:cTn>
                              </p:par>
                              <p:par>
                                <p:cTn id="39" presetID="1" presetClass="exit" presetSubtype="0" fill="hold" grpId="1" nodeType="withEffect">
                                  <p:stCondLst>
                                    <p:cond delay="250"/>
                                  </p:stCondLst>
                                  <p:childTnLst>
                                    <p:set>
                                      <p:cBhvr>
                                        <p:cTn id="40" dur="1" fill="hold">
                                          <p:stCondLst>
                                            <p:cond delay="0"/>
                                          </p:stCondLst>
                                        </p:cTn>
                                        <p:tgtEl>
                                          <p:spTgt spid="15"/>
                                        </p:tgtEl>
                                        <p:attrNameLst>
                                          <p:attrName>style.visibility</p:attrName>
                                        </p:attrNameLst>
                                      </p:cBhvr>
                                      <p:to>
                                        <p:strVal val="hidden"/>
                                      </p:to>
                                    </p:set>
                                  </p:childTnLst>
                                </p:cTn>
                              </p:par>
                              <p:par>
                                <p:cTn id="41" presetID="1" presetClass="exit" presetSubtype="0" fill="hold" grpId="1" nodeType="withEffect">
                                  <p:stCondLst>
                                    <p:cond delay="250"/>
                                  </p:stCondLst>
                                  <p:childTnLst>
                                    <p:set>
                                      <p:cBhvr>
                                        <p:cTn id="42" dur="1" fill="hold">
                                          <p:stCondLst>
                                            <p:cond delay="0"/>
                                          </p:stCondLst>
                                        </p:cTn>
                                        <p:tgtEl>
                                          <p:spTgt spid="26"/>
                                        </p:tgtEl>
                                        <p:attrNameLst>
                                          <p:attrName>style.visibility</p:attrName>
                                        </p:attrNameLst>
                                      </p:cBhvr>
                                      <p:to>
                                        <p:strVal val="hidden"/>
                                      </p:to>
                                    </p:set>
                                  </p:childTnLst>
                                </p:cTn>
                              </p:par>
                            </p:childTnLst>
                          </p:cTn>
                        </p:par>
                        <p:par>
                          <p:cTn id="43" fill="hold">
                            <p:stCondLst>
                              <p:cond delay="2500"/>
                            </p:stCondLst>
                            <p:childTnLst>
                              <p:par>
                                <p:cTn id="44" presetID="22" presetClass="entr" presetSubtype="1" fill="hold" nodeType="afterEffect">
                                  <p:stCondLst>
                                    <p:cond delay="250"/>
                                  </p:stCondLst>
                                  <p:childTnLst>
                                    <p:set>
                                      <p:cBhvr>
                                        <p:cTn id="45" dur="1" fill="hold">
                                          <p:stCondLst>
                                            <p:cond delay="0"/>
                                          </p:stCondLst>
                                        </p:cTn>
                                        <p:tgtEl>
                                          <p:spTgt spid="23"/>
                                        </p:tgtEl>
                                        <p:attrNameLst>
                                          <p:attrName>style.visibility</p:attrName>
                                        </p:attrNameLst>
                                      </p:cBhvr>
                                      <p:to>
                                        <p:strVal val="visible"/>
                                      </p:to>
                                    </p:set>
                                    <p:animEffect transition="in" filter="wipe(up)">
                                      <p:cBhvr>
                                        <p:cTn id="46" dur="1000"/>
                                        <p:tgtEl>
                                          <p:spTgt spid="23"/>
                                        </p:tgtEl>
                                      </p:cBhvr>
                                    </p:animEffect>
                                  </p:childTnLst>
                                </p:cTn>
                              </p:par>
                            </p:childTnLst>
                          </p:cTn>
                        </p:par>
                        <p:par>
                          <p:cTn id="47" fill="hold">
                            <p:stCondLst>
                              <p:cond delay="3750"/>
                            </p:stCondLst>
                            <p:childTnLst>
                              <p:par>
                                <p:cTn id="48" presetID="22" presetClass="entr" presetSubtype="8" fill="hold" grpId="0" nodeType="afterEffect">
                                  <p:stCondLst>
                                    <p:cond delay="25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4500"/>
                            </p:stCondLst>
                            <p:childTnLst>
                              <p:par>
                                <p:cTn id="52" presetID="1" presetClass="entr" presetSubtype="0" fill="hold" grpId="0" nodeType="afterEffect">
                                  <p:stCondLst>
                                    <p:cond delay="250"/>
                                  </p:stCondLst>
                                  <p:childTnLst>
                                    <p:set>
                                      <p:cBhvr>
                                        <p:cTn id="53" dur="1" fill="hold">
                                          <p:stCondLst>
                                            <p:cond delay="499"/>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animBg="1"/>
      <p:bldP spid="15" grpId="1" animBg="1"/>
      <p:bldP spid="19" grpId="0" animBg="1"/>
      <p:bldP spid="20" grpId="0"/>
      <p:bldP spid="21" grpId="0"/>
      <p:bldP spid="22" grpId="0"/>
      <p:bldP spid="24" grpId="0"/>
      <p:bldP spid="25" grpId="0" animBg="1"/>
      <p:bldP spid="26" grpId="0" animBg="1"/>
      <p:bldP spid="26"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AAC82A6-B34D-4BA9-B1E3-4E54A2CD7994}"/>
              </a:ext>
            </a:extLst>
          </p:cNvPr>
          <p:cNvSpPr>
            <a:spLocks noGrp="1"/>
          </p:cNvSpPr>
          <p:nvPr>
            <p:ph type="title"/>
          </p:nvPr>
        </p:nvSpPr>
        <p:spPr>
          <a:xfrm>
            <a:off x="121920" y="76200"/>
            <a:ext cx="7955280" cy="1188720"/>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lstStyle/>
          <a:p>
            <a:r>
              <a:rPr lang="en-US" b="1" dirty="0">
                <a:solidFill>
                  <a:schemeClr val="bg1"/>
                </a:solidFill>
              </a:rPr>
              <a:t>Constructing an Angle Equal in measure to an angle with unknown measure</a:t>
            </a:r>
            <a:endParaRPr lang="en-IN" b="1" dirty="0">
              <a:solidFill>
                <a:schemeClr val="bg1"/>
              </a:solidFill>
            </a:endParaRPr>
          </a:p>
        </p:txBody>
      </p:sp>
      <p:sp>
        <p:nvSpPr>
          <p:cNvPr id="14" name="Rectangle 13"/>
          <p:cNvSpPr/>
          <p:nvPr/>
        </p:nvSpPr>
        <p:spPr>
          <a:xfrm>
            <a:off x="853440" y="2133600"/>
            <a:ext cx="7680960" cy="461665"/>
          </a:xfrm>
          <a:prstGeom prst="rect">
            <a:avLst/>
          </a:prstGeom>
        </p:spPr>
        <p:txBody>
          <a:bodyPr wrap="square">
            <a:spAutoFit/>
          </a:bodyPr>
          <a:lstStyle/>
          <a:p>
            <a:r>
              <a:rPr lang="en-US" sz="2400" b="1" dirty="0"/>
              <a:t>Draw an angle with any measure</a:t>
            </a:r>
            <a:r>
              <a:rPr lang="en-US" sz="2400" b="1" dirty="0" smtClean="0"/>
              <a:t>. </a:t>
            </a:r>
            <a:r>
              <a:rPr lang="en-US" sz="2400" b="1" dirty="0">
                <a:solidFill>
                  <a:srgbClr val="FF0000"/>
                </a:solidFill>
              </a:rPr>
              <a:t>∠CBA</a:t>
            </a:r>
            <a:r>
              <a:rPr lang="en-US" sz="2400" b="1" dirty="0" smtClean="0"/>
              <a:t>. </a:t>
            </a:r>
            <a:endParaRPr lang="en-US" sz="2400" b="1" dirty="0"/>
          </a:p>
        </p:txBody>
      </p:sp>
      <p:sp>
        <p:nvSpPr>
          <p:cNvPr id="15" name="Rectangle 14"/>
          <p:cNvSpPr/>
          <p:nvPr/>
        </p:nvSpPr>
        <p:spPr>
          <a:xfrm>
            <a:off x="853440" y="1828800"/>
            <a:ext cx="1064137" cy="461665"/>
          </a:xfrm>
          <a:prstGeom prst="rect">
            <a:avLst/>
          </a:prstGeom>
        </p:spPr>
        <p:txBody>
          <a:bodyPr wrap="none">
            <a:spAutoFit/>
          </a:bodyPr>
          <a:lstStyle/>
          <a:p>
            <a:r>
              <a:rPr lang="en-US" sz="2400" b="1" dirty="0">
                <a:solidFill>
                  <a:srgbClr val="00B050"/>
                </a:solidFill>
              </a:rPr>
              <a:t>Step 1:</a:t>
            </a:r>
          </a:p>
        </p:txBody>
      </p:sp>
      <p:cxnSp>
        <p:nvCxnSpPr>
          <p:cNvPr id="16" name="Straight Arrow Connector 15">
            <a:extLst>
              <a:ext uri="{FF2B5EF4-FFF2-40B4-BE49-F238E27FC236}">
                <a16:creationId xmlns:a16="http://schemas.microsoft.com/office/drawing/2014/main" xmlns="" id="{B7147DBC-47B1-4882-8A8F-E7D1E3D7FBB0}"/>
              </a:ext>
            </a:extLst>
          </p:cNvPr>
          <p:cNvCxnSpPr/>
          <p:nvPr/>
        </p:nvCxnSpPr>
        <p:spPr>
          <a:xfrm flipV="1">
            <a:off x="2025968" y="4076682"/>
            <a:ext cx="1676400" cy="15240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xmlns="" id="{892A9A6C-EE72-4C96-9008-8564566BAFDF}"/>
              </a:ext>
            </a:extLst>
          </p:cNvPr>
          <p:cNvCxnSpPr/>
          <p:nvPr/>
        </p:nvCxnSpPr>
        <p:spPr>
          <a:xfrm>
            <a:off x="2022504" y="5605284"/>
            <a:ext cx="19050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9" name="TextBox 18">
            <a:extLst>
              <a:ext uri="{FF2B5EF4-FFF2-40B4-BE49-F238E27FC236}">
                <a16:creationId xmlns:a16="http://schemas.microsoft.com/office/drawing/2014/main" xmlns="" id="{4A4E5AF8-3198-4630-AF1A-02654483D33E}"/>
              </a:ext>
            </a:extLst>
          </p:cNvPr>
          <p:cNvSpPr txBox="1"/>
          <p:nvPr/>
        </p:nvSpPr>
        <p:spPr>
          <a:xfrm>
            <a:off x="3813204" y="5567065"/>
            <a:ext cx="268766" cy="467617"/>
          </a:xfrm>
          <a:prstGeom prst="rect">
            <a:avLst/>
          </a:prstGeom>
          <a:noFill/>
        </p:spPr>
        <p:txBody>
          <a:bodyPr wrap="square" rtlCol="0">
            <a:spAutoFit/>
          </a:bodyPr>
          <a:lstStyle/>
          <a:p>
            <a:r>
              <a:rPr lang="en-IN" sz="2400" b="1" dirty="0" smtClean="0"/>
              <a:t>A</a:t>
            </a:r>
            <a:endParaRPr lang="en-IN" sz="2400" b="1" dirty="0"/>
          </a:p>
        </p:txBody>
      </p:sp>
      <p:sp>
        <p:nvSpPr>
          <p:cNvPr id="20" name="TextBox 19">
            <a:extLst>
              <a:ext uri="{FF2B5EF4-FFF2-40B4-BE49-F238E27FC236}">
                <a16:creationId xmlns:a16="http://schemas.microsoft.com/office/drawing/2014/main" xmlns="" id="{948963AC-509D-4BF7-9202-696A7774777C}"/>
              </a:ext>
            </a:extLst>
          </p:cNvPr>
          <p:cNvSpPr txBox="1"/>
          <p:nvPr/>
        </p:nvSpPr>
        <p:spPr>
          <a:xfrm>
            <a:off x="1691640" y="5339208"/>
            <a:ext cx="357790" cy="461665"/>
          </a:xfrm>
          <a:prstGeom prst="rect">
            <a:avLst/>
          </a:prstGeom>
          <a:noFill/>
        </p:spPr>
        <p:txBody>
          <a:bodyPr wrap="none" rtlCol="0">
            <a:spAutoFit/>
          </a:bodyPr>
          <a:lstStyle/>
          <a:p>
            <a:r>
              <a:rPr lang="en-IN" sz="2400" b="1" dirty="0" smtClean="0"/>
              <a:t>B</a:t>
            </a:r>
            <a:endParaRPr lang="en-IN" sz="2400" b="1" dirty="0"/>
          </a:p>
        </p:txBody>
      </p:sp>
      <p:sp>
        <p:nvSpPr>
          <p:cNvPr id="21" name="TextBox 20">
            <a:extLst>
              <a:ext uri="{FF2B5EF4-FFF2-40B4-BE49-F238E27FC236}">
                <a16:creationId xmlns:a16="http://schemas.microsoft.com/office/drawing/2014/main" xmlns="" id="{4D57590F-C431-4CF3-8FB0-7078739EC692}"/>
              </a:ext>
            </a:extLst>
          </p:cNvPr>
          <p:cNvSpPr txBox="1"/>
          <p:nvPr/>
        </p:nvSpPr>
        <p:spPr>
          <a:xfrm>
            <a:off x="3636668" y="3810000"/>
            <a:ext cx="348172" cy="461665"/>
          </a:xfrm>
          <a:prstGeom prst="rect">
            <a:avLst/>
          </a:prstGeom>
          <a:noFill/>
        </p:spPr>
        <p:txBody>
          <a:bodyPr wrap="none" rtlCol="0">
            <a:spAutoFit/>
          </a:bodyPr>
          <a:lstStyle/>
          <a:p>
            <a:r>
              <a:rPr lang="en-US" sz="2400" b="1" dirty="0"/>
              <a:t>C</a:t>
            </a:r>
          </a:p>
        </p:txBody>
      </p:sp>
      <p:sp>
        <p:nvSpPr>
          <p:cNvPr id="22" name="Rectangle 21"/>
          <p:cNvSpPr/>
          <p:nvPr/>
        </p:nvSpPr>
        <p:spPr>
          <a:xfrm>
            <a:off x="853440" y="2891135"/>
            <a:ext cx="7680960" cy="461665"/>
          </a:xfrm>
          <a:prstGeom prst="rect">
            <a:avLst/>
          </a:prstGeom>
        </p:spPr>
        <p:txBody>
          <a:bodyPr wrap="square">
            <a:spAutoFit/>
          </a:bodyPr>
          <a:lstStyle/>
          <a:p>
            <a:r>
              <a:rPr lang="en-US" sz="2400" b="1" dirty="0"/>
              <a:t>Draw </a:t>
            </a:r>
            <a:r>
              <a:rPr lang="en-US" sz="2400" b="1" dirty="0" smtClean="0"/>
              <a:t>another line XY. </a:t>
            </a:r>
            <a:endParaRPr lang="en-US" sz="2400" b="1" dirty="0"/>
          </a:p>
        </p:txBody>
      </p:sp>
      <p:sp>
        <p:nvSpPr>
          <p:cNvPr id="23" name="Rectangle 22"/>
          <p:cNvSpPr/>
          <p:nvPr/>
        </p:nvSpPr>
        <p:spPr>
          <a:xfrm>
            <a:off x="853440" y="2590800"/>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2:</a:t>
            </a:r>
            <a:endParaRPr lang="en-US" sz="2400" b="1" dirty="0">
              <a:solidFill>
                <a:srgbClr val="00B050"/>
              </a:solidFill>
            </a:endParaRPr>
          </a:p>
        </p:txBody>
      </p:sp>
      <p:sp>
        <p:nvSpPr>
          <p:cNvPr id="25" name="TextBox 24">
            <a:extLst>
              <a:ext uri="{FF2B5EF4-FFF2-40B4-BE49-F238E27FC236}">
                <a16:creationId xmlns:a16="http://schemas.microsoft.com/office/drawing/2014/main" xmlns="" id="{4A4E5AF8-3198-4630-AF1A-02654483D33E}"/>
              </a:ext>
            </a:extLst>
          </p:cNvPr>
          <p:cNvSpPr txBox="1"/>
          <p:nvPr/>
        </p:nvSpPr>
        <p:spPr>
          <a:xfrm>
            <a:off x="7747474" y="5561857"/>
            <a:ext cx="268766" cy="467617"/>
          </a:xfrm>
          <a:prstGeom prst="rect">
            <a:avLst/>
          </a:prstGeom>
          <a:noFill/>
        </p:spPr>
        <p:txBody>
          <a:bodyPr wrap="square" rtlCol="0">
            <a:spAutoFit/>
          </a:bodyPr>
          <a:lstStyle/>
          <a:p>
            <a:r>
              <a:rPr lang="en-IN" sz="2400" b="1" dirty="0" smtClean="0"/>
              <a:t>Y</a:t>
            </a:r>
            <a:endParaRPr lang="en-IN" sz="2400" b="1" dirty="0"/>
          </a:p>
        </p:txBody>
      </p:sp>
      <p:sp>
        <p:nvSpPr>
          <p:cNvPr id="26" name="TextBox 25">
            <a:extLst>
              <a:ext uri="{FF2B5EF4-FFF2-40B4-BE49-F238E27FC236}">
                <a16:creationId xmlns:a16="http://schemas.microsoft.com/office/drawing/2014/main" xmlns="" id="{948963AC-509D-4BF7-9202-696A7774777C}"/>
              </a:ext>
            </a:extLst>
          </p:cNvPr>
          <p:cNvSpPr txBox="1"/>
          <p:nvPr/>
        </p:nvSpPr>
        <p:spPr>
          <a:xfrm>
            <a:off x="5730240" y="5562600"/>
            <a:ext cx="354584" cy="461665"/>
          </a:xfrm>
          <a:prstGeom prst="rect">
            <a:avLst/>
          </a:prstGeom>
          <a:noFill/>
        </p:spPr>
        <p:txBody>
          <a:bodyPr wrap="none" rtlCol="0">
            <a:spAutoFit/>
          </a:bodyPr>
          <a:lstStyle/>
          <a:p>
            <a:r>
              <a:rPr lang="en-IN" sz="2400" b="1" dirty="0" smtClean="0"/>
              <a:t>X</a:t>
            </a:r>
            <a:endParaRPr lang="en-IN" sz="2400" b="1" dirty="0"/>
          </a:p>
        </p:txBody>
      </p:sp>
      <p:cxnSp>
        <p:nvCxnSpPr>
          <p:cNvPr id="6" name="Straight Connector 5"/>
          <p:cNvCxnSpPr/>
          <p:nvPr/>
        </p:nvCxnSpPr>
        <p:spPr>
          <a:xfrm flipV="1">
            <a:off x="5961888" y="5562600"/>
            <a:ext cx="1901952" cy="0"/>
          </a:xfrm>
          <a:prstGeom prst="line">
            <a:avLst/>
          </a:prstGeom>
        </p:spPr>
        <p:style>
          <a:lnRef idx="3">
            <a:schemeClr val="dk1"/>
          </a:lnRef>
          <a:fillRef idx="0">
            <a:schemeClr val="dk1"/>
          </a:fillRef>
          <a:effectRef idx="2">
            <a:schemeClr val="dk1"/>
          </a:effectRef>
          <a:fontRef idx="minor">
            <a:schemeClr val="tx1"/>
          </a:fontRef>
        </p:style>
      </p:cxnSp>
      <p:sp>
        <p:nvSpPr>
          <p:cNvPr id="29" name="Rectangle 28"/>
          <p:cNvSpPr/>
          <p:nvPr/>
        </p:nvSpPr>
        <p:spPr>
          <a:xfrm>
            <a:off x="854299" y="1367135"/>
            <a:ext cx="1579278" cy="461665"/>
          </a:xfrm>
          <a:prstGeom prst="rect">
            <a:avLst/>
          </a:prstGeom>
        </p:spPr>
        <p:style>
          <a:lnRef idx="1">
            <a:schemeClr val="accent5"/>
          </a:lnRef>
          <a:fillRef idx="2">
            <a:schemeClr val="accent5"/>
          </a:fillRef>
          <a:effectRef idx="1">
            <a:schemeClr val="accent5"/>
          </a:effectRef>
          <a:fontRef idx="minor">
            <a:schemeClr val="dk1"/>
          </a:fontRef>
        </p:style>
        <p:txBody>
          <a:bodyPr wrap="none" anchor="b">
            <a:spAutoFit/>
          </a:bodyPr>
          <a:lstStyle/>
          <a:p>
            <a:r>
              <a:rPr lang="en-US" sz="2400" b="1" dirty="0"/>
              <a:t>Example 4</a:t>
            </a:r>
            <a:r>
              <a:rPr lang="en-US" sz="2400" b="1" dirty="0" smtClean="0"/>
              <a:t>:</a:t>
            </a:r>
            <a:endParaRPr lang="en-US" sz="2400" b="1" dirty="0"/>
          </a:p>
        </p:txBody>
      </p:sp>
    </p:spTree>
    <p:extLst>
      <p:ext uri="{BB962C8B-B14F-4D97-AF65-F5344CB8AC3E}">
        <p14:creationId xmlns:p14="http://schemas.microsoft.com/office/powerpoint/2010/main" val="29036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25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500"/>
                                        <p:tgtEl>
                                          <p:spTgt spid="14"/>
                                        </p:tgtEl>
                                      </p:cBhvr>
                                    </p:animEffect>
                                  </p:childTnLst>
                                </p:cTn>
                              </p:par>
                            </p:childTnLst>
                          </p:cTn>
                        </p:par>
                        <p:par>
                          <p:cTn id="11" fill="hold">
                            <p:stCondLst>
                              <p:cond delay="2250"/>
                            </p:stCondLst>
                            <p:childTnLst>
                              <p:par>
                                <p:cTn id="12" presetID="22" presetClass="entr" presetSubtype="8" fill="hold" nodeType="afterEffect">
                                  <p:stCondLst>
                                    <p:cond delay="25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1000"/>
                                        <p:tgtEl>
                                          <p:spTgt spid="17"/>
                                        </p:tgtEl>
                                      </p:cBhvr>
                                    </p:animEffect>
                                  </p:childTnLst>
                                </p:cTn>
                              </p:par>
                            </p:childTnLst>
                          </p:cTn>
                        </p:par>
                        <p:par>
                          <p:cTn id="15" fill="hold">
                            <p:stCondLst>
                              <p:cond delay="3500"/>
                            </p:stCondLst>
                            <p:childTnLst>
                              <p:par>
                                <p:cTn id="16" presetID="10" presetClass="entr" presetSubtype="0" fill="hold" grpId="0" nodeType="afterEffect">
                                  <p:stCondLst>
                                    <p:cond delay="25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par>
                          <p:cTn id="19" fill="hold">
                            <p:stCondLst>
                              <p:cond delay="4250"/>
                            </p:stCondLst>
                            <p:childTnLst>
                              <p:par>
                                <p:cTn id="20" presetID="22" presetClass="entr" presetSubtype="4" fill="hold" nodeType="afterEffect">
                                  <p:stCondLst>
                                    <p:cond delay="25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1000"/>
                                        <p:tgtEl>
                                          <p:spTgt spid="16"/>
                                        </p:tgtEl>
                                      </p:cBhvr>
                                    </p:animEffect>
                                  </p:childTnLst>
                                </p:cTn>
                              </p:par>
                            </p:childTnLst>
                          </p:cTn>
                        </p:par>
                        <p:par>
                          <p:cTn id="23" fill="hold">
                            <p:stCondLst>
                              <p:cond delay="5500"/>
                            </p:stCondLst>
                            <p:childTnLst>
                              <p:par>
                                <p:cTn id="24" presetID="10" presetClass="entr" presetSubtype="0" fill="hold" grpId="0" nodeType="afterEffect">
                                  <p:stCondLst>
                                    <p:cond delay="25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par>
                          <p:cTn id="27" fill="hold">
                            <p:stCondLst>
                              <p:cond delay="6250"/>
                            </p:stCondLst>
                            <p:childTnLst>
                              <p:par>
                                <p:cTn id="28" presetID="10" presetClass="entr" presetSubtype="0" fill="hold" grpId="0" nodeType="afterEffect">
                                  <p:stCondLst>
                                    <p:cond delay="25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3"/>
                                        </p:tgtEl>
                                        <p:attrNameLst>
                                          <p:attrName>style.visibility</p:attrName>
                                        </p:attrNameLst>
                                      </p:cBhvr>
                                      <p:to>
                                        <p:strVal val="visible"/>
                                      </p:to>
                                    </p:set>
                                  </p:childTnLst>
                                </p:cTn>
                              </p:par>
                            </p:childTnLst>
                          </p:cTn>
                        </p:par>
                        <p:par>
                          <p:cTn id="35" fill="hold">
                            <p:stCondLst>
                              <p:cond delay="500"/>
                            </p:stCondLst>
                            <p:childTnLst>
                              <p:par>
                                <p:cTn id="36" presetID="10" presetClass="entr" presetSubtype="0" fill="hold" grpId="0" nodeType="afterEffect">
                                  <p:stCondLst>
                                    <p:cond delay="25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500"/>
                                        <p:tgtEl>
                                          <p:spTgt spid="22"/>
                                        </p:tgtEl>
                                      </p:cBhvr>
                                    </p:animEffect>
                                  </p:childTnLst>
                                </p:cTn>
                              </p:par>
                            </p:childTnLst>
                          </p:cTn>
                        </p:par>
                        <p:par>
                          <p:cTn id="39" fill="hold">
                            <p:stCondLst>
                              <p:cond delay="2250"/>
                            </p:stCondLst>
                            <p:childTnLst>
                              <p:par>
                                <p:cTn id="40" presetID="22" presetClass="entr" presetSubtype="8" fill="hold" nodeType="afterEffect">
                                  <p:stCondLst>
                                    <p:cond delay="25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1000"/>
                                        <p:tgtEl>
                                          <p:spTgt spid="6"/>
                                        </p:tgtEl>
                                      </p:cBhvr>
                                    </p:animEffect>
                                  </p:childTnLst>
                                </p:cTn>
                              </p:par>
                            </p:childTnLst>
                          </p:cTn>
                        </p:par>
                        <p:par>
                          <p:cTn id="43" fill="hold">
                            <p:stCondLst>
                              <p:cond delay="3500"/>
                            </p:stCondLst>
                            <p:childTnLst>
                              <p:par>
                                <p:cTn id="44" presetID="10" presetClass="entr" presetSubtype="0" fill="hold" grpId="0" nodeType="afterEffect">
                                  <p:stCondLst>
                                    <p:cond delay="25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childTnLst>
                          </p:cTn>
                        </p:par>
                        <p:par>
                          <p:cTn id="47" fill="hold">
                            <p:stCondLst>
                              <p:cond delay="4250"/>
                            </p:stCondLst>
                            <p:childTnLst>
                              <p:par>
                                <p:cTn id="48" presetID="10" presetClass="entr" presetSubtype="0" fill="hold" grpId="0" nodeType="afterEffect">
                                  <p:stCondLst>
                                    <p:cond delay="25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9" grpId="0"/>
      <p:bldP spid="20" grpId="0"/>
      <p:bldP spid="21" grpId="0"/>
      <p:bldP spid="22" grpId="0"/>
      <p:bldP spid="23"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AAC82A6-B34D-4BA9-B1E3-4E54A2CD7994}"/>
              </a:ext>
            </a:extLst>
          </p:cNvPr>
          <p:cNvSpPr>
            <a:spLocks noGrp="1"/>
          </p:cNvSpPr>
          <p:nvPr>
            <p:ph type="title"/>
          </p:nvPr>
        </p:nvSpPr>
        <p:spPr>
          <a:xfrm>
            <a:off x="121920" y="76200"/>
            <a:ext cx="7955280" cy="1188720"/>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lstStyle/>
          <a:p>
            <a:r>
              <a:rPr lang="en-US" b="1" dirty="0">
                <a:solidFill>
                  <a:schemeClr val="bg1"/>
                </a:solidFill>
              </a:rPr>
              <a:t>Constructing an Angle Equal in measure to an angle with unknown measure</a:t>
            </a:r>
            <a:endParaRPr lang="en-IN" b="1" dirty="0">
              <a:solidFill>
                <a:schemeClr val="bg1"/>
              </a:solidFill>
            </a:endParaRPr>
          </a:p>
        </p:txBody>
      </p:sp>
      <p:cxnSp>
        <p:nvCxnSpPr>
          <p:cNvPr id="16" name="Straight Arrow Connector 15">
            <a:extLst>
              <a:ext uri="{FF2B5EF4-FFF2-40B4-BE49-F238E27FC236}">
                <a16:creationId xmlns:a16="http://schemas.microsoft.com/office/drawing/2014/main" xmlns="" id="{B7147DBC-47B1-4882-8A8F-E7D1E3D7FBB0}"/>
              </a:ext>
            </a:extLst>
          </p:cNvPr>
          <p:cNvCxnSpPr/>
          <p:nvPr/>
        </p:nvCxnSpPr>
        <p:spPr>
          <a:xfrm flipV="1">
            <a:off x="1934528" y="4305282"/>
            <a:ext cx="1676400" cy="15240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xmlns="" id="{892A9A6C-EE72-4C96-9008-8564566BAFDF}"/>
              </a:ext>
            </a:extLst>
          </p:cNvPr>
          <p:cNvCxnSpPr/>
          <p:nvPr/>
        </p:nvCxnSpPr>
        <p:spPr>
          <a:xfrm>
            <a:off x="1931064" y="5833884"/>
            <a:ext cx="19050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8" name="Arc 17">
            <a:extLst>
              <a:ext uri="{FF2B5EF4-FFF2-40B4-BE49-F238E27FC236}">
                <a16:creationId xmlns:a16="http://schemas.microsoft.com/office/drawing/2014/main" xmlns="" id="{B1E04FB9-C99B-49E9-AABE-1D4D0C702A6F}"/>
              </a:ext>
            </a:extLst>
          </p:cNvPr>
          <p:cNvSpPr/>
          <p:nvPr/>
        </p:nvSpPr>
        <p:spPr>
          <a:xfrm>
            <a:off x="1905000" y="5303520"/>
            <a:ext cx="914400" cy="1280160"/>
          </a:xfrm>
          <a:prstGeom prst="arc">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IN" dirty="0"/>
          </a:p>
        </p:txBody>
      </p:sp>
      <p:sp>
        <p:nvSpPr>
          <p:cNvPr id="19" name="TextBox 18">
            <a:extLst>
              <a:ext uri="{FF2B5EF4-FFF2-40B4-BE49-F238E27FC236}">
                <a16:creationId xmlns:a16="http://schemas.microsoft.com/office/drawing/2014/main" xmlns="" id="{4A4E5AF8-3198-4630-AF1A-02654483D33E}"/>
              </a:ext>
            </a:extLst>
          </p:cNvPr>
          <p:cNvSpPr txBox="1"/>
          <p:nvPr/>
        </p:nvSpPr>
        <p:spPr>
          <a:xfrm>
            <a:off x="3721764" y="5795665"/>
            <a:ext cx="268766" cy="467617"/>
          </a:xfrm>
          <a:prstGeom prst="rect">
            <a:avLst/>
          </a:prstGeom>
          <a:noFill/>
        </p:spPr>
        <p:txBody>
          <a:bodyPr wrap="square" rtlCol="0">
            <a:spAutoFit/>
          </a:bodyPr>
          <a:lstStyle/>
          <a:p>
            <a:r>
              <a:rPr lang="en-IN" sz="2400" b="1" dirty="0" smtClean="0"/>
              <a:t>A</a:t>
            </a:r>
            <a:endParaRPr lang="en-IN" sz="2400" b="1" dirty="0"/>
          </a:p>
        </p:txBody>
      </p:sp>
      <p:sp>
        <p:nvSpPr>
          <p:cNvPr id="20" name="TextBox 19">
            <a:extLst>
              <a:ext uri="{FF2B5EF4-FFF2-40B4-BE49-F238E27FC236}">
                <a16:creationId xmlns:a16="http://schemas.microsoft.com/office/drawing/2014/main" xmlns="" id="{948963AC-509D-4BF7-9202-696A7774777C}"/>
              </a:ext>
            </a:extLst>
          </p:cNvPr>
          <p:cNvSpPr txBox="1"/>
          <p:nvPr/>
        </p:nvSpPr>
        <p:spPr>
          <a:xfrm>
            <a:off x="1600200" y="5567808"/>
            <a:ext cx="357790" cy="461665"/>
          </a:xfrm>
          <a:prstGeom prst="rect">
            <a:avLst/>
          </a:prstGeom>
          <a:noFill/>
        </p:spPr>
        <p:txBody>
          <a:bodyPr wrap="none" rtlCol="0">
            <a:spAutoFit/>
          </a:bodyPr>
          <a:lstStyle/>
          <a:p>
            <a:r>
              <a:rPr lang="en-IN" sz="2400" b="1" dirty="0" smtClean="0"/>
              <a:t>B</a:t>
            </a:r>
            <a:endParaRPr lang="en-IN" sz="2400" b="1" dirty="0"/>
          </a:p>
        </p:txBody>
      </p:sp>
      <p:sp>
        <p:nvSpPr>
          <p:cNvPr id="21" name="TextBox 20">
            <a:extLst>
              <a:ext uri="{FF2B5EF4-FFF2-40B4-BE49-F238E27FC236}">
                <a16:creationId xmlns:a16="http://schemas.microsoft.com/office/drawing/2014/main" xmlns="" id="{4D57590F-C431-4CF3-8FB0-7078739EC692}"/>
              </a:ext>
            </a:extLst>
          </p:cNvPr>
          <p:cNvSpPr txBox="1"/>
          <p:nvPr/>
        </p:nvSpPr>
        <p:spPr>
          <a:xfrm>
            <a:off x="3545228" y="4038600"/>
            <a:ext cx="348172" cy="461665"/>
          </a:xfrm>
          <a:prstGeom prst="rect">
            <a:avLst/>
          </a:prstGeom>
          <a:noFill/>
        </p:spPr>
        <p:txBody>
          <a:bodyPr wrap="none" rtlCol="0">
            <a:spAutoFit/>
          </a:bodyPr>
          <a:lstStyle/>
          <a:p>
            <a:r>
              <a:rPr lang="en-US" sz="2400" b="1" dirty="0"/>
              <a:t>C</a:t>
            </a:r>
          </a:p>
        </p:txBody>
      </p:sp>
      <p:sp>
        <p:nvSpPr>
          <p:cNvPr id="25" name="TextBox 24">
            <a:extLst>
              <a:ext uri="{FF2B5EF4-FFF2-40B4-BE49-F238E27FC236}">
                <a16:creationId xmlns:a16="http://schemas.microsoft.com/office/drawing/2014/main" xmlns="" id="{4A4E5AF8-3198-4630-AF1A-02654483D33E}"/>
              </a:ext>
            </a:extLst>
          </p:cNvPr>
          <p:cNvSpPr txBox="1"/>
          <p:nvPr/>
        </p:nvSpPr>
        <p:spPr>
          <a:xfrm>
            <a:off x="7656034" y="5790457"/>
            <a:ext cx="268766" cy="467617"/>
          </a:xfrm>
          <a:prstGeom prst="rect">
            <a:avLst/>
          </a:prstGeom>
          <a:noFill/>
        </p:spPr>
        <p:txBody>
          <a:bodyPr wrap="square" rtlCol="0">
            <a:spAutoFit/>
          </a:bodyPr>
          <a:lstStyle/>
          <a:p>
            <a:r>
              <a:rPr lang="en-IN" sz="2400" b="1" dirty="0" smtClean="0"/>
              <a:t>Y</a:t>
            </a:r>
            <a:endParaRPr lang="en-IN" sz="2400" b="1" dirty="0"/>
          </a:p>
        </p:txBody>
      </p:sp>
      <p:sp>
        <p:nvSpPr>
          <p:cNvPr id="26" name="TextBox 25">
            <a:extLst>
              <a:ext uri="{FF2B5EF4-FFF2-40B4-BE49-F238E27FC236}">
                <a16:creationId xmlns:a16="http://schemas.microsoft.com/office/drawing/2014/main" xmlns="" id="{948963AC-509D-4BF7-9202-696A7774777C}"/>
              </a:ext>
            </a:extLst>
          </p:cNvPr>
          <p:cNvSpPr txBox="1"/>
          <p:nvPr/>
        </p:nvSpPr>
        <p:spPr>
          <a:xfrm>
            <a:off x="5638800" y="5791200"/>
            <a:ext cx="354584" cy="461665"/>
          </a:xfrm>
          <a:prstGeom prst="rect">
            <a:avLst/>
          </a:prstGeom>
          <a:noFill/>
        </p:spPr>
        <p:txBody>
          <a:bodyPr wrap="none" rtlCol="0">
            <a:spAutoFit/>
          </a:bodyPr>
          <a:lstStyle/>
          <a:p>
            <a:r>
              <a:rPr lang="en-IN" sz="2400" b="1" dirty="0" smtClean="0"/>
              <a:t>X</a:t>
            </a:r>
            <a:endParaRPr lang="en-IN" sz="2400" b="1" dirty="0"/>
          </a:p>
        </p:txBody>
      </p:sp>
      <p:cxnSp>
        <p:nvCxnSpPr>
          <p:cNvPr id="6" name="Straight Connector 5"/>
          <p:cNvCxnSpPr/>
          <p:nvPr/>
        </p:nvCxnSpPr>
        <p:spPr>
          <a:xfrm flipV="1">
            <a:off x="5870448" y="5791200"/>
            <a:ext cx="1901952" cy="0"/>
          </a:xfrm>
          <a:prstGeom prst="line">
            <a:avLst/>
          </a:prstGeom>
          <a:ln>
            <a:headEnd type="triangle" w="med" len="med"/>
            <a:tailEnd type="triangle" w="med" len="med"/>
          </a:ln>
        </p:spPr>
        <p:style>
          <a:lnRef idx="3">
            <a:schemeClr val="dk1"/>
          </a:lnRef>
          <a:fillRef idx="0">
            <a:schemeClr val="dk1"/>
          </a:fillRef>
          <a:effectRef idx="2">
            <a:schemeClr val="dk1"/>
          </a:effectRef>
          <a:fontRef idx="minor">
            <a:schemeClr val="tx1"/>
          </a:fontRef>
        </p:style>
      </p:cxnSp>
      <p:sp>
        <p:nvSpPr>
          <p:cNvPr id="24" name="Rectangle 23"/>
          <p:cNvSpPr/>
          <p:nvPr/>
        </p:nvSpPr>
        <p:spPr>
          <a:xfrm>
            <a:off x="762000" y="1671935"/>
            <a:ext cx="7680960" cy="830997"/>
          </a:xfrm>
          <a:prstGeom prst="rect">
            <a:avLst/>
          </a:prstGeom>
        </p:spPr>
        <p:txBody>
          <a:bodyPr wrap="square">
            <a:spAutoFit/>
          </a:bodyPr>
          <a:lstStyle/>
          <a:p>
            <a:r>
              <a:rPr lang="en-US" sz="2400" b="1" dirty="0"/>
              <a:t>Place the compass at the point B and draw an arc which cuts the arms BA and </a:t>
            </a:r>
            <a:r>
              <a:rPr lang="en-US" sz="2400" b="1" dirty="0" smtClean="0"/>
              <a:t>BC.</a:t>
            </a:r>
            <a:endParaRPr lang="en-US" sz="2400" b="1" dirty="0"/>
          </a:p>
        </p:txBody>
      </p:sp>
      <p:sp>
        <p:nvSpPr>
          <p:cNvPr id="27" name="Rectangle 26"/>
          <p:cNvSpPr/>
          <p:nvPr/>
        </p:nvSpPr>
        <p:spPr>
          <a:xfrm>
            <a:off x="762000" y="1371600"/>
            <a:ext cx="1064137" cy="461665"/>
          </a:xfrm>
          <a:prstGeom prst="rect">
            <a:avLst/>
          </a:prstGeom>
        </p:spPr>
        <p:txBody>
          <a:bodyPr wrap="none">
            <a:spAutoFit/>
          </a:bodyPr>
          <a:lstStyle/>
          <a:p>
            <a:r>
              <a:rPr lang="en-US" sz="2400" b="1" dirty="0">
                <a:solidFill>
                  <a:srgbClr val="00B050"/>
                </a:solidFill>
              </a:rPr>
              <a:t>Step 3</a:t>
            </a:r>
            <a:r>
              <a:rPr lang="en-US" sz="2400" b="1" dirty="0" smtClean="0">
                <a:solidFill>
                  <a:srgbClr val="00B050"/>
                </a:solidFill>
              </a:rPr>
              <a:t>:</a:t>
            </a:r>
            <a:endParaRPr lang="en-US" sz="2400" b="1" dirty="0">
              <a:solidFill>
                <a:srgbClr val="00B050"/>
              </a:solidFill>
            </a:endParaRPr>
          </a:p>
        </p:txBody>
      </p:sp>
      <p:pic>
        <p:nvPicPr>
          <p:cNvPr id="28" name="Picture 27">
            <a:extLst>
              <a:ext uri="{FF2B5EF4-FFF2-40B4-BE49-F238E27FC236}">
                <a16:creationId xmlns:a16="http://schemas.microsoft.com/office/drawing/2014/main" xmlns="" id="{5A65B523-5690-4C69-8E0D-DEC956124D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0542" y="4368871"/>
            <a:ext cx="2048458" cy="1498529"/>
          </a:xfrm>
          <a:prstGeom prst="rect">
            <a:avLst/>
          </a:prstGeom>
        </p:spPr>
      </p:pic>
      <p:sp>
        <p:nvSpPr>
          <p:cNvPr id="29" name="Rectangle 28"/>
          <p:cNvSpPr/>
          <p:nvPr/>
        </p:nvSpPr>
        <p:spPr>
          <a:xfrm>
            <a:off x="777240" y="2674203"/>
            <a:ext cx="7680960" cy="830997"/>
          </a:xfrm>
          <a:prstGeom prst="rect">
            <a:avLst/>
          </a:prstGeom>
        </p:spPr>
        <p:txBody>
          <a:bodyPr wrap="square">
            <a:spAutoFit/>
          </a:bodyPr>
          <a:lstStyle/>
          <a:p>
            <a:r>
              <a:rPr lang="en-US" sz="2400" b="1" dirty="0"/>
              <a:t>With the same measurement keep the compass at X and draw an arc. Name the arc which intersect the line XY as </a:t>
            </a:r>
            <a:r>
              <a:rPr lang="en-US" sz="2400" b="1" dirty="0" smtClean="0"/>
              <a:t>M.</a:t>
            </a:r>
            <a:endParaRPr lang="en-US" sz="2400" b="1" dirty="0"/>
          </a:p>
        </p:txBody>
      </p:sp>
      <p:sp>
        <p:nvSpPr>
          <p:cNvPr id="30" name="Rectangle 29"/>
          <p:cNvSpPr/>
          <p:nvPr/>
        </p:nvSpPr>
        <p:spPr>
          <a:xfrm>
            <a:off x="777240" y="2373868"/>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4:</a:t>
            </a:r>
            <a:endParaRPr lang="en-US" sz="2400" b="1" dirty="0">
              <a:solidFill>
                <a:srgbClr val="00B050"/>
              </a:solidFill>
            </a:endParaRPr>
          </a:p>
        </p:txBody>
      </p:sp>
      <p:pic>
        <p:nvPicPr>
          <p:cNvPr id="31" name="Picture 30">
            <a:extLst>
              <a:ext uri="{FF2B5EF4-FFF2-40B4-BE49-F238E27FC236}">
                <a16:creationId xmlns:a16="http://schemas.microsoft.com/office/drawing/2014/main" xmlns="" id="{3ED13CC7-CA16-4B2B-8172-15EBEACC63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4292671"/>
            <a:ext cx="2015346" cy="1498529"/>
          </a:xfrm>
          <a:prstGeom prst="rect">
            <a:avLst/>
          </a:prstGeom>
        </p:spPr>
      </p:pic>
      <p:sp>
        <p:nvSpPr>
          <p:cNvPr id="32" name="Arc 31">
            <a:extLst>
              <a:ext uri="{FF2B5EF4-FFF2-40B4-BE49-F238E27FC236}">
                <a16:creationId xmlns:a16="http://schemas.microsoft.com/office/drawing/2014/main" xmlns="" id="{B1E04FB9-C99B-49E9-AABE-1D4D0C702A6F}"/>
              </a:ext>
            </a:extLst>
          </p:cNvPr>
          <p:cNvSpPr/>
          <p:nvPr/>
        </p:nvSpPr>
        <p:spPr>
          <a:xfrm rot="2662421">
            <a:off x="5842712" y="5216459"/>
            <a:ext cx="914400" cy="1097280"/>
          </a:xfrm>
          <a:prstGeom prst="arc">
            <a:avLst>
              <a:gd name="adj1" fmla="val 14184637"/>
              <a:gd name="adj2" fmla="val 0"/>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IN" dirty="0"/>
          </a:p>
        </p:txBody>
      </p:sp>
      <p:sp>
        <p:nvSpPr>
          <p:cNvPr id="33" name="TextBox 32">
            <a:extLst>
              <a:ext uri="{FF2B5EF4-FFF2-40B4-BE49-F238E27FC236}">
                <a16:creationId xmlns:a16="http://schemas.microsoft.com/office/drawing/2014/main" xmlns="" id="{4A4E5AF8-3198-4630-AF1A-02654483D33E}"/>
              </a:ext>
            </a:extLst>
          </p:cNvPr>
          <p:cNvSpPr txBox="1"/>
          <p:nvPr/>
        </p:nvSpPr>
        <p:spPr>
          <a:xfrm>
            <a:off x="6705600" y="5780783"/>
            <a:ext cx="268766" cy="467617"/>
          </a:xfrm>
          <a:prstGeom prst="rect">
            <a:avLst/>
          </a:prstGeom>
          <a:noFill/>
        </p:spPr>
        <p:txBody>
          <a:bodyPr wrap="square" rtlCol="0">
            <a:spAutoFit/>
          </a:bodyPr>
          <a:lstStyle/>
          <a:p>
            <a:r>
              <a:rPr lang="en-IN" sz="2400" b="1" dirty="0" smtClean="0"/>
              <a:t>M</a:t>
            </a:r>
            <a:endParaRPr lang="en-IN" sz="2400" b="1" dirty="0"/>
          </a:p>
        </p:txBody>
      </p:sp>
    </p:spTree>
    <p:extLst>
      <p:ext uri="{BB962C8B-B14F-4D97-AF65-F5344CB8AC3E}">
        <p14:creationId xmlns:p14="http://schemas.microsoft.com/office/powerpoint/2010/main" val="27032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1500"/>
                                        <p:tgtEl>
                                          <p:spTgt spid="24"/>
                                        </p:tgtEl>
                                      </p:cBhvr>
                                    </p:animEffect>
                                  </p:childTnLst>
                                </p:cTn>
                              </p:par>
                            </p:childTnLst>
                          </p:cTn>
                        </p:par>
                        <p:par>
                          <p:cTn id="11" fill="hold">
                            <p:stCondLst>
                              <p:cond delay="2250"/>
                            </p:stCondLst>
                            <p:childTnLst>
                              <p:par>
                                <p:cTn id="12" presetID="20" presetClass="entr" presetSubtype="0" fill="hold" nodeType="afterEffect">
                                  <p:stCondLst>
                                    <p:cond delay="500"/>
                                  </p:stCondLst>
                                  <p:childTnLst>
                                    <p:set>
                                      <p:cBhvr>
                                        <p:cTn id="13" dur="1" fill="hold">
                                          <p:stCondLst>
                                            <p:cond delay="0"/>
                                          </p:stCondLst>
                                        </p:cTn>
                                        <p:tgtEl>
                                          <p:spTgt spid="28"/>
                                        </p:tgtEl>
                                        <p:attrNameLst>
                                          <p:attrName>style.visibility</p:attrName>
                                        </p:attrNameLst>
                                      </p:cBhvr>
                                      <p:to>
                                        <p:strVal val="visible"/>
                                      </p:to>
                                    </p:set>
                                    <p:animEffect transition="in" filter="wedge">
                                      <p:cBhvr>
                                        <p:cTn id="14" dur="2000"/>
                                        <p:tgtEl>
                                          <p:spTgt spid="28"/>
                                        </p:tgtEl>
                                      </p:cBhvr>
                                    </p:animEffect>
                                  </p:childTnLst>
                                </p:cTn>
                              </p:par>
                            </p:childTnLst>
                          </p:cTn>
                        </p:par>
                        <p:par>
                          <p:cTn id="15" fill="hold">
                            <p:stCondLst>
                              <p:cond delay="4750"/>
                            </p:stCondLst>
                            <p:childTnLst>
                              <p:par>
                                <p:cTn id="16" presetID="22" presetClass="exit" presetSubtype="4" fill="hold" nodeType="afterEffect">
                                  <p:stCondLst>
                                    <p:cond delay="500"/>
                                  </p:stCondLst>
                                  <p:childTnLst>
                                    <p:animEffect transition="out" filter="wipe(down)">
                                      <p:cBhvr>
                                        <p:cTn id="17" dur="500"/>
                                        <p:tgtEl>
                                          <p:spTgt spid="28"/>
                                        </p:tgtEl>
                                      </p:cBhvr>
                                    </p:animEffect>
                                    <p:set>
                                      <p:cBhvr>
                                        <p:cTn id="18" dur="1" fill="hold">
                                          <p:stCondLst>
                                            <p:cond delay="499"/>
                                          </p:stCondLst>
                                        </p:cTn>
                                        <p:tgtEl>
                                          <p:spTgt spid="28"/>
                                        </p:tgtEl>
                                        <p:attrNameLst>
                                          <p:attrName>style.visibility</p:attrName>
                                        </p:attrNameLst>
                                      </p:cBhvr>
                                      <p:to>
                                        <p:strVal val="hidden"/>
                                      </p:to>
                                    </p:set>
                                  </p:childTnLst>
                                </p:cTn>
                              </p:par>
                            </p:childTnLst>
                          </p:cTn>
                        </p:par>
                        <p:par>
                          <p:cTn id="19" fill="hold">
                            <p:stCondLst>
                              <p:cond delay="5750"/>
                            </p:stCondLst>
                            <p:childTnLst>
                              <p:par>
                                <p:cTn id="20" presetID="22" presetClass="entr" presetSubtype="1"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up)">
                                      <p:cBhvr>
                                        <p:cTn id="22" dur="75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0"/>
                                        </p:tgtEl>
                                        <p:attrNameLst>
                                          <p:attrName>style.visibility</p:attrName>
                                        </p:attrNameLst>
                                      </p:cBhvr>
                                      <p:to>
                                        <p:strVal val="visible"/>
                                      </p:to>
                                    </p:set>
                                  </p:childTnLst>
                                </p:cTn>
                              </p:par>
                            </p:childTnLst>
                          </p:cTn>
                        </p:par>
                        <p:par>
                          <p:cTn id="27" fill="hold">
                            <p:stCondLst>
                              <p:cond delay="500"/>
                            </p:stCondLst>
                            <p:childTnLst>
                              <p:par>
                                <p:cTn id="28" presetID="10" presetClass="entr" presetSubtype="0" fill="hold" grpId="0" nodeType="afterEffect">
                                  <p:stCondLst>
                                    <p:cond delay="25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1500"/>
                                        <p:tgtEl>
                                          <p:spTgt spid="29"/>
                                        </p:tgtEl>
                                      </p:cBhvr>
                                    </p:animEffect>
                                  </p:childTnLst>
                                </p:cTn>
                              </p:par>
                            </p:childTnLst>
                          </p:cTn>
                        </p:par>
                        <p:par>
                          <p:cTn id="31" fill="hold">
                            <p:stCondLst>
                              <p:cond delay="2250"/>
                            </p:stCondLst>
                            <p:childTnLst>
                              <p:par>
                                <p:cTn id="32" presetID="20" presetClass="entr" presetSubtype="0" fill="hold" nodeType="afterEffect">
                                  <p:stCondLst>
                                    <p:cond delay="500"/>
                                  </p:stCondLst>
                                  <p:childTnLst>
                                    <p:set>
                                      <p:cBhvr>
                                        <p:cTn id="33" dur="1" fill="hold">
                                          <p:stCondLst>
                                            <p:cond delay="0"/>
                                          </p:stCondLst>
                                        </p:cTn>
                                        <p:tgtEl>
                                          <p:spTgt spid="31"/>
                                        </p:tgtEl>
                                        <p:attrNameLst>
                                          <p:attrName>style.visibility</p:attrName>
                                        </p:attrNameLst>
                                      </p:cBhvr>
                                      <p:to>
                                        <p:strVal val="visible"/>
                                      </p:to>
                                    </p:set>
                                    <p:animEffect transition="in" filter="wedge">
                                      <p:cBhvr>
                                        <p:cTn id="34" dur="2000"/>
                                        <p:tgtEl>
                                          <p:spTgt spid="31"/>
                                        </p:tgtEl>
                                      </p:cBhvr>
                                    </p:animEffect>
                                  </p:childTnLst>
                                </p:cTn>
                              </p:par>
                            </p:childTnLst>
                          </p:cTn>
                        </p:par>
                        <p:par>
                          <p:cTn id="35" fill="hold">
                            <p:stCondLst>
                              <p:cond delay="4750"/>
                            </p:stCondLst>
                            <p:childTnLst>
                              <p:par>
                                <p:cTn id="36" presetID="22" presetClass="exit" presetSubtype="4" fill="hold" nodeType="afterEffect">
                                  <p:stCondLst>
                                    <p:cond delay="500"/>
                                  </p:stCondLst>
                                  <p:childTnLst>
                                    <p:animEffect transition="out" filter="wipe(down)">
                                      <p:cBhvr>
                                        <p:cTn id="37" dur="500"/>
                                        <p:tgtEl>
                                          <p:spTgt spid="31"/>
                                        </p:tgtEl>
                                      </p:cBhvr>
                                    </p:animEffect>
                                    <p:set>
                                      <p:cBhvr>
                                        <p:cTn id="38" dur="1" fill="hold">
                                          <p:stCondLst>
                                            <p:cond delay="499"/>
                                          </p:stCondLst>
                                        </p:cTn>
                                        <p:tgtEl>
                                          <p:spTgt spid="31"/>
                                        </p:tgtEl>
                                        <p:attrNameLst>
                                          <p:attrName>style.visibility</p:attrName>
                                        </p:attrNameLst>
                                      </p:cBhvr>
                                      <p:to>
                                        <p:strVal val="hidden"/>
                                      </p:to>
                                    </p:set>
                                  </p:childTnLst>
                                </p:cTn>
                              </p:par>
                            </p:childTnLst>
                          </p:cTn>
                        </p:par>
                        <p:par>
                          <p:cTn id="39" fill="hold">
                            <p:stCondLst>
                              <p:cond delay="5750"/>
                            </p:stCondLst>
                            <p:childTnLst>
                              <p:par>
                                <p:cTn id="40" presetID="22" presetClass="entr" presetSubtype="1" fill="hold" grpId="0" nodeType="afterEffect">
                                  <p:stCondLst>
                                    <p:cond delay="250"/>
                                  </p:stCondLst>
                                  <p:childTnLst>
                                    <p:set>
                                      <p:cBhvr>
                                        <p:cTn id="41" dur="1" fill="hold">
                                          <p:stCondLst>
                                            <p:cond delay="0"/>
                                          </p:stCondLst>
                                        </p:cTn>
                                        <p:tgtEl>
                                          <p:spTgt spid="32"/>
                                        </p:tgtEl>
                                        <p:attrNameLst>
                                          <p:attrName>style.visibility</p:attrName>
                                        </p:attrNameLst>
                                      </p:cBhvr>
                                      <p:to>
                                        <p:strVal val="visible"/>
                                      </p:to>
                                    </p:set>
                                    <p:animEffect transition="in" filter="wipe(up)">
                                      <p:cBhvr>
                                        <p:cTn id="42" dur="750"/>
                                        <p:tgtEl>
                                          <p:spTgt spid="32"/>
                                        </p:tgtEl>
                                      </p:cBhvr>
                                    </p:animEffect>
                                  </p:childTnLst>
                                </p:cTn>
                              </p:par>
                            </p:childTnLst>
                          </p:cTn>
                        </p:par>
                        <p:par>
                          <p:cTn id="43" fill="hold">
                            <p:stCondLst>
                              <p:cond delay="6750"/>
                            </p:stCondLst>
                            <p:childTnLst>
                              <p:par>
                                <p:cTn id="44" presetID="10" presetClass="entr" presetSubtype="0" fill="hold" grpId="0" nodeType="afterEffect">
                                  <p:stCondLst>
                                    <p:cond delay="25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p:bldP spid="27" grpId="0"/>
      <p:bldP spid="29" grpId="0"/>
      <p:bldP spid="30" grpId="0"/>
      <p:bldP spid="32" grpId="0" animBg="1"/>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AAC82A6-B34D-4BA9-B1E3-4E54A2CD7994}"/>
              </a:ext>
            </a:extLst>
          </p:cNvPr>
          <p:cNvSpPr>
            <a:spLocks noGrp="1"/>
          </p:cNvSpPr>
          <p:nvPr>
            <p:ph type="title"/>
          </p:nvPr>
        </p:nvSpPr>
        <p:spPr>
          <a:xfrm>
            <a:off x="121920" y="76200"/>
            <a:ext cx="7955280" cy="1188720"/>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lstStyle/>
          <a:p>
            <a:r>
              <a:rPr lang="en-US" b="1" dirty="0">
                <a:solidFill>
                  <a:schemeClr val="bg1"/>
                </a:solidFill>
              </a:rPr>
              <a:t>Constructing an Angle Equal in measure to an angle with unknown measure</a:t>
            </a:r>
            <a:endParaRPr lang="en-IN" b="1" dirty="0">
              <a:solidFill>
                <a:schemeClr val="bg1"/>
              </a:solidFill>
            </a:endParaRPr>
          </a:p>
        </p:txBody>
      </p:sp>
      <p:cxnSp>
        <p:nvCxnSpPr>
          <p:cNvPr id="16" name="Straight Arrow Connector 15">
            <a:extLst>
              <a:ext uri="{FF2B5EF4-FFF2-40B4-BE49-F238E27FC236}">
                <a16:creationId xmlns:a16="http://schemas.microsoft.com/office/drawing/2014/main" xmlns="" id="{B7147DBC-47B1-4882-8A8F-E7D1E3D7FBB0}"/>
              </a:ext>
            </a:extLst>
          </p:cNvPr>
          <p:cNvCxnSpPr/>
          <p:nvPr/>
        </p:nvCxnSpPr>
        <p:spPr>
          <a:xfrm flipV="1">
            <a:off x="1172528" y="4133613"/>
            <a:ext cx="1676400" cy="15240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xmlns="" id="{892A9A6C-EE72-4C96-9008-8564566BAFDF}"/>
              </a:ext>
            </a:extLst>
          </p:cNvPr>
          <p:cNvCxnSpPr/>
          <p:nvPr/>
        </p:nvCxnSpPr>
        <p:spPr>
          <a:xfrm>
            <a:off x="1169064" y="5662215"/>
            <a:ext cx="19050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8" name="Arc 17">
            <a:extLst>
              <a:ext uri="{FF2B5EF4-FFF2-40B4-BE49-F238E27FC236}">
                <a16:creationId xmlns:a16="http://schemas.microsoft.com/office/drawing/2014/main" xmlns="" id="{B1E04FB9-C99B-49E9-AABE-1D4D0C702A6F}"/>
              </a:ext>
            </a:extLst>
          </p:cNvPr>
          <p:cNvSpPr/>
          <p:nvPr/>
        </p:nvSpPr>
        <p:spPr>
          <a:xfrm>
            <a:off x="1143000" y="5105400"/>
            <a:ext cx="914400" cy="1280160"/>
          </a:xfrm>
          <a:prstGeom prst="arc">
            <a:avLst>
              <a:gd name="adj1" fmla="val 15948925"/>
              <a:gd name="adj2" fmla="val 552646"/>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IN" dirty="0"/>
          </a:p>
        </p:txBody>
      </p:sp>
      <p:sp>
        <p:nvSpPr>
          <p:cNvPr id="19" name="TextBox 18">
            <a:extLst>
              <a:ext uri="{FF2B5EF4-FFF2-40B4-BE49-F238E27FC236}">
                <a16:creationId xmlns:a16="http://schemas.microsoft.com/office/drawing/2014/main" xmlns="" id="{4A4E5AF8-3198-4630-AF1A-02654483D33E}"/>
              </a:ext>
            </a:extLst>
          </p:cNvPr>
          <p:cNvSpPr txBox="1"/>
          <p:nvPr/>
        </p:nvSpPr>
        <p:spPr>
          <a:xfrm>
            <a:off x="2959764" y="5623996"/>
            <a:ext cx="268766" cy="467617"/>
          </a:xfrm>
          <a:prstGeom prst="rect">
            <a:avLst/>
          </a:prstGeom>
          <a:noFill/>
        </p:spPr>
        <p:txBody>
          <a:bodyPr wrap="square" rtlCol="0">
            <a:spAutoFit/>
          </a:bodyPr>
          <a:lstStyle/>
          <a:p>
            <a:r>
              <a:rPr lang="en-IN" sz="2400" b="1" dirty="0" smtClean="0"/>
              <a:t>A</a:t>
            </a:r>
            <a:endParaRPr lang="en-IN" sz="2400" b="1" dirty="0"/>
          </a:p>
        </p:txBody>
      </p:sp>
      <p:sp>
        <p:nvSpPr>
          <p:cNvPr id="20" name="TextBox 19">
            <a:extLst>
              <a:ext uri="{FF2B5EF4-FFF2-40B4-BE49-F238E27FC236}">
                <a16:creationId xmlns:a16="http://schemas.microsoft.com/office/drawing/2014/main" xmlns="" id="{948963AC-509D-4BF7-9202-696A7774777C}"/>
              </a:ext>
            </a:extLst>
          </p:cNvPr>
          <p:cNvSpPr txBox="1"/>
          <p:nvPr/>
        </p:nvSpPr>
        <p:spPr>
          <a:xfrm>
            <a:off x="838200" y="5396139"/>
            <a:ext cx="357790" cy="461665"/>
          </a:xfrm>
          <a:prstGeom prst="rect">
            <a:avLst/>
          </a:prstGeom>
          <a:noFill/>
        </p:spPr>
        <p:txBody>
          <a:bodyPr wrap="none" rtlCol="0">
            <a:spAutoFit/>
          </a:bodyPr>
          <a:lstStyle/>
          <a:p>
            <a:r>
              <a:rPr lang="en-IN" sz="2400" b="1" dirty="0" smtClean="0"/>
              <a:t>B</a:t>
            </a:r>
            <a:endParaRPr lang="en-IN" sz="2400" b="1" dirty="0"/>
          </a:p>
        </p:txBody>
      </p:sp>
      <p:sp>
        <p:nvSpPr>
          <p:cNvPr id="21" name="TextBox 20">
            <a:extLst>
              <a:ext uri="{FF2B5EF4-FFF2-40B4-BE49-F238E27FC236}">
                <a16:creationId xmlns:a16="http://schemas.microsoft.com/office/drawing/2014/main" xmlns="" id="{4D57590F-C431-4CF3-8FB0-7078739EC692}"/>
              </a:ext>
            </a:extLst>
          </p:cNvPr>
          <p:cNvSpPr txBox="1"/>
          <p:nvPr/>
        </p:nvSpPr>
        <p:spPr>
          <a:xfrm>
            <a:off x="2783228" y="3866931"/>
            <a:ext cx="348172" cy="461665"/>
          </a:xfrm>
          <a:prstGeom prst="rect">
            <a:avLst/>
          </a:prstGeom>
          <a:noFill/>
        </p:spPr>
        <p:txBody>
          <a:bodyPr wrap="none" rtlCol="0">
            <a:spAutoFit/>
          </a:bodyPr>
          <a:lstStyle/>
          <a:p>
            <a:r>
              <a:rPr lang="en-US" sz="2400" b="1" dirty="0"/>
              <a:t>C</a:t>
            </a:r>
          </a:p>
        </p:txBody>
      </p:sp>
      <p:sp>
        <p:nvSpPr>
          <p:cNvPr id="25" name="TextBox 24">
            <a:extLst>
              <a:ext uri="{FF2B5EF4-FFF2-40B4-BE49-F238E27FC236}">
                <a16:creationId xmlns:a16="http://schemas.microsoft.com/office/drawing/2014/main" xmlns="" id="{4A4E5AF8-3198-4630-AF1A-02654483D33E}"/>
              </a:ext>
            </a:extLst>
          </p:cNvPr>
          <p:cNvSpPr txBox="1"/>
          <p:nvPr/>
        </p:nvSpPr>
        <p:spPr>
          <a:xfrm>
            <a:off x="6781800" y="5638800"/>
            <a:ext cx="268766" cy="467617"/>
          </a:xfrm>
          <a:prstGeom prst="rect">
            <a:avLst/>
          </a:prstGeom>
          <a:noFill/>
        </p:spPr>
        <p:txBody>
          <a:bodyPr wrap="square" rtlCol="0">
            <a:spAutoFit/>
          </a:bodyPr>
          <a:lstStyle/>
          <a:p>
            <a:r>
              <a:rPr lang="en-IN" sz="2400" b="1" dirty="0" smtClean="0"/>
              <a:t>Y</a:t>
            </a:r>
            <a:endParaRPr lang="en-IN" sz="2400" b="1" dirty="0"/>
          </a:p>
        </p:txBody>
      </p:sp>
      <p:sp>
        <p:nvSpPr>
          <p:cNvPr id="26" name="TextBox 25">
            <a:extLst>
              <a:ext uri="{FF2B5EF4-FFF2-40B4-BE49-F238E27FC236}">
                <a16:creationId xmlns:a16="http://schemas.microsoft.com/office/drawing/2014/main" xmlns="" id="{948963AC-509D-4BF7-9202-696A7774777C}"/>
              </a:ext>
            </a:extLst>
          </p:cNvPr>
          <p:cNvSpPr txBox="1"/>
          <p:nvPr/>
        </p:nvSpPr>
        <p:spPr>
          <a:xfrm>
            <a:off x="5029200" y="5638800"/>
            <a:ext cx="354584" cy="461665"/>
          </a:xfrm>
          <a:prstGeom prst="rect">
            <a:avLst/>
          </a:prstGeom>
          <a:noFill/>
        </p:spPr>
        <p:txBody>
          <a:bodyPr wrap="none" rtlCol="0">
            <a:spAutoFit/>
          </a:bodyPr>
          <a:lstStyle/>
          <a:p>
            <a:r>
              <a:rPr lang="en-IN" sz="2400" b="1" dirty="0" smtClean="0"/>
              <a:t>X</a:t>
            </a:r>
            <a:endParaRPr lang="en-IN" sz="2400" b="1" dirty="0"/>
          </a:p>
        </p:txBody>
      </p:sp>
      <p:cxnSp>
        <p:nvCxnSpPr>
          <p:cNvPr id="6" name="Straight Connector 5"/>
          <p:cNvCxnSpPr/>
          <p:nvPr/>
        </p:nvCxnSpPr>
        <p:spPr>
          <a:xfrm flipV="1">
            <a:off x="5108448" y="5619531"/>
            <a:ext cx="1901952" cy="0"/>
          </a:xfrm>
          <a:prstGeom prst="line">
            <a:avLst/>
          </a:prstGeom>
          <a:ln>
            <a:headEnd type="triangle" w="med" len="med"/>
            <a:tailEnd type="triangle" w="med" len="med"/>
          </a:ln>
        </p:spPr>
        <p:style>
          <a:lnRef idx="3">
            <a:schemeClr val="dk1"/>
          </a:lnRef>
          <a:fillRef idx="0">
            <a:schemeClr val="dk1"/>
          </a:fillRef>
          <a:effectRef idx="2">
            <a:schemeClr val="dk1"/>
          </a:effectRef>
          <a:fontRef idx="minor">
            <a:schemeClr val="tx1"/>
          </a:fontRef>
        </p:style>
      </p:cxnSp>
      <p:sp>
        <p:nvSpPr>
          <p:cNvPr id="24" name="Rectangle 23"/>
          <p:cNvSpPr/>
          <p:nvPr/>
        </p:nvSpPr>
        <p:spPr>
          <a:xfrm>
            <a:off x="854645" y="1671935"/>
            <a:ext cx="7680960" cy="461665"/>
          </a:xfrm>
          <a:prstGeom prst="rect">
            <a:avLst/>
          </a:prstGeom>
        </p:spPr>
        <p:txBody>
          <a:bodyPr wrap="square">
            <a:spAutoFit/>
          </a:bodyPr>
          <a:lstStyle/>
          <a:p>
            <a:r>
              <a:rPr lang="en-US" sz="2400" b="1" dirty="0"/>
              <a:t>Measure the arc length of figure CAB with the compass.</a:t>
            </a:r>
          </a:p>
        </p:txBody>
      </p:sp>
      <p:sp>
        <p:nvSpPr>
          <p:cNvPr id="27" name="Rectangle 26"/>
          <p:cNvSpPr/>
          <p:nvPr/>
        </p:nvSpPr>
        <p:spPr>
          <a:xfrm>
            <a:off x="854645" y="1371600"/>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5:</a:t>
            </a:r>
            <a:endParaRPr lang="en-US" sz="2400" b="1" dirty="0">
              <a:solidFill>
                <a:srgbClr val="00B050"/>
              </a:solidFill>
            </a:endParaRPr>
          </a:p>
        </p:txBody>
      </p:sp>
      <p:sp>
        <p:nvSpPr>
          <p:cNvPr id="29" name="Rectangle 28"/>
          <p:cNvSpPr/>
          <p:nvPr/>
        </p:nvSpPr>
        <p:spPr>
          <a:xfrm>
            <a:off x="869885" y="2369403"/>
            <a:ext cx="7680960" cy="1200329"/>
          </a:xfrm>
          <a:prstGeom prst="rect">
            <a:avLst/>
          </a:prstGeom>
        </p:spPr>
        <p:txBody>
          <a:bodyPr wrap="square">
            <a:spAutoFit/>
          </a:bodyPr>
          <a:lstStyle/>
          <a:p>
            <a:r>
              <a:rPr lang="en-US" sz="2400" b="1" dirty="0"/>
              <a:t>With the same radius keep the compass at M on XY and draw an </a:t>
            </a:r>
            <a:r>
              <a:rPr lang="en-US" sz="2400" b="1" dirty="0" smtClean="0"/>
              <a:t>arc. </a:t>
            </a:r>
            <a:r>
              <a:rPr lang="en-US" sz="2400" b="1" dirty="0"/>
              <a:t>Name the intersected arc as N</a:t>
            </a:r>
          </a:p>
          <a:p>
            <a:endParaRPr lang="en-US" sz="2400" b="1" dirty="0"/>
          </a:p>
        </p:txBody>
      </p:sp>
      <p:sp>
        <p:nvSpPr>
          <p:cNvPr id="30" name="Rectangle 29"/>
          <p:cNvSpPr/>
          <p:nvPr/>
        </p:nvSpPr>
        <p:spPr>
          <a:xfrm>
            <a:off x="869885" y="2069068"/>
            <a:ext cx="1064137" cy="461665"/>
          </a:xfrm>
          <a:prstGeom prst="rect">
            <a:avLst/>
          </a:prstGeom>
        </p:spPr>
        <p:txBody>
          <a:bodyPr wrap="none">
            <a:spAutoFit/>
          </a:bodyPr>
          <a:lstStyle/>
          <a:p>
            <a:r>
              <a:rPr lang="en-US" sz="2400" b="1" dirty="0">
                <a:solidFill>
                  <a:srgbClr val="00B050"/>
                </a:solidFill>
              </a:rPr>
              <a:t>Step </a:t>
            </a:r>
            <a:r>
              <a:rPr lang="en-US" sz="2400" b="1" dirty="0" smtClean="0">
                <a:solidFill>
                  <a:srgbClr val="00B050"/>
                </a:solidFill>
              </a:rPr>
              <a:t>6:</a:t>
            </a:r>
            <a:endParaRPr lang="en-US" sz="2400" b="1" dirty="0">
              <a:solidFill>
                <a:srgbClr val="00B050"/>
              </a:solidFill>
            </a:endParaRPr>
          </a:p>
        </p:txBody>
      </p:sp>
      <p:sp>
        <p:nvSpPr>
          <p:cNvPr id="32" name="Arc 31">
            <a:extLst>
              <a:ext uri="{FF2B5EF4-FFF2-40B4-BE49-F238E27FC236}">
                <a16:creationId xmlns:a16="http://schemas.microsoft.com/office/drawing/2014/main" xmlns="" id="{B1E04FB9-C99B-49E9-AABE-1D4D0C702A6F}"/>
              </a:ext>
            </a:extLst>
          </p:cNvPr>
          <p:cNvSpPr/>
          <p:nvPr/>
        </p:nvSpPr>
        <p:spPr>
          <a:xfrm rot="2662421">
            <a:off x="5080712" y="4887661"/>
            <a:ext cx="914400" cy="1097280"/>
          </a:xfrm>
          <a:prstGeom prst="arc">
            <a:avLst>
              <a:gd name="adj1" fmla="val 14184637"/>
              <a:gd name="adj2" fmla="val 0"/>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IN" dirty="0"/>
          </a:p>
        </p:txBody>
      </p:sp>
      <p:sp>
        <p:nvSpPr>
          <p:cNvPr id="33" name="TextBox 32">
            <a:extLst>
              <a:ext uri="{FF2B5EF4-FFF2-40B4-BE49-F238E27FC236}">
                <a16:creationId xmlns:a16="http://schemas.microsoft.com/office/drawing/2014/main" xmlns="" id="{4A4E5AF8-3198-4630-AF1A-02654483D33E}"/>
              </a:ext>
            </a:extLst>
          </p:cNvPr>
          <p:cNvSpPr txBox="1"/>
          <p:nvPr/>
        </p:nvSpPr>
        <p:spPr>
          <a:xfrm>
            <a:off x="5943600" y="5562600"/>
            <a:ext cx="268766" cy="467617"/>
          </a:xfrm>
          <a:prstGeom prst="rect">
            <a:avLst/>
          </a:prstGeom>
          <a:noFill/>
        </p:spPr>
        <p:txBody>
          <a:bodyPr wrap="square" rtlCol="0">
            <a:spAutoFit/>
          </a:bodyPr>
          <a:lstStyle/>
          <a:p>
            <a:r>
              <a:rPr lang="en-IN" sz="2400" b="1" dirty="0" smtClean="0"/>
              <a:t>M</a:t>
            </a:r>
            <a:endParaRPr lang="en-IN" sz="2400" b="1" dirty="0"/>
          </a:p>
        </p:txBody>
      </p:sp>
      <p:pic>
        <p:nvPicPr>
          <p:cNvPr id="22" name="Picture 21">
            <a:extLst>
              <a:ext uri="{FF2B5EF4-FFF2-40B4-BE49-F238E27FC236}">
                <a16:creationId xmlns:a16="http://schemas.microsoft.com/office/drawing/2014/main" xmlns="" id="{43DC37DB-C6A0-4516-A2B9-4F37E41967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89377">
            <a:off x="2252065" y="3663796"/>
            <a:ext cx="1335853" cy="2340046"/>
          </a:xfrm>
          <a:prstGeom prst="rect">
            <a:avLst/>
          </a:prstGeom>
        </p:spPr>
      </p:pic>
      <p:pic>
        <p:nvPicPr>
          <p:cNvPr id="23" name="Picture 22">
            <a:extLst>
              <a:ext uri="{FF2B5EF4-FFF2-40B4-BE49-F238E27FC236}">
                <a16:creationId xmlns:a16="http://schemas.microsoft.com/office/drawing/2014/main" xmlns="" id="{43DC37DB-C6A0-4516-A2B9-4F37E4196737}"/>
              </a:ext>
            </a:extLst>
          </p:cNvPr>
          <p:cNvPicPr/>
          <p:nvPr/>
        </p:nvPicPr>
        <p:blipFill>
          <a:blip r:embed="rId3" cstate="print">
            <a:extLst>
              <a:ext uri="{28A0092B-C50C-407E-A947-70E740481C1C}">
                <a14:useLocalDpi xmlns:a14="http://schemas.microsoft.com/office/drawing/2010/main" val="0"/>
              </a:ext>
            </a:extLst>
          </a:blip>
          <a:stretch>
            <a:fillRect/>
          </a:stretch>
        </p:blipFill>
        <p:spPr>
          <a:xfrm rot="3685111">
            <a:off x="6274808" y="3633679"/>
            <a:ext cx="1335405" cy="2339975"/>
          </a:xfrm>
          <a:prstGeom prst="rect">
            <a:avLst/>
          </a:prstGeom>
        </p:spPr>
      </p:pic>
      <p:sp>
        <p:nvSpPr>
          <p:cNvPr id="34" name="Arc 33">
            <a:extLst>
              <a:ext uri="{FF2B5EF4-FFF2-40B4-BE49-F238E27FC236}">
                <a16:creationId xmlns:a16="http://schemas.microsoft.com/office/drawing/2014/main" xmlns="" id="{B1E04FB9-C99B-49E9-AABE-1D4D0C702A6F}"/>
              </a:ext>
            </a:extLst>
          </p:cNvPr>
          <p:cNvSpPr/>
          <p:nvPr/>
        </p:nvSpPr>
        <p:spPr>
          <a:xfrm rot="16200000">
            <a:off x="5715006" y="4933737"/>
            <a:ext cx="685800" cy="838188"/>
          </a:xfrm>
          <a:prstGeom prst="arc">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IN" dirty="0"/>
          </a:p>
        </p:txBody>
      </p:sp>
      <p:sp>
        <p:nvSpPr>
          <p:cNvPr id="36" name="TextBox 35">
            <a:extLst>
              <a:ext uri="{FF2B5EF4-FFF2-40B4-BE49-F238E27FC236}">
                <a16:creationId xmlns:a16="http://schemas.microsoft.com/office/drawing/2014/main" xmlns="" id="{4A4E5AF8-3198-4630-AF1A-02654483D33E}"/>
              </a:ext>
            </a:extLst>
          </p:cNvPr>
          <p:cNvSpPr txBox="1"/>
          <p:nvPr/>
        </p:nvSpPr>
        <p:spPr>
          <a:xfrm>
            <a:off x="5674834" y="4561583"/>
            <a:ext cx="268766" cy="467617"/>
          </a:xfrm>
          <a:prstGeom prst="rect">
            <a:avLst/>
          </a:prstGeom>
          <a:noFill/>
        </p:spPr>
        <p:txBody>
          <a:bodyPr wrap="square" rtlCol="0">
            <a:spAutoFit/>
          </a:bodyPr>
          <a:lstStyle/>
          <a:p>
            <a:r>
              <a:rPr lang="en-IN" sz="2400" b="1" dirty="0" smtClean="0"/>
              <a:t>N</a:t>
            </a:r>
            <a:endParaRPr lang="en-IN" sz="2400" b="1" dirty="0"/>
          </a:p>
        </p:txBody>
      </p:sp>
    </p:spTree>
    <p:extLst>
      <p:ext uri="{BB962C8B-B14F-4D97-AF65-F5344CB8AC3E}">
        <p14:creationId xmlns:p14="http://schemas.microsoft.com/office/powerpoint/2010/main" val="275244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1500"/>
                                        <p:tgtEl>
                                          <p:spTgt spid="24"/>
                                        </p:tgtEl>
                                      </p:cBhvr>
                                    </p:animEffect>
                                  </p:childTnLst>
                                </p:cTn>
                              </p:par>
                            </p:childTnLst>
                          </p:cTn>
                        </p:par>
                        <p:par>
                          <p:cTn id="11" fill="hold">
                            <p:stCondLst>
                              <p:cond delay="2250"/>
                            </p:stCondLst>
                            <p:childTnLst>
                              <p:par>
                                <p:cTn id="12" presetID="20" presetClass="entr" presetSubtype="0" fill="hold" nodeType="after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edge">
                                      <p:cBhvr>
                                        <p:cTn id="14" dur="2000"/>
                                        <p:tgtEl>
                                          <p:spTgt spid="22"/>
                                        </p:tgtEl>
                                      </p:cBhvr>
                                    </p:animEffect>
                                  </p:childTnLst>
                                </p:cTn>
                              </p:par>
                            </p:childTnLst>
                          </p:cTn>
                        </p:par>
                        <p:par>
                          <p:cTn id="15" fill="hold">
                            <p:stCondLst>
                              <p:cond delay="4750"/>
                            </p:stCondLst>
                            <p:childTnLst>
                              <p:par>
                                <p:cTn id="16" presetID="22" presetClass="exit" presetSubtype="4" fill="hold" nodeType="afterEffect">
                                  <p:stCondLst>
                                    <p:cond delay="500"/>
                                  </p:stCondLst>
                                  <p:childTnLst>
                                    <p:animEffect transition="out" filter="wipe(down)">
                                      <p:cBhvr>
                                        <p:cTn id="17" dur="500"/>
                                        <p:tgtEl>
                                          <p:spTgt spid="22"/>
                                        </p:tgtEl>
                                      </p:cBhvr>
                                    </p:animEffect>
                                    <p:set>
                                      <p:cBhvr>
                                        <p:cTn id="18" dur="1" fill="hold">
                                          <p:stCondLst>
                                            <p:cond delay="499"/>
                                          </p:stCondLst>
                                        </p:cTn>
                                        <p:tgtEl>
                                          <p:spTgt spid="2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0"/>
                                        </p:tgtEl>
                                        <p:attrNameLst>
                                          <p:attrName>style.visibility</p:attrName>
                                        </p:attrNameLst>
                                      </p:cBhvr>
                                      <p:to>
                                        <p:strVal val="visible"/>
                                      </p:to>
                                    </p:set>
                                  </p:childTnLst>
                                </p:cTn>
                              </p:par>
                            </p:childTnLst>
                          </p:cTn>
                        </p:par>
                        <p:par>
                          <p:cTn id="23" fill="hold">
                            <p:stCondLst>
                              <p:cond delay="500"/>
                            </p:stCondLst>
                            <p:childTnLst>
                              <p:par>
                                <p:cTn id="24" presetID="10" presetClass="entr" presetSubtype="0" fill="hold" grpId="0" nodeType="afterEffect">
                                  <p:stCondLst>
                                    <p:cond delay="25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1500"/>
                                        <p:tgtEl>
                                          <p:spTgt spid="29"/>
                                        </p:tgtEl>
                                      </p:cBhvr>
                                    </p:animEffect>
                                  </p:childTnLst>
                                </p:cTn>
                              </p:par>
                            </p:childTnLst>
                          </p:cTn>
                        </p:par>
                        <p:par>
                          <p:cTn id="27" fill="hold">
                            <p:stCondLst>
                              <p:cond delay="2250"/>
                            </p:stCondLst>
                            <p:childTnLst>
                              <p:par>
                                <p:cTn id="28" presetID="20" presetClass="entr" presetSubtype="0" fill="hold" nodeType="afterEffect">
                                  <p:stCondLst>
                                    <p:cond delay="250"/>
                                  </p:stCondLst>
                                  <p:childTnLst>
                                    <p:set>
                                      <p:cBhvr>
                                        <p:cTn id="29" dur="1" fill="hold">
                                          <p:stCondLst>
                                            <p:cond delay="0"/>
                                          </p:stCondLst>
                                        </p:cTn>
                                        <p:tgtEl>
                                          <p:spTgt spid="23"/>
                                        </p:tgtEl>
                                        <p:attrNameLst>
                                          <p:attrName>style.visibility</p:attrName>
                                        </p:attrNameLst>
                                      </p:cBhvr>
                                      <p:to>
                                        <p:strVal val="visible"/>
                                      </p:to>
                                    </p:set>
                                    <p:animEffect transition="in" filter="wedge">
                                      <p:cBhvr>
                                        <p:cTn id="30" dur="2000"/>
                                        <p:tgtEl>
                                          <p:spTgt spid="23"/>
                                        </p:tgtEl>
                                      </p:cBhvr>
                                    </p:animEffect>
                                  </p:childTnLst>
                                </p:cTn>
                              </p:par>
                            </p:childTnLst>
                          </p:cTn>
                        </p:par>
                        <p:par>
                          <p:cTn id="31" fill="hold">
                            <p:stCondLst>
                              <p:cond delay="4500"/>
                            </p:stCondLst>
                            <p:childTnLst>
                              <p:par>
                                <p:cTn id="32" presetID="22" presetClass="exit" presetSubtype="4" fill="hold" nodeType="afterEffect">
                                  <p:stCondLst>
                                    <p:cond delay="500"/>
                                  </p:stCondLst>
                                  <p:childTnLst>
                                    <p:animEffect transition="out" filter="wipe(down)">
                                      <p:cBhvr>
                                        <p:cTn id="33" dur="500"/>
                                        <p:tgtEl>
                                          <p:spTgt spid="23"/>
                                        </p:tgtEl>
                                      </p:cBhvr>
                                    </p:animEffect>
                                    <p:set>
                                      <p:cBhvr>
                                        <p:cTn id="34" dur="1" fill="hold">
                                          <p:stCondLst>
                                            <p:cond delay="499"/>
                                          </p:stCondLst>
                                        </p:cTn>
                                        <p:tgtEl>
                                          <p:spTgt spid="23"/>
                                        </p:tgtEl>
                                        <p:attrNameLst>
                                          <p:attrName>style.visibility</p:attrName>
                                        </p:attrNameLst>
                                      </p:cBhvr>
                                      <p:to>
                                        <p:strVal val="hidden"/>
                                      </p:to>
                                    </p:set>
                                  </p:childTnLst>
                                </p:cTn>
                              </p:par>
                            </p:childTnLst>
                          </p:cTn>
                        </p:par>
                        <p:par>
                          <p:cTn id="35" fill="hold">
                            <p:stCondLst>
                              <p:cond delay="5500"/>
                            </p:stCondLst>
                            <p:childTnLst>
                              <p:par>
                                <p:cTn id="36" presetID="22" presetClass="entr" presetSubtype="8" fill="hold" grpId="0" nodeType="afterEffect">
                                  <p:stCondLst>
                                    <p:cond delay="250"/>
                                  </p:stCondLst>
                                  <p:childTnLst>
                                    <p:set>
                                      <p:cBhvr>
                                        <p:cTn id="37" dur="1" fill="hold">
                                          <p:stCondLst>
                                            <p:cond delay="0"/>
                                          </p:stCondLst>
                                        </p:cTn>
                                        <p:tgtEl>
                                          <p:spTgt spid="34"/>
                                        </p:tgtEl>
                                        <p:attrNameLst>
                                          <p:attrName>style.visibility</p:attrName>
                                        </p:attrNameLst>
                                      </p:cBhvr>
                                      <p:to>
                                        <p:strVal val="visible"/>
                                      </p:to>
                                    </p:set>
                                    <p:animEffect transition="in" filter="wipe(left)">
                                      <p:cBhvr>
                                        <p:cTn id="38" dur="750"/>
                                        <p:tgtEl>
                                          <p:spTgt spid="34"/>
                                        </p:tgtEl>
                                      </p:cBhvr>
                                    </p:animEffect>
                                  </p:childTnLst>
                                </p:cTn>
                              </p:par>
                            </p:childTnLst>
                          </p:cTn>
                        </p:par>
                        <p:par>
                          <p:cTn id="39" fill="hold">
                            <p:stCondLst>
                              <p:cond delay="6500"/>
                            </p:stCondLst>
                            <p:childTnLst>
                              <p:par>
                                <p:cTn id="40" presetID="10" presetClass="entr" presetSubtype="0" fill="hold" grpId="0" nodeType="afterEffect">
                                  <p:stCondLst>
                                    <p:cond delay="25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29" grpId="0"/>
      <p:bldP spid="30" grpId="0"/>
      <p:bldP spid="34" grpId="0" animBg="1"/>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AAC82A6-B34D-4BA9-B1E3-4E54A2CD7994}"/>
              </a:ext>
            </a:extLst>
          </p:cNvPr>
          <p:cNvSpPr>
            <a:spLocks noGrp="1"/>
          </p:cNvSpPr>
          <p:nvPr>
            <p:ph type="title"/>
          </p:nvPr>
        </p:nvSpPr>
        <p:spPr>
          <a:xfrm>
            <a:off x="121920" y="76200"/>
            <a:ext cx="7955280" cy="1188720"/>
          </a:xfrm>
          <a:prstGeom prst="foldedCorner">
            <a:avLst>
              <a:gd name="adj" fmla="val 0"/>
            </a:avLst>
          </a:prstGeom>
        </p:spPr>
        <p:style>
          <a:lnRef idx="3">
            <a:schemeClr val="lt1"/>
          </a:lnRef>
          <a:fillRef idx="1">
            <a:schemeClr val="accent2"/>
          </a:fillRef>
          <a:effectRef idx="1">
            <a:schemeClr val="accent2"/>
          </a:effectRef>
          <a:fontRef idx="minor">
            <a:schemeClr val="lt1"/>
          </a:fontRef>
        </p:style>
        <p:txBody>
          <a:bodyPr/>
          <a:lstStyle/>
          <a:p>
            <a:r>
              <a:rPr lang="en-US" b="1" dirty="0">
                <a:solidFill>
                  <a:schemeClr val="bg1"/>
                </a:solidFill>
              </a:rPr>
              <a:t>Constructing an Angle Equal in measure to an angle with unknown measure</a:t>
            </a:r>
            <a:endParaRPr lang="en-IN" b="1" dirty="0">
              <a:solidFill>
                <a:schemeClr val="bg1"/>
              </a:solidFill>
            </a:endParaRPr>
          </a:p>
        </p:txBody>
      </p:sp>
      <p:cxnSp>
        <p:nvCxnSpPr>
          <p:cNvPr id="16" name="Straight Arrow Connector 15">
            <a:extLst>
              <a:ext uri="{FF2B5EF4-FFF2-40B4-BE49-F238E27FC236}">
                <a16:creationId xmlns:a16="http://schemas.microsoft.com/office/drawing/2014/main" xmlns="" id="{B7147DBC-47B1-4882-8A8F-E7D1E3D7FBB0}"/>
              </a:ext>
            </a:extLst>
          </p:cNvPr>
          <p:cNvCxnSpPr/>
          <p:nvPr/>
        </p:nvCxnSpPr>
        <p:spPr>
          <a:xfrm flipV="1">
            <a:off x="1401128" y="3436602"/>
            <a:ext cx="1676400" cy="15240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xmlns="" id="{892A9A6C-EE72-4C96-9008-8564566BAFDF}"/>
              </a:ext>
            </a:extLst>
          </p:cNvPr>
          <p:cNvCxnSpPr/>
          <p:nvPr/>
        </p:nvCxnSpPr>
        <p:spPr>
          <a:xfrm>
            <a:off x="1397664" y="4965204"/>
            <a:ext cx="19050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8" name="Arc 17">
            <a:extLst>
              <a:ext uri="{FF2B5EF4-FFF2-40B4-BE49-F238E27FC236}">
                <a16:creationId xmlns:a16="http://schemas.microsoft.com/office/drawing/2014/main" xmlns="" id="{B1E04FB9-C99B-49E9-AABE-1D4D0C702A6F}"/>
              </a:ext>
            </a:extLst>
          </p:cNvPr>
          <p:cNvSpPr/>
          <p:nvPr/>
        </p:nvSpPr>
        <p:spPr>
          <a:xfrm>
            <a:off x="1371600" y="4434840"/>
            <a:ext cx="914400" cy="1280160"/>
          </a:xfrm>
          <a:prstGeom prst="arc">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IN" dirty="0"/>
          </a:p>
        </p:txBody>
      </p:sp>
      <p:sp>
        <p:nvSpPr>
          <p:cNvPr id="19" name="TextBox 18">
            <a:extLst>
              <a:ext uri="{FF2B5EF4-FFF2-40B4-BE49-F238E27FC236}">
                <a16:creationId xmlns:a16="http://schemas.microsoft.com/office/drawing/2014/main" xmlns="" id="{4A4E5AF8-3198-4630-AF1A-02654483D33E}"/>
              </a:ext>
            </a:extLst>
          </p:cNvPr>
          <p:cNvSpPr txBox="1"/>
          <p:nvPr/>
        </p:nvSpPr>
        <p:spPr>
          <a:xfrm>
            <a:off x="3188364" y="4926985"/>
            <a:ext cx="268766" cy="467617"/>
          </a:xfrm>
          <a:prstGeom prst="rect">
            <a:avLst/>
          </a:prstGeom>
          <a:noFill/>
        </p:spPr>
        <p:txBody>
          <a:bodyPr wrap="square" rtlCol="0">
            <a:spAutoFit/>
          </a:bodyPr>
          <a:lstStyle/>
          <a:p>
            <a:r>
              <a:rPr lang="en-IN" sz="2400" b="1" dirty="0" smtClean="0"/>
              <a:t>A</a:t>
            </a:r>
            <a:endParaRPr lang="en-IN" sz="2400" b="1" dirty="0"/>
          </a:p>
        </p:txBody>
      </p:sp>
      <p:sp>
        <p:nvSpPr>
          <p:cNvPr id="20" name="TextBox 19">
            <a:extLst>
              <a:ext uri="{FF2B5EF4-FFF2-40B4-BE49-F238E27FC236}">
                <a16:creationId xmlns:a16="http://schemas.microsoft.com/office/drawing/2014/main" xmlns="" id="{948963AC-509D-4BF7-9202-696A7774777C}"/>
              </a:ext>
            </a:extLst>
          </p:cNvPr>
          <p:cNvSpPr txBox="1"/>
          <p:nvPr/>
        </p:nvSpPr>
        <p:spPr>
          <a:xfrm>
            <a:off x="1066800" y="4699128"/>
            <a:ext cx="357790" cy="461665"/>
          </a:xfrm>
          <a:prstGeom prst="rect">
            <a:avLst/>
          </a:prstGeom>
          <a:noFill/>
        </p:spPr>
        <p:txBody>
          <a:bodyPr wrap="none" rtlCol="0">
            <a:spAutoFit/>
          </a:bodyPr>
          <a:lstStyle/>
          <a:p>
            <a:r>
              <a:rPr lang="en-IN" sz="2400" b="1" dirty="0" smtClean="0"/>
              <a:t>B</a:t>
            </a:r>
            <a:endParaRPr lang="en-IN" sz="2400" b="1" dirty="0"/>
          </a:p>
        </p:txBody>
      </p:sp>
      <p:sp>
        <p:nvSpPr>
          <p:cNvPr id="21" name="TextBox 20">
            <a:extLst>
              <a:ext uri="{FF2B5EF4-FFF2-40B4-BE49-F238E27FC236}">
                <a16:creationId xmlns:a16="http://schemas.microsoft.com/office/drawing/2014/main" xmlns="" id="{4D57590F-C431-4CF3-8FB0-7078739EC692}"/>
              </a:ext>
            </a:extLst>
          </p:cNvPr>
          <p:cNvSpPr txBox="1"/>
          <p:nvPr/>
        </p:nvSpPr>
        <p:spPr>
          <a:xfrm>
            <a:off x="3011828" y="3169920"/>
            <a:ext cx="348172" cy="461665"/>
          </a:xfrm>
          <a:prstGeom prst="rect">
            <a:avLst/>
          </a:prstGeom>
          <a:noFill/>
        </p:spPr>
        <p:txBody>
          <a:bodyPr wrap="none" rtlCol="0">
            <a:spAutoFit/>
          </a:bodyPr>
          <a:lstStyle/>
          <a:p>
            <a:r>
              <a:rPr lang="en-US" sz="2400" b="1" dirty="0"/>
              <a:t>C</a:t>
            </a:r>
          </a:p>
        </p:txBody>
      </p:sp>
      <p:sp>
        <p:nvSpPr>
          <p:cNvPr id="25" name="TextBox 24">
            <a:extLst>
              <a:ext uri="{FF2B5EF4-FFF2-40B4-BE49-F238E27FC236}">
                <a16:creationId xmlns:a16="http://schemas.microsoft.com/office/drawing/2014/main" xmlns="" id="{4A4E5AF8-3198-4630-AF1A-02654483D33E}"/>
              </a:ext>
            </a:extLst>
          </p:cNvPr>
          <p:cNvSpPr txBox="1"/>
          <p:nvPr/>
        </p:nvSpPr>
        <p:spPr>
          <a:xfrm>
            <a:off x="7122634" y="4921777"/>
            <a:ext cx="268766" cy="467617"/>
          </a:xfrm>
          <a:prstGeom prst="rect">
            <a:avLst/>
          </a:prstGeom>
          <a:noFill/>
        </p:spPr>
        <p:txBody>
          <a:bodyPr wrap="square" rtlCol="0">
            <a:spAutoFit/>
          </a:bodyPr>
          <a:lstStyle/>
          <a:p>
            <a:r>
              <a:rPr lang="en-IN" sz="2400" b="1" dirty="0" smtClean="0"/>
              <a:t>Y</a:t>
            </a:r>
            <a:endParaRPr lang="en-IN" sz="2400" b="1" dirty="0"/>
          </a:p>
        </p:txBody>
      </p:sp>
      <p:sp>
        <p:nvSpPr>
          <p:cNvPr id="26" name="TextBox 25">
            <a:extLst>
              <a:ext uri="{FF2B5EF4-FFF2-40B4-BE49-F238E27FC236}">
                <a16:creationId xmlns:a16="http://schemas.microsoft.com/office/drawing/2014/main" xmlns="" id="{948963AC-509D-4BF7-9202-696A7774777C}"/>
              </a:ext>
            </a:extLst>
          </p:cNvPr>
          <p:cNvSpPr txBox="1"/>
          <p:nvPr/>
        </p:nvSpPr>
        <p:spPr>
          <a:xfrm>
            <a:off x="5105400" y="4922520"/>
            <a:ext cx="354584" cy="461665"/>
          </a:xfrm>
          <a:prstGeom prst="rect">
            <a:avLst/>
          </a:prstGeom>
          <a:noFill/>
        </p:spPr>
        <p:txBody>
          <a:bodyPr wrap="none" rtlCol="0">
            <a:spAutoFit/>
          </a:bodyPr>
          <a:lstStyle/>
          <a:p>
            <a:r>
              <a:rPr lang="en-IN" sz="2400" b="1" dirty="0" smtClean="0"/>
              <a:t>X</a:t>
            </a:r>
            <a:endParaRPr lang="en-IN" sz="2400" b="1" dirty="0"/>
          </a:p>
        </p:txBody>
      </p:sp>
      <p:cxnSp>
        <p:nvCxnSpPr>
          <p:cNvPr id="6" name="Straight Connector 5"/>
          <p:cNvCxnSpPr/>
          <p:nvPr/>
        </p:nvCxnSpPr>
        <p:spPr>
          <a:xfrm flipV="1">
            <a:off x="5337048" y="4922520"/>
            <a:ext cx="1901952" cy="0"/>
          </a:xfrm>
          <a:prstGeom prst="line">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sp>
        <p:nvSpPr>
          <p:cNvPr id="32" name="Arc 31">
            <a:extLst>
              <a:ext uri="{FF2B5EF4-FFF2-40B4-BE49-F238E27FC236}">
                <a16:creationId xmlns:a16="http://schemas.microsoft.com/office/drawing/2014/main" xmlns="" id="{B1E04FB9-C99B-49E9-AABE-1D4D0C702A6F}"/>
              </a:ext>
            </a:extLst>
          </p:cNvPr>
          <p:cNvSpPr/>
          <p:nvPr/>
        </p:nvSpPr>
        <p:spPr>
          <a:xfrm rot="2662421">
            <a:off x="5294986" y="4382906"/>
            <a:ext cx="1014860" cy="1097280"/>
          </a:xfrm>
          <a:prstGeom prst="arc">
            <a:avLst>
              <a:gd name="adj1" fmla="val 12439591"/>
              <a:gd name="adj2" fmla="val 0"/>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IN" dirty="0"/>
          </a:p>
        </p:txBody>
      </p:sp>
      <p:sp>
        <p:nvSpPr>
          <p:cNvPr id="33" name="TextBox 32">
            <a:extLst>
              <a:ext uri="{FF2B5EF4-FFF2-40B4-BE49-F238E27FC236}">
                <a16:creationId xmlns:a16="http://schemas.microsoft.com/office/drawing/2014/main" xmlns="" id="{4A4E5AF8-3198-4630-AF1A-02654483D33E}"/>
              </a:ext>
            </a:extLst>
          </p:cNvPr>
          <p:cNvSpPr txBox="1"/>
          <p:nvPr/>
        </p:nvSpPr>
        <p:spPr>
          <a:xfrm>
            <a:off x="6284434" y="4912103"/>
            <a:ext cx="268766" cy="467617"/>
          </a:xfrm>
          <a:prstGeom prst="rect">
            <a:avLst/>
          </a:prstGeom>
          <a:noFill/>
        </p:spPr>
        <p:txBody>
          <a:bodyPr wrap="square" rtlCol="0">
            <a:spAutoFit/>
          </a:bodyPr>
          <a:lstStyle/>
          <a:p>
            <a:r>
              <a:rPr lang="en-IN" sz="2400" b="1" dirty="0" smtClean="0"/>
              <a:t>M</a:t>
            </a:r>
            <a:endParaRPr lang="en-IN" sz="2400" b="1" dirty="0"/>
          </a:p>
        </p:txBody>
      </p:sp>
      <p:sp>
        <p:nvSpPr>
          <p:cNvPr id="34" name="Arc 33">
            <a:extLst>
              <a:ext uri="{FF2B5EF4-FFF2-40B4-BE49-F238E27FC236}">
                <a16:creationId xmlns:a16="http://schemas.microsoft.com/office/drawing/2014/main" xmlns="" id="{B1E04FB9-C99B-49E9-AABE-1D4D0C702A6F}"/>
              </a:ext>
            </a:extLst>
          </p:cNvPr>
          <p:cNvSpPr/>
          <p:nvPr/>
        </p:nvSpPr>
        <p:spPr>
          <a:xfrm rot="13513846">
            <a:off x="5939293" y="3994485"/>
            <a:ext cx="685800" cy="838188"/>
          </a:xfrm>
          <a:prstGeom prst="arc">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IN" dirty="0"/>
          </a:p>
        </p:txBody>
      </p:sp>
      <p:sp>
        <p:nvSpPr>
          <p:cNvPr id="36" name="TextBox 35">
            <a:extLst>
              <a:ext uri="{FF2B5EF4-FFF2-40B4-BE49-F238E27FC236}">
                <a16:creationId xmlns:a16="http://schemas.microsoft.com/office/drawing/2014/main" xmlns="" id="{4A4E5AF8-3198-4630-AF1A-02654483D33E}"/>
              </a:ext>
            </a:extLst>
          </p:cNvPr>
          <p:cNvSpPr txBox="1"/>
          <p:nvPr/>
        </p:nvSpPr>
        <p:spPr>
          <a:xfrm>
            <a:off x="5827234" y="3798789"/>
            <a:ext cx="268766" cy="467617"/>
          </a:xfrm>
          <a:prstGeom prst="rect">
            <a:avLst/>
          </a:prstGeom>
          <a:noFill/>
        </p:spPr>
        <p:txBody>
          <a:bodyPr wrap="square" rtlCol="0">
            <a:spAutoFit/>
          </a:bodyPr>
          <a:lstStyle/>
          <a:p>
            <a:r>
              <a:rPr lang="en-IN" sz="2400" b="1" dirty="0" smtClean="0"/>
              <a:t>N</a:t>
            </a:r>
            <a:endParaRPr lang="en-IN" sz="2400" b="1" dirty="0"/>
          </a:p>
        </p:txBody>
      </p:sp>
      <p:sp>
        <p:nvSpPr>
          <p:cNvPr id="37" name="Rectangle 36"/>
          <p:cNvSpPr/>
          <p:nvPr/>
        </p:nvSpPr>
        <p:spPr>
          <a:xfrm>
            <a:off x="853440" y="1671935"/>
            <a:ext cx="7680960" cy="1569660"/>
          </a:xfrm>
          <a:prstGeom prst="rect">
            <a:avLst/>
          </a:prstGeom>
        </p:spPr>
        <p:txBody>
          <a:bodyPr wrap="square">
            <a:spAutoFit/>
          </a:bodyPr>
          <a:lstStyle/>
          <a:p>
            <a:r>
              <a:rPr lang="en-US" sz="2400" b="1" dirty="0"/>
              <a:t>Join XN. </a:t>
            </a:r>
            <a:endParaRPr lang="en-US" sz="2400" b="1" dirty="0" smtClean="0"/>
          </a:p>
          <a:p>
            <a:r>
              <a:rPr lang="en-US" sz="2400" b="1" dirty="0" smtClean="0"/>
              <a:t>Now </a:t>
            </a:r>
            <a:r>
              <a:rPr lang="en-US" sz="2400" b="1" dirty="0"/>
              <a:t>measure the angle </a:t>
            </a:r>
            <a:r>
              <a:rPr lang="en-US" sz="2400" b="1" dirty="0" smtClean="0">
                <a:solidFill>
                  <a:srgbClr val="FF0000"/>
                </a:solidFill>
              </a:rPr>
              <a:t>∠NXY</a:t>
            </a:r>
            <a:r>
              <a:rPr lang="en-US" sz="2400" b="1" dirty="0">
                <a:solidFill>
                  <a:srgbClr val="FF0000"/>
                </a:solidFill>
              </a:rPr>
              <a:t> </a:t>
            </a:r>
            <a:r>
              <a:rPr lang="en-US" sz="2400" b="1" dirty="0" smtClean="0"/>
              <a:t>and </a:t>
            </a:r>
            <a:r>
              <a:rPr lang="en-US" sz="2400" b="1" dirty="0" smtClean="0">
                <a:solidFill>
                  <a:srgbClr val="FF0000"/>
                </a:solidFill>
              </a:rPr>
              <a:t>∠CBA</a:t>
            </a:r>
            <a:r>
              <a:rPr lang="en-US" sz="2400" b="1" dirty="0" smtClean="0"/>
              <a:t>. </a:t>
            </a:r>
            <a:r>
              <a:rPr lang="en-US" sz="2400" b="1" dirty="0"/>
              <a:t>Both should be equal. </a:t>
            </a:r>
          </a:p>
          <a:p>
            <a:endParaRPr lang="en-US" sz="2400" b="1" dirty="0"/>
          </a:p>
        </p:txBody>
      </p:sp>
      <p:sp>
        <p:nvSpPr>
          <p:cNvPr id="38" name="Rectangle 37"/>
          <p:cNvSpPr/>
          <p:nvPr/>
        </p:nvSpPr>
        <p:spPr>
          <a:xfrm>
            <a:off x="853440" y="1371600"/>
            <a:ext cx="1064137" cy="461665"/>
          </a:xfrm>
          <a:prstGeom prst="rect">
            <a:avLst/>
          </a:prstGeom>
        </p:spPr>
        <p:txBody>
          <a:bodyPr wrap="none">
            <a:spAutoFit/>
          </a:bodyPr>
          <a:lstStyle/>
          <a:p>
            <a:r>
              <a:rPr lang="en-US" sz="2400" b="1" dirty="0">
                <a:solidFill>
                  <a:srgbClr val="00B050"/>
                </a:solidFill>
              </a:rPr>
              <a:t>Step 7</a:t>
            </a:r>
            <a:r>
              <a:rPr lang="en-US" sz="2400" b="1" dirty="0" smtClean="0">
                <a:solidFill>
                  <a:srgbClr val="00B050"/>
                </a:solidFill>
              </a:rPr>
              <a:t>:</a:t>
            </a:r>
            <a:endParaRPr lang="en-US" sz="2400" b="1" dirty="0">
              <a:solidFill>
                <a:srgbClr val="00B050"/>
              </a:solidFill>
            </a:endParaRPr>
          </a:p>
        </p:txBody>
      </p:sp>
      <p:cxnSp>
        <p:nvCxnSpPr>
          <p:cNvPr id="28" name="Straight Arrow Connector 27">
            <a:extLst>
              <a:ext uri="{FF2B5EF4-FFF2-40B4-BE49-F238E27FC236}">
                <a16:creationId xmlns:a16="http://schemas.microsoft.com/office/drawing/2014/main" xmlns="" id="{B7147DBC-47B1-4882-8A8F-E7D1E3D7FBB0}"/>
              </a:ext>
            </a:extLst>
          </p:cNvPr>
          <p:cNvCxnSpPr/>
          <p:nvPr/>
        </p:nvCxnSpPr>
        <p:spPr>
          <a:xfrm flipV="1">
            <a:off x="5337048" y="3407546"/>
            <a:ext cx="1676400" cy="15240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99479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8"/>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1500"/>
                                        <p:tgtEl>
                                          <p:spTgt spid="37"/>
                                        </p:tgtEl>
                                      </p:cBhvr>
                                    </p:animEffect>
                                  </p:childTnLst>
                                </p:cTn>
                              </p:par>
                            </p:childTnLst>
                          </p:cTn>
                        </p:par>
                        <p:par>
                          <p:cTn id="11" fill="hold">
                            <p:stCondLst>
                              <p:cond delay="2250"/>
                            </p:stCondLst>
                            <p:childTnLst>
                              <p:par>
                                <p:cTn id="12" presetID="22" presetClass="entr" presetSubtype="4" fill="hold" nodeType="afterEffect">
                                  <p:stCondLst>
                                    <p:cond delay="250"/>
                                  </p:stCondLst>
                                  <p:childTnLst>
                                    <p:set>
                                      <p:cBhvr>
                                        <p:cTn id="13" dur="1" fill="hold">
                                          <p:stCondLst>
                                            <p:cond delay="0"/>
                                          </p:stCondLst>
                                        </p:cTn>
                                        <p:tgtEl>
                                          <p:spTgt spid="28"/>
                                        </p:tgtEl>
                                        <p:attrNameLst>
                                          <p:attrName>style.visibility</p:attrName>
                                        </p:attrNameLst>
                                      </p:cBhvr>
                                      <p:to>
                                        <p:strVal val="visible"/>
                                      </p:to>
                                    </p:set>
                                    <p:animEffect transition="in" filter="wipe(down)">
                                      <p:cBhvr>
                                        <p:cTn id="14"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1603174033"/>
              </p:ext>
            </p:extLst>
          </p:nvPr>
        </p:nvGraphicFramePr>
        <p:xfrm>
          <a:off x="457200" y="1397001"/>
          <a:ext cx="8229600" cy="3708399"/>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xmlns="" val="20000"/>
                    </a:ext>
                  </a:extLst>
                </a:gridCol>
                <a:gridCol w="1295400">
                  <a:extLst>
                    <a:ext uri="{9D8B030D-6E8A-4147-A177-3AD203B41FA5}">
                      <a16:colId xmlns:a16="http://schemas.microsoft.com/office/drawing/2014/main" xmlns="" val="20001"/>
                    </a:ext>
                  </a:extLst>
                </a:gridCol>
                <a:gridCol w="6019800">
                  <a:extLst>
                    <a:ext uri="{9D8B030D-6E8A-4147-A177-3AD203B41FA5}">
                      <a16:colId xmlns:a16="http://schemas.microsoft.com/office/drawing/2014/main" xmlns="" val="20002"/>
                    </a:ext>
                  </a:extLst>
                </a:gridCol>
              </a:tblGrid>
              <a:tr h="1236133">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1236133">
                <a:tc>
                  <a:txBody>
                    <a:bodyPr/>
                    <a:lstStyle/>
                    <a:p>
                      <a:r>
                        <a:rPr lang="en-US" sz="1200" b="1" dirty="0" smtClean="0">
                          <a:solidFill>
                            <a:schemeClr val="tx1"/>
                          </a:solidFill>
                        </a:rPr>
                        <a:t>3, 4, 5, 6, 8, 9</a:t>
                      </a:r>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Protractor – CCO</a:t>
                      </a:r>
                      <a:r>
                        <a:rPr lang="en-US" sz="1200" b="1" baseline="0" dirty="0" smtClean="0"/>
                        <a:t> - </a:t>
                      </a:r>
                      <a:r>
                        <a:rPr lang="en-US" sz="1200" b="1" dirty="0" smtClean="0">
                          <a:hlinkClick r:id="rId3"/>
                        </a:rPr>
                        <a:t>https://commons.wikimedia.org/wiki/File:Protractor_Rapporteur_Degrees_V3.jpg</a:t>
                      </a:r>
                      <a:endParaRPr lang="en-US" sz="1200" b="1" dirty="0" smtClean="0"/>
                    </a:p>
                    <a:p>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1236133">
                <a:tc>
                  <a:txBody>
                    <a:bodyPr/>
                    <a:lstStyle/>
                    <a:p>
                      <a:r>
                        <a:rPr lang="en-US" sz="1200" b="1" dirty="0" smtClean="0">
                          <a:solidFill>
                            <a:schemeClr val="tx1"/>
                          </a:solidFill>
                        </a:rPr>
                        <a:t>11,</a:t>
                      </a:r>
                      <a:r>
                        <a:rPr lang="en-US" sz="1200" b="1" baseline="0" dirty="0" smtClean="0">
                          <a:solidFill>
                            <a:schemeClr val="tx1"/>
                          </a:solidFill>
                        </a:rPr>
                        <a:t> 12</a:t>
                      </a:r>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200" b="1" dirty="0">
                          <a:hlinkClick r:id="rId4"/>
                        </a:rPr>
                        <a:t>https://pixabay.com/vectors/dividers-compasses-circle-tool-37921/</a:t>
                      </a:r>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bl>
          </a:graphicData>
        </a:graphic>
      </p:graphicFrame>
      <p:pic>
        <p:nvPicPr>
          <p:cNvPr id="3" name="Picture 2">
            <a:extLst>
              <a:ext uri="{FF2B5EF4-FFF2-40B4-BE49-F238E27FC236}">
                <a16:creationId xmlns:a16="http://schemas.microsoft.com/office/drawing/2014/main" xmlns="" id="{43601E90-DA94-4F0E-B1D9-964B2FE776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5303" y="4038600"/>
            <a:ext cx="715242" cy="838200"/>
          </a:xfrm>
          <a:prstGeom prst="rect">
            <a:avLst/>
          </a:prstGeom>
        </p:spPr>
      </p:pic>
      <p:pic>
        <p:nvPicPr>
          <p:cNvPr id="8" name="Picture 2" descr="File:Protractor Rapporteur Degrees V3.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689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67039" y="3124200"/>
            <a:ext cx="723506" cy="378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6486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2241</TotalTime>
  <Words>1047</Words>
  <Application>Microsoft Office PowerPoint</Application>
  <PresentationFormat>On-screen Show (4:3)</PresentationFormat>
  <Paragraphs>191</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Construction of Angles</vt:lpstr>
      <vt:lpstr>Construction of Angle </vt:lpstr>
      <vt:lpstr>Construction of Angle </vt:lpstr>
      <vt:lpstr>Construction of Angle </vt:lpstr>
      <vt:lpstr>Construction of Angle </vt:lpstr>
      <vt:lpstr>Construction of Angle </vt:lpstr>
      <vt:lpstr>Reflex angle</vt:lpstr>
      <vt:lpstr>Construct a Reflex angle</vt:lpstr>
      <vt:lpstr>Construct a Reflex angle</vt:lpstr>
      <vt:lpstr>Constructing an Angle Equal in measure to an angle with unknown measure</vt:lpstr>
      <vt:lpstr>Constructing an Angle Equal in measure to an angle with unknown measure</vt:lpstr>
      <vt:lpstr>Constructing an Angle Equal in measure to an angle with unknown measure</vt:lpstr>
      <vt:lpstr>Constructing an Angle Equal in measure to an angle with unknown measure</vt:lpstr>
      <vt:lpstr>MM Index</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mnivas@yahoo.com</cp:lastModifiedBy>
  <cp:revision>115</cp:revision>
  <dcterms:created xsi:type="dcterms:W3CDTF">2018-12-16T04:20:25Z</dcterms:created>
  <dcterms:modified xsi:type="dcterms:W3CDTF">2021-04-06T07:22:13Z</dcterms:modified>
</cp:coreProperties>
</file>