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60" r:id="rId4"/>
    <p:sldId id="261" r:id="rId5"/>
    <p:sldId id="262" r:id="rId6"/>
    <p:sldId id="263" r:id="rId7"/>
    <p:sldId id="286" r:id="rId8"/>
    <p:sldId id="287" r:id="rId9"/>
    <p:sldId id="266" r:id="rId10"/>
    <p:sldId id="264" r:id="rId11"/>
    <p:sldId id="289" r:id="rId12"/>
    <p:sldId id="291" r:id="rId13"/>
    <p:sldId id="272" r:id="rId14"/>
    <p:sldId id="271" r:id="rId15"/>
    <p:sldId id="292" r:id="rId16"/>
    <p:sldId id="293" r:id="rId17"/>
    <p:sldId id="296" r:id="rId18"/>
    <p:sldId id="297" r:id="rId19"/>
    <p:sldId id="25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68" autoAdjust="0"/>
    <p:restoredTop sz="74874" autoAdjust="0"/>
  </p:normalViewPr>
  <p:slideViewPr>
    <p:cSldViewPr>
      <p:cViewPr>
        <p:scale>
          <a:sx n="89" d="100"/>
          <a:sy n="89" d="100"/>
        </p:scale>
        <p:origin x="-1474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06-04-2021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92684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 smtClean="0"/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0170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44706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59199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4152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37356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9971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41998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2677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954764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20960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 smtClean="0"/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793753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33924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937230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315142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35495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Own Creation</a:t>
            </a:r>
            <a:endParaRPr lang="en-US" sz="1200" b="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te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313409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9614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 smtClean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smtClean="0">
                <a:solidFill>
                  <a:srgbClr val="08482B"/>
                </a:solidFill>
              </a:rPr>
              <a:t>Integral Education</a:t>
            </a:r>
            <a:r>
              <a:rPr lang="en-US" sz="1400" dirty="0" smtClean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 smtClean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 smtClean="0"/>
          </a:p>
          <a:p>
            <a:pPr lvl="0"/>
            <a:endParaRPr lang="en-US" dirty="0" smtClean="0"/>
          </a:p>
          <a:p>
            <a:pPr lvl="1"/>
            <a:r>
              <a:rPr lang="en-US" dirty="0" smtClean="0"/>
              <a:t>Second level (Size 28)</a:t>
            </a:r>
          </a:p>
          <a:p>
            <a:pPr lvl="2"/>
            <a:r>
              <a:rPr lang="en-US" dirty="0" smtClean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about:blank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 smtClean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  <a:endParaRPr lang="en-US" sz="1100" b="1" dirty="0">
              <a:solidFill>
                <a:srgbClr val="0000CC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stCxn id="6" idx="0"/>
            <a:endCxn id="6" idx="2"/>
          </p:cNvCxnSpPr>
          <p:nvPr/>
        </p:nvCxnSpPr>
        <p:spPr>
          <a:xfrm>
            <a:off x="4991100" y="1828800"/>
            <a:ext cx="0" cy="22098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lowchart: Alternate Process 2"/>
          <p:cNvSpPr/>
          <p:nvPr/>
        </p:nvSpPr>
        <p:spPr>
          <a:xfrm>
            <a:off x="1428728" y="2857496"/>
            <a:ext cx="6286544" cy="1785950"/>
          </a:xfrm>
          <a:prstGeom prst="flowChartAlternateProcess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Angular Bisectors </a:t>
            </a:r>
            <a:endParaRPr lang="te-IN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27584" y="1218232"/>
            <a:ext cx="72390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400" dirty="0" smtClean="0">
                <a:solidFill>
                  <a:srgbClr val="333333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Bisecting means dividing something into 2 halves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271463" indent="-271463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333333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The line which bisects an angle is called the Angular Bisector</a:t>
            </a:r>
          </a:p>
          <a:p>
            <a:pPr marL="268288" marR="0" lvl="0" indent="-2682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268288" marR="0" lvl="0" indent="-2682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sz="2400" dirty="0" smtClean="0">
                <a:solidFill>
                  <a:srgbClr val="333333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line which divides another line perpendicularly and its length into 2 halves is called</a:t>
            </a:r>
            <a:r>
              <a:rPr lang="en-US" sz="2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the perpendicular bisector </a:t>
            </a:r>
            <a:endParaRPr lang="en-US" sz="2400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268288" marR="0" lvl="0" indent="-2682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268288" lvl="0" indent="-268288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333333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Angular Bisector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s can be constructed using ruler and compass.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2357422" y="214290"/>
            <a:ext cx="4572032" cy="785818"/>
          </a:xfrm>
          <a:prstGeom prst="flowChartAlternateProcess">
            <a:avLst/>
          </a:prstGeom>
          <a:solidFill>
            <a:schemeClr val="accent2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Angular Bisectors </a:t>
            </a:r>
            <a:endParaRPr lang="te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2636912"/>
            <a:ext cx="6934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XYZ is an angle. This 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∠XYZ =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70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Helvetica Neue"/>
                <a:cs typeface="Calibri" pitchFamily="34" charset="0"/>
              </a:rPr>
              <a:t>°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angle is to be bisected.</a:t>
            </a:r>
            <a:endParaRPr lang="en-US" sz="24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714744" y="6199808"/>
            <a:ext cx="3372600" cy="499169"/>
            <a:chOff x="3714744" y="6199808"/>
            <a:chExt cx="3372600" cy="499169"/>
          </a:xfrm>
        </p:grpSpPr>
        <p:cxnSp>
          <p:nvCxnSpPr>
            <p:cNvPr id="9" name="Straight Connector 8"/>
            <p:cNvCxnSpPr/>
            <p:nvPr/>
          </p:nvCxnSpPr>
          <p:spPr>
            <a:xfrm flipH="1" flipV="1">
              <a:off x="3851920" y="6199808"/>
              <a:ext cx="2320281" cy="6896"/>
            </a:xfrm>
            <a:prstGeom prst="line">
              <a:avLst/>
            </a:prstGeom>
            <a:ln w="28575">
              <a:solidFill>
                <a:srgbClr val="00206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868144" y="6237312"/>
              <a:ext cx="1219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X</a:t>
              </a:r>
              <a:endParaRPr lang="te-IN" sz="2400" dirty="0">
                <a:latin typeface="Calibri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714744" y="6215082"/>
              <a:ext cx="12192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Y</a:t>
              </a:r>
              <a:endParaRPr lang="te-IN" sz="2400" dirty="0">
                <a:latin typeface="Calibri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844920" y="3962400"/>
            <a:ext cx="1641480" cy="2252682"/>
            <a:chOff x="3844920" y="3962400"/>
            <a:chExt cx="1641480" cy="2252682"/>
          </a:xfrm>
        </p:grpSpPr>
        <p:cxnSp>
          <p:nvCxnSpPr>
            <p:cNvPr id="12" name="Straight Connector 11"/>
            <p:cNvCxnSpPr/>
            <p:nvPr/>
          </p:nvCxnSpPr>
          <p:spPr>
            <a:xfrm rot="5400000">
              <a:off x="3229285" y="4808867"/>
              <a:ext cx="2021850" cy="790580"/>
            </a:xfrm>
            <a:prstGeom prst="line">
              <a:avLst/>
            </a:prstGeom>
            <a:ln w="28575">
              <a:solidFill>
                <a:srgbClr val="00206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4267200" y="3962400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Z</a:t>
              </a:r>
              <a:endParaRPr lang="te-IN" sz="2400" dirty="0">
                <a:latin typeface="Calibri" pitchFamily="34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547664" y="1916832"/>
            <a:ext cx="985312" cy="46166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Step 1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16" name="Flowchart: Alternate Process 15"/>
          <p:cNvSpPr/>
          <p:nvPr/>
        </p:nvSpPr>
        <p:spPr>
          <a:xfrm>
            <a:off x="2987824" y="1268760"/>
            <a:ext cx="3024336" cy="504056"/>
          </a:xfrm>
          <a:prstGeom prst="flowChartAlternateProces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alibri" pitchFamily="34" charset="0"/>
                <a:cs typeface="Calibri" pitchFamily="34" charset="0"/>
              </a:rPr>
              <a:t>Steps of Construction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17" name="Flowchart: Alternate Process 16"/>
          <p:cNvSpPr/>
          <p:nvPr/>
        </p:nvSpPr>
        <p:spPr>
          <a:xfrm>
            <a:off x="2357422" y="214290"/>
            <a:ext cx="4572032" cy="785818"/>
          </a:xfrm>
          <a:prstGeom prst="flowChartAlternateProcess">
            <a:avLst/>
          </a:prstGeom>
          <a:solidFill>
            <a:schemeClr val="accent2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Angular Bisectors </a:t>
            </a:r>
            <a:endParaRPr lang="te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104900" y="2049517"/>
            <a:ext cx="7239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On the vertex Y of the angle place the compass. With any convenient radius draw an arc to cut X at E and Z at D.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691468" y="3352776"/>
            <a:ext cx="3357736" cy="2693913"/>
            <a:chOff x="3657600" y="3429000"/>
            <a:chExt cx="3357736" cy="2693913"/>
          </a:xfrm>
        </p:grpSpPr>
        <p:grpSp>
          <p:nvGrpSpPr>
            <p:cNvPr id="12" name="Group 11"/>
            <p:cNvGrpSpPr/>
            <p:nvPr/>
          </p:nvGrpSpPr>
          <p:grpSpPr>
            <a:xfrm>
              <a:off x="3810000" y="3429000"/>
              <a:ext cx="1693168" cy="2231144"/>
              <a:chOff x="3810000" y="3235956"/>
              <a:chExt cx="1693168" cy="2231144"/>
            </a:xfrm>
          </p:grpSpPr>
          <p:cxnSp>
            <p:nvCxnSpPr>
              <p:cNvPr id="5" name="Straight Connector 4"/>
              <p:cNvCxnSpPr/>
              <p:nvPr/>
            </p:nvCxnSpPr>
            <p:spPr>
              <a:xfrm flipH="1">
                <a:off x="3810000" y="3285226"/>
                <a:ext cx="914400" cy="2181874"/>
              </a:xfrm>
              <a:prstGeom prst="line">
                <a:avLst/>
              </a:prstGeom>
              <a:ln w="28575">
                <a:solidFill>
                  <a:srgbClr val="002060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xtBox 6"/>
              <p:cNvSpPr txBox="1"/>
              <p:nvPr/>
            </p:nvSpPr>
            <p:spPr>
              <a:xfrm>
                <a:off x="4283968" y="3235956"/>
                <a:ext cx="1219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Calibri" pitchFamily="34" charset="0"/>
                    <a:cs typeface="Calibri" pitchFamily="34" charset="0"/>
                  </a:rPr>
                  <a:t>Z</a:t>
                </a:r>
                <a:endParaRPr lang="te-IN" sz="2400" dirty="0">
                  <a:latin typeface="Calibri" pitchFamily="34" charset="0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657600" y="5632624"/>
              <a:ext cx="3357736" cy="490289"/>
              <a:chOff x="3657600" y="5439580"/>
              <a:chExt cx="3357736" cy="490289"/>
            </a:xfrm>
          </p:grpSpPr>
          <p:cxnSp>
            <p:nvCxnSpPr>
              <p:cNvPr id="4" name="Straight Connector 3"/>
              <p:cNvCxnSpPr/>
              <p:nvPr/>
            </p:nvCxnSpPr>
            <p:spPr>
              <a:xfrm flipH="1" flipV="1">
                <a:off x="3810002" y="5458473"/>
                <a:ext cx="2240298" cy="13947"/>
              </a:xfrm>
              <a:prstGeom prst="line">
                <a:avLst/>
              </a:prstGeom>
              <a:ln w="28575">
                <a:solidFill>
                  <a:srgbClr val="002060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TextBox 5"/>
              <p:cNvSpPr txBox="1"/>
              <p:nvPr/>
            </p:nvSpPr>
            <p:spPr>
              <a:xfrm>
                <a:off x="3657600" y="5439580"/>
                <a:ext cx="1219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002060"/>
                    </a:solidFill>
                    <a:latin typeface="Calibri" pitchFamily="34" charset="0"/>
                    <a:cs typeface="Calibri" pitchFamily="34" charset="0"/>
                  </a:rPr>
                  <a:t>Y</a:t>
                </a:r>
                <a:endParaRPr lang="te-IN" sz="2400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796136" y="5468204"/>
                <a:ext cx="1219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002060"/>
                    </a:solidFill>
                    <a:latin typeface="Calibri" pitchFamily="34" charset="0"/>
                    <a:cs typeface="Calibri" pitchFamily="34" charset="0"/>
                  </a:rPr>
                  <a:t>X</a:t>
                </a:r>
                <a:endParaRPr lang="te-IN" sz="2400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3923928" y="4407516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</a:t>
            </a:r>
            <a:endParaRPr lang="te-IN" sz="24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60032" y="558924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</a:t>
            </a:r>
            <a:endParaRPr lang="te-IN" sz="24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6" name="Flowchart: Alternate Process 15"/>
          <p:cNvSpPr/>
          <p:nvPr/>
        </p:nvSpPr>
        <p:spPr>
          <a:xfrm>
            <a:off x="2357422" y="214290"/>
            <a:ext cx="4572032" cy="785818"/>
          </a:xfrm>
          <a:prstGeom prst="flowChartAlternateProcess">
            <a:avLst/>
          </a:prstGeom>
          <a:solidFill>
            <a:schemeClr val="accent2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Angular Bisectors </a:t>
            </a:r>
            <a:endParaRPr lang="te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38416" y="1412776"/>
            <a:ext cx="985312" cy="46166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Step 2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21" name="Arc 20"/>
          <p:cNvSpPr/>
          <p:nvPr/>
        </p:nvSpPr>
        <p:spPr>
          <a:xfrm>
            <a:off x="2843808" y="4589595"/>
            <a:ext cx="2160240" cy="1944216"/>
          </a:xfrm>
          <a:prstGeom prst="arc">
            <a:avLst>
              <a:gd name="adj1" fmla="val 17300417"/>
              <a:gd name="adj2" fmla="val 18747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  <p:bldP spid="13" grpId="0"/>
      <p:bldP spid="14" grpId="0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142976" y="2000240"/>
            <a:ext cx="7315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Keep the compass point at D and measure more than half of radius of the length DE draw an arc inside the angle.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 </a:t>
            </a:r>
            <a:endParaRPr lang="en-IN" sz="240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Flowchart: Alternate Process 16"/>
          <p:cNvSpPr/>
          <p:nvPr/>
        </p:nvSpPr>
        <p:spPr>
          <a:xfrm>
            <a:off x="2357422" y="214290"/>
            <a:ext cx="4572032" cy="785818"/>
          </a:xfrm>
          <a:prstGeom prst="flowChartAlternateProcess">
            <a:avLst/>
          </a:prstGeom>
          <a:solidFill>
            <a:schemeClr val="accent2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Angular Bisectors </a:t>
            </a:r>
            <a:endParaRPr lang="te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59632" y="1412776"/>
            <a:ext cx="985312" cy="46166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Step 3</a:t>
            </a:r>
            <a:endParaRPr lang="te-IN" sz="2400" dirty="0">
              <a:latin typeface="Calibri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771800" y="3197017"/>
            <a:ext cx="4387552" cy="3256319"/>
            <a:chOff x="2771800" y="3197017"/>
            <a:chExt cx="4387552" cy="3256319"/>
          </a:xfrm>
        </p:grpSpPr>
        <p:grpSp>
          <p:nvGrpSpPr>
            <p:cNvPr id="22" name="Group 21"/>
            <p:cNvGrpSpPr/>
            <p:nvPr/>
          </p:nvGrpSpPr>
          <p:grpSpPr>
            <a:xfrm>
              <a:off x="3505200" y="3197017"/>
              <a:ext cx="3654152" cy="2709872"/>
              <a:chOff x="3505200" y="3197017"/>
              <a:chExt cx="3654152" cy="2709872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3505200" y="3197017"/>
                <a:ext cx="3654152" cy="2709872"/>
                <a:chOff x="3505200" y="3197017"/>
                <a:chExt cx="3654152" cy="2709872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4191000" y="3197017"/>
                  <a:ext cx="1219200" cy="2362200"/>
                  <a:chOff x="4191000" y="3197017"/>
                  <a:chExt cx="1219200" cy="2362200"/>
                </a:xfrm>
              </p:grpSpPr>
              <p:cxnSp>
                <p:nvCxnSpPr>
                  <p:cNvPr id="5" name="Straight Connector 4"/>
                  <p:cNvCxnSpPr/>
                  <p:nvPr/>
                </p:nvCxnSpPr>
                <p:spPr>
                  <a:xfrm rot="6600000">
                    <a:off x="3033606" y="4377323"/>
                    <a:ext cx="2362200" cy="1588"/>
                  </a:xfrm>
                  <a:prstGeom prst="line">
                    <a:avLst/>
                  </a:prstGeom>
                  <a:ln w="28575">
                    <a:solidFill>
                      <a:srgbClr val="002060"/>
                    </a:solidFill>
                    <a:headEnd type="arrow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" name="TextBox 6"/>
                  <p:cNvSpPr txBox="1"/>
                  <p:nvPr/>
                </p:nvSpPr>
                <p:spPr>
                  <a:xfrm>
                    <a:off x="4191000" y="3210886"/>
                    <a:ext cx="12192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rPr>
                      <a:t>Z</a:t>
                    </a:r>
                    <a:endParaRPr lang="te-IN" sz="2400" dirty="0">
                      <a:solidFill>
                        <a:srgbClr val="002060"/>
                      </a:solidFill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14" name="Group 13"/>
                <p:cNvGrpSpPr/>
                <p:nvPr/>
              </p:nvGrpSpPr>
              <p:grpSpPr>
                <a:xfrm>
                  <a:off x="3505200" y="5344486"/>
                  <a:ext cx="3654152" cy="562403"/>
                  <a:chOff x="3505200" y="5344486"/>
                  <a:chExt cx="3654152" cy="562403"/>
                </a:xfrm>
              </p:grpSpPr>
              <p:cxnSp>
                <p:nvCxnSpPr>
                  <p:cNvPr id="4" name="Straight Connector 3"/>
                  <p:cNvCxnSpPr/>
                  <p:nvPr/>
                </p:nvCxnSpPr>
                <p:spPr>
                  <a:xfrm flipH="1">
                    <a:off x="3810002" y="5445224"/>
                    <a:ext cx="2346174" cy="30501"/>
                  </a:xfrm>
                  <a:prstGeom prst="line">
                    <a:avLst/>
                  </a:prstGeom>
                  <a:ln w="28575">
                    <a:solidFill>
                      <a:srgbClr val="002060"/>
                    </a:solidFill>
                    <a:headEnd type="arrow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" name="TextBox 5"/>
                  <p:cNvSpPr txBox="1"/>
                  <p:nvPr/>
                </p:nvSpPr>
                <p:spPr>
                  <a:xfrm>
                    <a:off x="3505200" y="5344486"/>
                    <a:ext cx="12192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rPr>
                      <a:t>Y</a:t>
                    </a:r>
                    <a:endParaRPr lang="te-IN" sz="2400" dirty="0">
                      <a:solidFill>
                        <a:srgbClr val="002060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9" name="TextBox 8"/>
                  <p:cNvSpPr txBox="1"/>
                  <p:nvPr/>
                </p:nvSpPr>
                <p:spPr>
                  <a:xfrm>
                    <a:off x="5940152" y="5445224"/>
                    <a:ext cx="12192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rPr>
                      <a:t>X</a:t>
                    </a:r>
                    <a:endParaRPr lang="te-IN" sz="2400" dirty="0">
                      <a:solidFill>
                        <a:srgbClr val="002060"/>
                      </a:solidFill>
                      <a:latin typeface="Calibri" pitchFamily="34" charset="0"/>
                    </a:endParaRPr>
                  </a:p>
                </p:txBody>
              </p:sp>
            </p:grpSp>
          </p:grpSp>
          <p:grpSp>
            <p:nvGrpSpPr>
              <p:cNvPr id="16" name="Group 15"/>
              <p:cNvGrpSpPr/>
              <p:nvPr/>
            </p:nvGrpSpPr>
            <p:grpSpPr>
              <a:xfrm>
                <a:off x="3779912" y="4365104"/>
                <a:ext cx="1693693" cy="1541785"/>
                <a:chOff x="3779912" y="4365104"/>
                <a:chExt cx="1693693" cy="1541785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3779912" y="4365104"/>
                  <a:ext cx="4572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>
                      <a:solidFill>
                        <a:srgbClr val="002060"/>
                      </a:solidFill>
                      <a:latin typeface="Calibri" pitchFamily="34" charset="0"/>
                      <a:cs typeface="Calibri" pitchFamily="34" charset="0"/>
                    </a:rPr>
                    <a:t>D</a:t>
                  </a:r>
                  <a:endParaRPr lang="te-IN" sz="2400" dirty="0">
                    <a:solidFill>
                      <a:srgbClr val="00206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 flipH="1">
                  <a:off x="4788024" y="5445224"/>
                  <a:ext cx="68558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>
                      <a:solidFill>
                        <a:srgbClr val="002060"/>
                      </a:solidFill>
                      <a:latin typeface="Calibri" pitchFamily="34" charset="0"/>
                      <a:cs typeface="Calibri" pitchFamily="34" charset="0"/>
                    </a:rPr>
                    <a:t>E</a:t>
                  </a:r>
                  <a:endParaRPr lang="te-IN" sz="2400" dirty="0">
                    <a:solidFill>
                      <a:srgbClr val="002060"/>
                    </a:solidFill>
                    <a:latin typeface="Calibri" pitchFamily="34" charset="0"/>
                  </a:endParaRPr>
                </a:p>
              </p:txBody>
            </p:sp>
          </p:grpSp>
        </p:grpSp>
        <p:sp>
          <p:nvSpPr>
            <p:cNvPr id="20" name="Arc 19"/>
            <p:cNvSpPr/>
            <p:nvPr/>
          </p:nvSpPr>
          <p:spPr>
            <a:xfrm>
              <a:off x="2771800" y="4509120"/>
              <a:ext cx="2160240" cy="1944216"/>
            </a:xfrm>
            <a:prstGeom prst="arc">
              <a:avLst>
                <a:gd name="adj1" fmla="val 17300417"/>
                <a:gd name="adj2" fmla="val 21537901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e-IN"/>
            </a:p>
          </p:txBody>
        </p:sp>
      </p:grpSp>
      <p:sp>
        <p:nvSpPr>
          <p:cNvPr id="21" name="Arc 20"/>
          <p:cNvSpPr/>
          <p:nvPr/>
        </p:nvSpPr>
        <p:spPr>
          <a:xfrm>
            <a:off x="3059832" y="3645024"/>
            <a:ext cx="2160240" cy="1944216"/>
          </a:xfrm>
          <a:prstGeom prst="arc">
            <a:avLst>
              <a:gd name="adj1" fmla="val 20611968"/>
              <a:gd name="adj2" fmla="val 799213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285852" y="2000240"/>
            <a:ext cx="6781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With the same radius keep the compass at E draw another arc which cuts the previous arc. Name it as F.</a:t>
            </a:r>
            <a:endParaRPr lang="en-IN" sz="240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48064" y="4293096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F</a:t>
            </a:r>
            <a:endParaRPr lang="te-IN" sz="24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20" name="Flowchart: Alternate Process 19"/>
          <p:cNvSpPr/>
          <p:nvPr/>
        </p:nvSpPr>
        <p:spPr>
          <a:xfrm>
            <a:off x="2357422" y="214290"/>
            <a:ext cx="4572032" cy="785818"/>
          </a:xfrm>
          <a:prstGeom prst="flowChartAlternateProcess">
            <a:avLst/>
          </a:prstGeom>
          <a:solidFill>
            <a:schemeClr val="accent2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Angular Bisectors </a:t>
            </a:r>
            <a:endParaRPr lang="te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59632" y="1412776"/>
            <a:ext cx="985312" cy="46166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2400" dirty="0" smtClean="0">
                <a:latin typeface="Calibri" pitchFamily="34" charset="0"/>
                <a:cs typeface="Calibri" pitchFamily="34" charset="0"/>
              </a:rPr>
              <a:t>Step 4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25" name="Arc 24"/>
          <p:cNvSpPr/>
          <p:nvPr/>
        </p:nvSpPr>
        <p:spPr>
          <a:xfrm>
            <a:off x="3347864" y="4509120"/>
            <a:ext cx="2160240" cy="1944216"/>
          </a:xfrm>
          <a:prstGeom prst="arc">
            <a:avLst>
              <a:gd name="adj1" fmla="val 18445139"/>
              <a:gd name="adj2" fmla="val 19765215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/>
          </a:p>
        </p:txBody>
      </p:sp>
      <p:grpSp>
        <p:nvGrpSpPr>
          <p:cNvPr id="24" name="Group 23"/>
          <p:cNvGrpSpPr/>
          <p:nvPr/>
        </p:nvGrpSpPr>
        <p:grpSpPr>
          <a:xfrm>
            <a:off x="2267744" y="3205643"/>
            <a:ext cx="4747592" cy="3247693"/>
            <a:chOff x="2267744" y="3205643"/>
            <a:chExt cx="4747592" cy="3247693"/>
          </a:xfrm>
        </p:grpSpPr>
        <p:grpSp>
          <p:nvGrpSpPr>
            <p:cNvPr id="29" name="Group 28"/>
            <p:cNvGrpSpPr/>
            <p:nvPr/>
          </p:nvGrpSpPr>
          <p:grpSpPr>
            <a:xfrm>
              <a:off x="2267744" y="3205643"/>
              <a:ext cx="4747592" cy="3247693"/>
              <a:chOff x="2267744" y="3205643"/>
              <a:chExt cx="4747592" cy="3247693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3643306" y="3205643"/>
                <a:ext cx="3372030" cy="2773254"/>
                <a:chOff x="3643306" y="3205643"/>
                <a:chExt cx="3372030" cy="2773254"/>
              </a:xfrm>
            </p:grpSpPr>
            <p:grpSp>
              <p:nvGrpSpPr>
                <p:cNvPr id="16" name="Group 15"/>
                <p:cNvGrpSpPr/>
                <p:nvPr/>
              </p:nvGrpSpPr>
              <p:grpSpPr>
                <a:xfrm>
                  <a:off x="4213912" y="3205643"/>
                  <a:ext cx="1220098" cy="2362200"/>
                  <a:chOff x="4213912" y="3205643"/>
                  <a:chExt cx="1220098" cy="2362200"/>
                </a:xfrm>
              </p:grpSpPr>
              <p:cxnSp>
                <p:nvCxnSpPr>
                  <p:cNvPr id="4" name="Straight Connector 3"/>
                  <p:cNvCxnSpPr/>
                  <p:nvPr/>
                </p:nvCxnSpPr>
                <p:spPr>
                  <a:xfrm rot="6600000">
                    <a:off x="3033606" y="4385949"/>
                    <a:ext cx="2362200" cy="1588"/>
                  </a:xfrm>
                  <a:prstGeom prst="line">
                    <a:avLst/>
                  </a:prstGeom>
                  <a:ln w="28575">
                    <a:solidFill>
                      <a:srgbClr val="002060"/>
                    </a:solidFill>
                    <a:headEnd type="arrow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" name="TextBox 5"/>
                  <p:cNvSpPr txBox="1"/>
                  <p:nvPr/>
                </p:nvSpPr>
                <p:spPr>
                  <a:xfrm>
                    <a:off x="4214810" y="3286124"/>
                    <a:ext cx="12192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rPr>
                      <a:t>Z</a:t>
                    </a:r>
                    <a:endParaRPr lang="te-IN" sz="2400" dirty="0">
                      <a:solidFill>
                        <a:srgbClr val="002060"/>
                      </a:solidFill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15" name="Group 14"/>
                <p:cNvGrpSpPr/>
                <p:nvPr/>
              </p:nvGrpSpPr>
              <p:grpSpPr>
                <a:xfrm>
                  <a:off x="3643306" y="5500702"/>
                  <a:ext cx="3372030" cy="478195"/>
                  <a:chOff x="3643306" y="5500702"/>
                  <a:chExt cx="3372030" cy="478195"/>
                </a:xfrm>
              </p:grpSpPr>
              <p:cxnSp>
                <p:nvCxnSpPr>
                  <p:cNvPr id="3" name="Straight Connector 2"/>
                  <p:cNvCxnSpPr/>
                  <p:nvPr/>
                </p:nvCxnSpPr>
                <p:spPr>
                  <a:xfrm flipH="1" flipV="1">
                    <a:off x="3786184" y="5500702"/>
                    <a:ext cx="2297984" cy="16530"/>
                  </a:xfrm>
                  <a:prstGeom prst="line">
                    <a:avLst/>
                  </a:prstGeom>
                  <a:ln w="28575">
                    <a:solidFill>
                      <a:srgbClr val="002060"/>
                    </a:solidFill>
                    <a:headEnd type="arrow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" name="TextBox 4"/>
                  <p:cNvSpPr txBox="1"/>
                  <p:nvPr/>
                </p:nvSpPr>
                <p:spPr>
                  <a:xfrm>
                    <a:off x="3643306" y="5500702"/>
                    <a:ext cx="12192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rPr>
                      <a:t>Y</a:t>
                    </a:r>
                    <a:endParaRPr lang="te-IN" sz="2400" dirty="0">
                      <a:solidFill>
                        <a:srgbClr val="002060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7" name="TextBox 6"/>
                  <p:cNvSpPr txBox="1"/>
                  <p:nvPr/>
                </p:nvSpPr>
                <p:spPr>
                  <a:xfrm>
                    <a:off x="5796136" y="5517232"/>
                    <a:ext cx="12192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rPr>
                      <a:t>X</a:t>
                    </a:r>
                    <a:endParaRPr lang="te-IN" sz="2400" dirty="0">
                      <a:solidFill>
                        <a:srgbClr val="002060"/>
                      </a:solidFill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17" name="Group 16"/>
                <p:cNvGrpSpPr/>
                <p:nvPr/>
              </p:nvGrpSpPr>
              <p:grpSpPr>
                <a:xfrm>
                  <a:off x="3718373" y="4591491"/>
                  <a:ext cx="1179168" cy="1387406"/>
                  <a:chOff x="3718373" y="4591491"/>
                  <a:chExt cx="1179168" cy="1387406"/>
                </a:xfrm>
              </p:grpSpPr>
              <p:sp>
                <p:nvSpPr>
                  <p:cNvPr id="9" name="TextBox 8"/>
                  <p:cNvSpPr txBox="1"/>
                  <p:nvPr/>
                </p:nvSpPr>
                <p:spPr>
                  <a:xfrm rot="159642">
                    <a:off x="3718373" y="4591491"/>
                    <a:ext cx="4572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rPr>
                      <a:t>D</a:t>
                    </a:r>
                    <a:endParaRPr lang="te-IN" sz="2400" dirty="0">
                      <a:solidFill>
                        <a:srgbClr val="002060"/>
                      </a:solidFill>
                      <a:latin typeface="Calibri" pitchFamily="34" charset="0"/>
                    </a:endParaRPr>
                  </a:p>
                </p:txBody>
              </p:sp>
              <p:sp>
                <p:nvSpPr>
                  <p:cNvPr id="10" name="TextBox 9"/>
                  <p:cNvSpPr txBox="1"/>
                  <p:nvPr/>
                </p:nvSpPr>
                <p:spPr>
                  <a:xfrm flipH="1">
                    <a:off x="4211960" y="5517232"/>
                    <a:ext cx="685581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solidFill>
                          <a:srgbClr val="002060"/>
                        </a:solidFill>
                        <a:latin typeface="Calibri" pitchFamily="34" charset="0"/>
                        <a:cs typeface="Calibri" pitchFamily="34" charset="0"/>
                      </a:rPr>
                      <a:t>E</a:t>
                    </a:r>
                    <a:endParaRPr lang="te-IN" sz="2400" dirty="0">
                      <a:solidFill>
                        <a:srgbClr val="002060"/>
                      </a:solidFill>
                      <a:latin typeface="Calibri" pitchFamily="34" charset="0"/>
                    </a:endParaRPr>
                  </a:p>
                </p:txBody>
              </p:sp>
            </p:grpSp>
          </p:grpSp>
          <p:sp>
            <p:nvSpPr>
              <p:cNvPr id="21" name="Arc 20"/>
              <p:cNvSpPr/>
              <p:nvPr/>
            </p:nvSpPr>
            <p:spPr>
              <a:xfrm>
                <a:off x="2267744" y="4509120"/>
                <a:ext cx="2160240" cy="1944216"/>
              </a:xfrm>
              <a:prstGeom prst="arc">
                <a:avLst>
                  <a:gd name="adj1" fmla="val 18916495"/>
                  <a:gd name="adj2" fmla="val 44648"/>
                </a:avLst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e-IN"/>
              </a:p>
            </p:txBody>
          </p:sp>
        </p:grpSp>
        <p:sp>
          <p:nvSpPr>
            <p:cNvPr id="26" name="Arc 25"/>
            <p:cNvSpPr/>
            <p:nvPr/>
          </p:nvSpPr>
          <p:spPr>
            <a:xfrm>
              <a:off x="2987824" y="3789040"/>
              <a:ext cx="2160240" cy="1944216"/>
            </a:xfrm>
            <a:prstGeom prst="arc">
              <a:avLst>
                <a:gd name="adj1" fmla="val 20834441"/>
                <a:gd name="adj2" fmla="val 714874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e-IN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56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lowchart: Alternate Process 19"/>
          <p:cNvSpPr/>
          <p:nvPr/>
        </p:nvSpPr>
        <p:spPr>
          <a:xfrm>
            <a:off x="2357422" y="214290"/>
            <a:ext cx="4572032" cy="785818"/>
          </a:xfrm>
          <a:prstGeom prst="flowChartAlternateProcess">
            <a:avLst/>
          </a:prstGeom>
          <a:solidFill>
            <a:schemeClr val="accent2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Angular Bisectors </a:t>
            </a:r>
            <a:endParaRPr lang="te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59632" y="1412776"/>
            <a:ext cx="985312" cy="46166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2400" dirty="0" smtClean="0">
                <a:latin typeface="Calibri" pitchFamily="34" charset="0"/>
                <a:cs typeface="Calibri" pitchFamily="34" charset="0"/>
              </a:rPr>
              <a:t>Step 5</a:t>
            </a:r>
            <a:endParaRPr lang="te-IN" sz="2400" dirty="0">
              <a:latin typeface="Calibri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267744" y="3205643"/>
            <a:ext cx="4747592" cy="3247693"/>
            <a:chOff x="2267744" y="3205643"/>
            <a:chExt cx="4747592" cy="3247693"/>
          </a:xfrm>
        </p:grpSpPr>
        <p:sp>
          <p:nvSpPr>
            <p:cNvPr id="25" name="Arc 24"/>
            <p:cNvSpPr/>
            <p:nvPr/>
          </p:nvSpPr>
          <p:spPr>
            <a:xfrm>
              <a:off x="3318604" y="4307726"/>
              <a:ext cx="2160240" cy="1944216"/>
            </a:xfrm>
            <a:prstGeom prst="arc">
              <a:avLst>
                <a:gd name="adj1" fmla="val 18445139"/>
                <a:gd name="adj2" fmla="val 19765215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e-IN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2267744" y="3205643"/>
              <a:ext cx="4747592" cy="3247693"/>
              <a:chOff x="2267744" y="3205643"/>
              <a:chExt cx="4747592" cy="3247693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5076056" y="4149080"/>
                <a:ext cx="457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002060"/>
                    </a:solidFill>
                    <a:latin typeface="Calibri" pitchFamily="34" charset="0"/>
                    <a:cs typeface="Calibri" pitchFamily="34" charset="0"/>
                  </a:rPr>
                  <a:t>F</a:t>
                </a:r>
                <a:endParaRPr lang="te-IN" sz="2400" dirty="0">
                  <a:solidFill>
                    <a:srgbClr val="00206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2" name="Group 28"/>
              <p:cNvGrpSpPr/>
              <p:nvPr/>
            </p:nvGrpSpPr>
            <p:grpSpPr>
              <a:xfrm>
                <a:off x="2267744" y="3205643"/>
                <a:ext cx="4747592" cy="3247693"/>
                <a:chOff x="2267744" y="3205643"/>
                <a:chExt cx="4747592" cy="3247693"/>
              </a:xfrm>
            </p:grpSpPr>
            <p:grpSp>
              <p:nvGrpSpPr>
                <p:cNvPr id="8" name="Group 22"/>
                <p:cNvGrpSpPr/>
                <p:nvPr/>
              </p:nvGrpSpPr>
              <p:grpSpPr>
                <a:xfrm>
                  <a:off x="3643306" y="3205643"/>
                  <a:ext cx="3372030" cy="2773254"/>
                  <a:chOff x="3643306" y="3205643"/>
                  <a:chExt cx="3372030" cy="2773254"/>
                </a:xfrm>
              </p:grpSpPr>
              <p:grpSp>
                <p:nvGrpSpPr>
                  <p:cNvPr id="11" name="Group 15"/>
                  <p:cNvGrpSpPr/>
                  <p:nvPr/>
                </p:nvGrpSpPr>
                <p:grpSpPr>
                  <a:xfrm>
                    <a:off x="4213912" y="3205643"/>
                    <a:ext cx="1220098" cy="2362200"/>
                    <a:chOff x="4213912" y="3205643"/>
                    <a:chExt cx="1220098" cy="2362200"/>
                  </a:xfrm>
                </p:grpSpPr>
                <p:cxnSp>
                  <p:nvCxnSpPr>
                    <p:cNvPr id="4" name="Straight Connector 3"/>
                    <p:cNvCxnSpPr/>
                    <p:nvPr/>
                  </p:nvCxnSpPr>
                  <p:spPr>
                    <a:xfrm rot="6600000">
                      <a:off x="3033606" y="4385949"/>
                      <a:ext cx="2362200" cy="1588"/>
                    </a:xfrm>
                    <a:prstGeom prst="line">
                      <a:avLst/>
                    </a:prstGeom>
                    <a:ln w="28575">
                      <a:solidFill>
                        <a:srgbClr val="002060"/>
                      </a:solidFill>
                      <a:headEnd type="arrow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" name="TextBox 5"/>
                    <p:cNvSpPr txBox="1"/>
                    <p:nvPr/>
                  </p:nvSpPr>
                  <p:spPr>
                    <a:xfrm>
                      <a:off x="4214810" y="3286124"/>
                      <a:ext cx="121920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Z</a:t>
                      </a:r>
                      <a:endParaRPr lang="te-IN" sz="2400" dirty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2" name="Group 14"/>
                  <p:cNvGrpSpPr/>
                  <p:nvPr/>
                </p:nvGrpSpPr>
                <p:grpSpPr>
                  <a:xfrm>
                    <a:off x="3643306" y="5500702"/>
                    <a:ext cx="3372030" cy="478195"/>
                    <a:chOff x="3643306" y="5500702"/>
                    <a:chExt cx="3372030" cy="478195"/>
                  </a:xfrm>
                </p:grpSpPr>
                <p:cxnSp>
                  <p:nvCxnSpPr>
                    <p:cNvPr id="3" name="Straight Connector 2"/>
                    <p:cNvCxnSpPr/>
                    <p:nvPr/>
                  </p:nvCxnSpPr>
                  <p:spPr>
                    <a:xfrm flipH="1" flipV="1">
                      <a:off x="3786184" y="5500702"/>
                      <a:ext cx="2297984" cy="16530"/>
                    </a:xfrm>
                    <a:prstGeom prst="line">
                      <a:avLst/>
                    </a:prstGeom>
                    <a:ln w="28575">
                      <a:solidFill>
                        <a:srgbClr val="002060"/>
                      </a:solidFill>
                      <a:headEnd type="arrow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" name="TextBox 4"/>
                    <p:cNvSpPr txBox="1"/>
                    <p:nvPr/>
                  </p:nvSpPr>
                  <p:spPr>
                    <a:xfrm>
                      <a:off x="3643306" y="5500702"/>
                      <a:ext cx="121920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  <a:endParaRPr lang="te-IN" sz="2400" dirty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7" name="TextBox 6"/>
                    <p:cNvSpPr txBox="1"/>
                    <p:nvPr/>
                  </p:nvSpPr>
                  <p:spPr>
                    <a:xfrm>
                      <a:off x="5796136" y="5517232"/>
                      <a:ext cx="121920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endParaRPr lang="te-IN" sz="2400" dirty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14" name="Group 16"/>
                  <p:cNvGrpSpPr/>
                  <p:nvPr/>
                </p:nvGrpSpPr>
                <p:grpSpPr>
                  <a:xfrm>
                    <a:off x="3718373" y="4519483"/>
                    <a:ext cx="1179168" cy="1459414"/>
                    <a:chOff x="3718373" y="4519483"/>
                    <a:chExt cx="1179168" cy="1459414"/>
                  </a:xfrm>
                </p:grpSpPr>
                <p:sp>
                  <p:nvSpPr>
                    <p:cNvPr id="9" name="TextBox 8"/>
                    <p:cNvSpPr txBox="1"/>
                    <p:nvPr/>
                  </p:nvSpPr>
                  <p:spPr>
                    <a:xfrm rot="159642">
                      <a:off x="3718373" y="4519483"/>
                      <a:ext cx="45720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  <a:endParaRPr lang="te-IN" sz="2400" dirty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" name="TextBox 9"/>
                    <p:cNvSpPr txBox="1"/>
                    <p:nvPr/>
                  </p:nvSpPr>
                  <p:spPr>
                    <a:xfrm flipH="1">
                      <a:off x="4211960" y="5517232"/>
                      <a:ext cx="685581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400" dirty="0" smtClean="0">
                          <a:solidFill>
                            <a:srgbClr val="002060"/>
                          </a:solidFill>
                          <a:latin typeface="Calibri" pitchFamily="34" charset="0"/>
                          <a:cs typeface="Calibri" pitchFamily="34" charset="0"/>
                        </a:rPr>
                        <a:t>E</a:t>
                      </a:r>
                      <a:endParaRPr lang="te-IN" sz="2400" dirty="0">
                        <a:solidFill>
                          <a:srgbClr val="002060"/>
                        </a:solidFill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21" name="Arc 20"/>
                <p:cNvSpPr/>
                <p:nvPr/>
              </p:nvSpPr>
              <p:spPr>
                <a:xfrm>
                  <a:off x="2267744" y="4509120"/>
                  <a:ext cx="2160240" cy="1944216"/>
                </a:xfrm>
                <a:prstGeom prst="arc">
                  <a:avLst>
                    <a:gd name="adj1" fmla="val 18916495"/>
                    <a:gd name="adj2" fmla="val 44648"/>
                  </a:avLst>
                </a:prstGeom>
                <a:ln w="28575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te-IN"/>
                </a:p>
              </p:txBody>
            </p:sp>
          </p:grpSp>
          <p:sp>
            <p:nvSpPr>
              <p:cNvPr id="26" name="Arc 25"/>
              <p:cNvSpPr/>
              <p:nvPr/>
            </p:nvSpPr>
            <p:spPr>
              <a:xfrm>
                <a:off x="2987824" y="3615764"/>
                <a:ext cx="2160240" cy="1944216"/>
              </a:xfrm>
              <a:prstGeom prst="arc">
                <a:avLst>
                  <a:gd name="adj1" fmla="val 20834441"/>
                  <a:gd name="adj2" fmla="val 714874"/>
                </a:avLst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e-IN"/>
              </a:p>
            </p:txBody>
          </p:sp>
        </p:grpSp>
      </p:grp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1475656" y="1988840"/>
            <a:ext cx="594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Join  Y and F. This line divides the angle XYZ.</a:t>
            </a:r>
            <a:endParaRPr lang="en-IN" sz="240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3812628" y="3789040"/>
            <a:ext cx="2487564" cy="1717422"/>
          </a:xfrm>
          <a:prstGeom prst="line">
            <a:avLst/>
          </a:prstGeom>
          <a:ln w="285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lowchart: Alternate Process 19"/>
          <p:cNvSpPr/>
          <p:nvPr/>
        </p:nvSpPr>
        <p:spPr>
          <a:xfrm>
            <a:off x="2357422" y="214290"/>
            <a:ext cx="4572032" cy="785818"/>
          </a:xfrm>
          <a:prstGeom prst="flowChartAlternateProcess">
            <a:avLst/>
          </a:prstGeom>
          <a:solidFill>
            <a:schemeClr val="accent2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Angular Bisectors </a:t>
            </a:r>
            <a:endParaRPr lang="te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59632" y="1412776"/>
            <a:ext cx="985312" cy="46166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2400" dirty="0" smtClean="0">
                <a:latin typeface="Calibri" pitchFamily="34" charset="0"/>
                <a:cs typeface="Calibri" pitchFamily="34" charset="0"/>
              </a:rPr>
              <a:t>Step 5</a:t>
            </a:r>
            <a:endParaRPr lang="te-IN" sz="2400" dirty="0">
              <a:latin typeface="Calibri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267744" y="3284984"/>
            <a:ext cx="4747592" cy="3168352"/>
            <a:chOff x="2267744" y="3284984"/>
            <a:chExt cx="4747592" cy="3168352"/>
          </a:xfrm>
        </p:grpSpPr>
        <p:grpSp>
          <p:nvGrpSpPr>
            <p:cNvPr id="2" name="Group 26"/>
            <p:cNvGrpSpPr/>
            <p:nvPr/>
          </p:nvGrpSpPr>
          <p:grpSpPr>
            <a:xfrm>
              <a:off x="2267744" y="3284984"/>
              <a:ext cx="4747592" cy="3168352"/>
              <a:chOff x="2267744" y="3284984"/>
              <a:chExt cx="4747592" cy="3168352"/>
            </a:xfrm>
          </p:grpSpPr>
          <p:sp>
            <p:nvSpPr>
              <p:cNvPr id="25" name="Arc 24"/>
              <p:cNvSpPr/>
              <p:nvPr/>
            </p:nvSpPr>
            <p:spPr>
              <a:xfrm>
                <a:off x="3255650" y="4338624"/>
                <a:ext cx="2160240" cy="1944216"/>
              </a:xfrm>
              <a:prstGeom prst="arc">
                <a:avLst>
                  <a:gd name="adj1" fmla="val 18445139"/>
                  <a:gd name="adj2" fmla="val 19765215"/>
                </a:avLst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e-IN"/>
              </a:p>
            </p:txBody>
          </p:sp>
          <p:grpSp>
            <p:nvGrpSpPr>
              <p:cNvPr id="8" name="Group 23"/>
              <p:cNvGrpSpPr/>
              <p:nvPr/>
            </p:nvGrpSpPr>
            <p:grpSpPr>
              <a:xfrm>
                <a:off x="2267744" y="3284984"/>
                <a:ext cx="4747592" cy="3168352"/>
                <a:chOff x="2267744" y="3284984"/>
                <a:chExt cx="4747592" cy="3168352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5076056" y="4149080"/>
                  <a:ext cx="4572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>
                      <a:solidFill>
                        <a:srgbClr val="002060"/>
                      </a:solidFill>
                      <a:latin typeface="Calibri" pitchFamily="34" charset="0"/>
                      <a:cs typeface="Calibri" pitchFamily="34" charset="0"/>
                    </a:rPr>
                    <a:t>F</a:t>
                  </a:r>
                  <a:endParaRPr lang="te-IN" sz="2400" dirty="0">
                    <a:solidFill>
                      <a:srgbClr val="002060"/>
                    </a:solidFill>
                    <a:latin typeface="Calibri" pitchFamily="34" charset="0"/>
                  </a:endParaRPr>
                </a:p>
              </p:txBody>
            </p:sp>
            <p:grpSp>
              <p:nvGrpSpPr>
                <p:cNvPr id="11" name="Group 28"/>
                <p:cNvGrpSpPr/>
                <p:nvPr/>
              </p:nvGrpSpPr>
              <p:grpSpPr>
                <a:xfrm>
                  <a:off x="2267744" y="3284984"/>
                  <a:ext cx="4747592" cy="3168352"/>
                  <a:chOff x="2267744" y="3284984"/>
                  <a:chExt cx="4747592" cy="3168352"/>
                </a:xfrm>
              </p:grpSpPr>
              <p:grpSp>
                <p:nvGrpSpPr>
                  <p:cNvPr id="12" name="Group 22"/>
                  <p:cNvGrpSpPr/>
                  <p:nvPr/>
                </p:nvGrpSpPr>
                <p:grpSpPr>
                  <a:xfrm>
                    <a:off x="3643306" y="3284984"/>
                    <a:ext cx="3372030" cy="2693913"/>
                    <a:chOff x="3643306" y="3284984"/>
                    <a:chExt cx="3372030" cy="2693913"/>
                  </a:xfrm>
                </p:grpSpPr>
                <p:grpSp>
                  <p:nvGrpSpPr>
                    <p:cNvPr id="14" name="Group 15"/>
                    <p:cNvGrpSpPr/>
                    <p:nvPr/>
                  </p:nvGrpSpPr>
                  <p:grpSpPr>
                    <a:xfrm>
                      <a:off x="3793170" y="3284984"/>
                      <a:ext cx="1640840" cy="2211358"/>
                      <a:chOff x="3793170" y="3284984"/>
                      <a:chExt cx="1640840" cy="2211358"/>
                    </a:xfrm>
                  </p:grpSpPr>
                  <p:cxnSp>
                    <p:nvCxnSpPr>
                      <p:cNvPr id="4" name="Straight Connector 3"/>
                      <p:cNvCxnSpPr/>
                      <p:nvPr/>
                    </p:nvCxnSpPr>
                    <p:spPr>
                      <a:xfrm flipH="1">
                        <a:off x="3793170" y="3284984"/>
                        <a:ext cx="922846" cy="2211358"/>
                      </a:xfrm>
                      <a:prstGeom prst="line">
                        <a:avLst/>
                      </a:prstGeom>
                      <a:ln w="28575">
                        <a:solidFill>
                          <a:srgbClr val="002060"/>
                        </a:solidFill>
                        <a:headEnd type="arrow" w="med" len="med"/>
                        <a:tailEnd type="none" w="med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6" name="TextBox 5"/>
                      <p:cNvSpPr txBox="1"/>
                      <p:nvPr/>
                    </p:nvSpPr>
                    <p:spPr>
                      <a:xfrm>
                        <a:off x="4214810" y="3286124"/>
                        <a:ext cx="1219200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400" dirty="0" smtClean="0">
                            <a:solidFill>
                              <a:srgbClr val="002060"/>
                            </a:solidFill>
                            <a:latin typeface="Calibri" pitchFamily="34" charset="0"/>
                            <a:cs typeface="Calibri" pitchFamily="34" charset="0"/>
                          </a:rPr>
                          <a:t>Z</a:t>
                        </a:r>
                        <a:endParaRPr lang="te-IN" sz="2400" dirty="0">
                          <a:solidFill>
                            <a:srgbClr val="002060"/>
                          </a:solidFill>
                          <a:latin typeface="Calibri" pitchFamily="34" charset="0"/>
                        </a:endParaRPr>
                      </a:p>
                    </p:txBody>
                  </p:sp>
                </p:grpSp>
                <p:grpSp>
                  <p:nvGrpSpPr>
                    <p:cNvPr id="15" name="Group 14"/>
                    <p:cNvGrpSpPr/>
                    <p:nvPr/>
                  </p:nvGrpSpPr>
                  <p:grpSpPr>
                    <a:xfrm>
                      <a:off x="3643306" y="5445224"/>
                      <a:ext cx="3372030" cy="533673"/>
                      <a:chOff x="3643306" y="5445224"/>
                      <a:chExt cx="3372030" cy="533673"/>
                    </a:xfrm>
                  </p:grpSpPr>
                  <p:cxnSp>
                    <p:nvCxnSpPr>
                      <p:cNvPr id="3" name="Straight Connector 2"/>
                      <p:cNvCxnSpPr/>
                      <p:nvPr/>
                    </p:nvCxnSpPr>
                    <p:spPr>
                      <a:xfrm flipH="1">
                        <a:off x="3780574" y="5445224"/>
                        <a:ext cx="2303594" cy="55478"/>
                      </a:xfrm>
                      <a:prstGeom prst="line">
                        <a:avLst/>
                      </a:prstGeom>
                      <a:ln w="28575">
                        <a:solidFill>
                          <a:srgbClr val="002060"/>
                        </a:solidFill>
                        <a:headEnd type="arrow" w="med" len="med"/>
                        <a:tailEnd type="none" w="med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" name="TextBox 4"/>
                      <p:cNvSpPr txBox="1"/>
                      <p:nvPr/>
                    </p:nvSpPr>
                    <p:spPr>
                      <a:xfrm>
                        <a:off x="3643306" y="5500702"/>
                        <a:ext cx="1219200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400" dirty="0" smtClean="0">
                            <a:solidFill>
                              <a:srgbClr val="002060"/>
                            </a:solidFill>
                            <a:latin typeface="Calibri" pitchFamily="34" charset="0"/>
                            <a:cs typeface="Calibri" pitchFamily="34" charset="0"/>
                          </a:rPr>
                          <a:t>Y</a:t>
                        </a:r>
                        <a:endParaRPr lang="te-IN" sz="2400" dirty="0">
                          <a:solidFill>
                            <a:srgbClr val="002060"/>
                          </a:solidFill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7" name="TextBox 6"/>
                      <p:cNvSpPr txBox="1"/>
                      <p:nvPr/>
                    </p:nvSpPr>
                    <p:spPr>
                      <a:xfrm>
                        <a:off x="5796136" y="5517232"/>
                        <a:ext cx="1219200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400" dirty="0" smtClean="0">
                            <a:solidFill>
                              <a:srgbClr val="002060"/>
                            </a:solidFill>
                            <a:latin typeface="Calibri" pitchFamily="34" charset="0"/>
                            <a:cs typeface="Calibri" pitchFamily="34" charset="0"/>
                          </a:rPr>
                          <a:t>X</a:t>
                        </a:r>
                        <a:endParaRPr lang="te-IN" sz="2400" dirty="0">
                          <a:solidFill>
                            <a:srgbClr val="002060"/>
                          </a:solidFill>
                          <a:latin typeface="Calibri" pitchFamily="34" charset="0"/>
                        </a:endParaRPr>
                      </a:p>
                    </p:txBody>
                  </p:sp>
                </p:grpSp>
                <p:grpSp>
                  <p:nvGrpSpPr>
                    <p:cNvPr id="16" name="Group 16"/>
                    <p:cNvGrpSpPr/>
                    <p:nvPr/>
                  </p:nvGrpSpPr>
                  <p:grpSpPr>
                    <a:xfrm>
                      <a:off x="3718373" y="4591491"/>
                      <a:ext cx="1179168" cy="1387406"/>
                      <a:chOff x="3718373" y="4591491"/>
                      <a:chExt cx="1179168" cy="1387406"/>
                    </a:xfrm>
                  </p:grpSpPr>
                  <p:sp>
                    <p:nvSpPr>
                      <p:cNvPr id="9" name="TextBox 8"/>
                      <p:cNvSpPr txBox="1"/>
                      <p:nvPr/>
                    </p:nvSpPr>
                    <p:spPr>
                      <a:xfrm rot="159642">
                        <a:off x="3718373" y="4591491"/>
                        <a:ext cx="457200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400" dirty="0" smtClean="0">
                            <a:solidFill>
                              <a:srgbClr val="002060"/>
                            </a:solidFill>
                            <a:latin typeface="Calibri" pitchFamily="34" charset="0"/>
                            <a:cs typeface="Calibri" pitchFamily="34" charset="0"/>
                          </a:rPr>
                          <a:t>D</a:t>
                        </a:r>
                        <a:endParaRPr lang="te-IN" sz="2400" dirty="0">
                          <a:solidFill>
                            <a:srgbClr val="002060"/>
                          </a:solidFill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0" name="TextBox 9"/>
                      <p:cNvSpPr txBox="1"/>
                      <p:nvPr/>
                    </p:nvSpPr>
                    <p:spPr>
                      <a:xfrm flipH="1">
                        <a:off x="4211960" y="5517232"/>
                        <a:ext cx="685581" cy="46166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2400" dirty="0" smtClean="0">
                            <a:solidFill>
                              <a:srgbClr val="002060"/>
                            </a:solidFill>
                            <a:latin typeface="Calibri" pitchFamily="34" charset="0"/>
                            <a:cs typeface="Calibri" pitchFamily="34" charset="0"/>
                          </a:rPr>
                          <a:t>E</a:t>
                        </a:r>
                        <a:endParaRPr lang="te-IN" sz="2400" dirty="0">
                          <a:solidFill>
                            <a:srgbClr val="002060"/>
                          </a:solidFill>
                          <a:latin typeface="Calibri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21" name="Arc 20"/>
                  <p:cNvSpPr/>
                  <p:nvPr/>
                </p:nvSpPr>
                <p:spPr>
                  <a:xfrm>
                    <a:off x="2267744" y="4509120"/>
                    <a:ext cx="2160240" cy="1944216"/>
                  </a:xfrm>
                  <a:prstGeom prst="arc">
                    <a:avLst>
                      <a:gd name="adj1" fmla="val 18916495"/>
                      <a:gd name="adj2" fmla="val 44648"/>
                    </a:avLst>
                  </a:prstGeom>
                  <a:ln w="28575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e-IN"/>
                  </a:p>
                </p:txBody>
              </p:sp>
            </p:grpSp>
            <p:sp>
              <p:nvSpPr>
                <p:cNvPr id="26" name="Arc 25"/>
                <p:cNvSpPr/>
                <p:nvPr/>
              </p:nvSpPr>
              <p:spPr>
                <a:xfrm>
                  <a:off x="2917128" y="3634452"/>
                  <a:ext cx="2160240" cy="1944216"/>
                </a:xfrm>
                <a:prstGeom prst="arc">
                  <a:avLst>
                    <a:gd name="adj1" fmla="val 20834441"/>
                    <a:gd name="adj2" fmla="val 714874"/>
                  </a:avLst>
                </a:prstGeom>
                <a:ln w="28575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te-IN"/>
                </a:p>
              </p:txBody>
            </p:sp>
          </p:grpSp>
        </p:grpSp>
        <p:cxnSp>
          <p:nvCxnSpPr>
            <p:cNvPr id="28" name="Straight Connector 27"/>
            <p:cNvCxnSpPr/>
            <p:nvPr/>
          </p:nvCxnSpPr>
          <p:spPr>
            <a:xfrm flipV="1">
              <a:off x="3802352" y="3861048"/>
              <a:ext cx="2353824" cy="1629106"/>
            </a:xfrm>
            <a:prstGeom prst="line">
              <a:avLst/>
            </a:prstGeom>
            <a:ln w="28575">
              <a:solidFill>
                <a:srgbClr val="00206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/>
          <p:cNvSpPr/>
          <p:nvPr/>
        </p:nvSpPr>
        <p:spPr>
          <a:xfrm>
            <a:off x="1403648" y="1988840"/>
            <a:ext cx="5841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Measure the angle m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﻿ 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∠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﻿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Helvetica Neue"/>
                <a:cs typeface="Calibri" pitchFamily="34" charset="0"/>
              </a:rPr>
              <a:t> ZYF and 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﻿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∠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﻿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Helvetica Neue"/>
                <a:cs typeface="Calibri" pitchFamily="34" charset="0"/>
              </a:rPr>
              <a:t> FYX  = 35°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Tahoma" pitchFamily="34" charset="0"/>
                <a:cs typeface="Calibri" pitchFamily="34" charset="0"/>
              </a:rPr>
              <a:t>﻿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Helvetica Neue"/>
                <a:cs typeface="Calibri" pitchFamily="34" charset="0"/>
              </a:rPr>
              <a:t> </a:t>
            </a:r>
            <a:endParaRPr lang="en-US" sz="24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 rot="21434014" flipH="1">
            <a:off x="4150693" y="4597403"/>
            <a:ext cx="685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35⁰</a:t>
            </a:r>
            <a:endParaRPr lang="te-IN" sz="24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 rot="21434014" flipH="1">
            <a:off x="4366753" y="5027981"/>
            <a:ext cx="624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35⁰</a:t>
            </a:r>
            <a:endParaRPr lang="te-IN" sz="24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29" name="Arc 28"/>
          <p:cNvSpPr/>
          <p:nvPr/>
        </p:nvSpPr>
        <p:spPr>
          <a:xfrm>
            <a:off x="2253114" y="4444427"/>
            <a:ext cx="2160240" cy="1944216"/>
          </a:xfrm>
          <a:prstGeom prst="arc">
            <a:avLst>
              <a:gd name="adj1" fmla="val 20753335"/>
              <a:gd name="adj2" fmla="val 153728"/>
            </a:avLst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/>
          </a:p>
        </p:txBody>
      </p:sp>
      <p:sp>
        <p:nvSpPr>
          <p:cNvPr id="31" name="Arc 30"/>
          <p:cNvSpPr/>
          <p:nvPr/>
        </p:nvSpPr>
        <p:spPr>
          <a:xfrm rot="19464736">
            <a:off x="2299523" y="4584443"/>
            <a:ext cx="2168690" cy="2042608"/>
          </a:xfrm>
          <a:prstGeom prst="arc">
            <a:avLst>
              <a:gd name="adj1" fmla="val 20810193"/>
              <a:gd name="adj2" fmla="val 582381"/>
            </a:avLst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/>
          </a:p>
        </p:txBody>
      </p:sp>
      <p:sp>
        <p:nvSpPr>
          <p:cNvPr id="34" name="Rectangle 33"/>
          <p:cNvSpPr/>
          <p:nvPr/>
        </p:nvSpPr>
        <p:spPr>
          <a:xfrm>
            <a:off x="6300192" y="5157192"/>
            <a:ext cx="2371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Calibri" pitchFamily="34" charset="0"/>
                <a:ea typeface="Cambria Math" pitchFamily="18" charset="0"/>
                <a:cs typeface="Calibri" pitchFamily="34" charset="0"/>
              </a:rPr>
              <a:t>∠</a:t>
            </a:r>
            <a:r>
              <a:rPr lang="en-US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﻿</a:t>
            </a:r>
            <a:r>
              <a:rPr lang="en-US" dirty="0" smtClean="0">
                <a:latin typeface="Calibri" pitchFamily="34" charset="0"/>
                <a:ea typeface="Helvetica Neue"/>
                <a:cs typeface="Calibri" pitchFamily="34" charset="0"/>
              </a:rPr>
              <a:t> ZYF and </a:t>
            </a:r>
            <a:r>
              <a:rPr lang="en-US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﻿</a:t>
            </a:r>
            <a:r>
              <a:rPr lang="en-US" dirty="0" smtClean="0">
                <a:latin typeface="Calibri" pitchFamily="34" charset="0"/>
                <a:ea typeface="Cambria Math" pitchFamily="18" charset="0"/>
                <a:cs typeface="Calibri" pitchFamily="34" charset="0"/>
              </a:rPr>
              <a:t>∠</a:t>
            </a:r>
            <a:r>
              <a:rPr lang="en-US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﻿</a:t>
            </a:r>
            <a:r>
              <a:rPr lang="en-US" dirty="0" smtClean="0">
                <a:latin typeface="Calibri" pitchFamily="34" charset="0"/>
                <a:ea typeface="Helvetica Neue"/>
                <a:cs typeface="Calibri" pitchFamily="34" charset="0"/>
              </a:rPr>
              <a:t> FYX  = 35°</a:t>
            </a:r>
            <a:r>
              <a:rPr lang="en-US" dirty="0" smtClean="0">
                <a:latin typeface="Calibri" pitchFamily="34" charset="0"/>
                <a:ea typeface="Tahoma" pitchFamily="34" charset="0"/>
                <a:cs typeface="Calibri" pitchFamily="34" charset="0"/>
              </a:rPr>
              <a:t>﻿</a:t>
            </a:r>
            <a:r>
              <a:rPr lang="en-US" dirty="0" smtClean="0">
                <a:latin typeface="Calibri" pitchFamily="34" charset="0"/>
                <a:ea typeface="Helvetica Neue"/>
                <a:cs typeface="Calibri" pitchFamily="34" charset="0"/>
              </a:rPr>
              <a:t> </a:t>
            </a:r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8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8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8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28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28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7" grpId="0"/>
      <p:bldP spid="38" grpId="0"/>
      <p:bldP spid="29" grpId="0" animBg="1"/>
      <p:bldP spid="31" grpId="0" animBg="1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85852" y="2428868"/>
            <a:ext cx="6781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just"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Some angles like  30°, 45°, 60°, 90°  which can  be drawn without a protractor. These are called special  angles.  </a:t>
            </a:r>
          </a:p>
          <a:p>
            <a:pPr marL="361950" indent="-361950" algn="just">
              <a:buFont typeface="Arial" pitchFamily="34" charset="0"/>
              <a:buChar char="•"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361950" indent="-361950" algn="just"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To  construct such angles we will be using the ruler and compass. </a:t>
            </a:r>
          </a:p>
          <a:p>
            <a:pPr marL="361950" indent="-361950" algn="just">
              <a:buFont typeface="Arial" pitchFamily="34" charset="0"/>
              <a:buChar char="•"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361950" indent="-361950" algn="just">
              <a:buFont typeface="Arial" pitchFamily="34" charset="0"/>
              <a:buChar char="•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We can also construct angles like 15°, 75°, 105°, 120°  etc.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57356" y="1285860"/>
            <a:ext cx="5572164" cy="7143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Constructing angles of special measures</a:t>
            </a:r>
            <a:endParaRPr lang="en-US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2357422" y="214290"/>
            <a:ext cx="4572032" cy="785818"/>
          </a:xfrm>
          <a:prstGeom prst="flowChartAlternateProcess">
            <a:avLst/>
          </a:prstGeom>
          <a:solidFill>
            <a:schemeClr val="accent2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Angular Bisectors </a:t>
            </a:r>
            <a:endParaRPr lang="te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71600" y="1988840"/>
            <a:ext cx="23338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Draw any ray MN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6686" y="116632"/>
            <a:ext cx="4392488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Constructing 60° angle </a:t>
            </a:r>
            <a:endParaRPr lang="en-US" sz="36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915816" y="3573016"/>
            <a:ext cx="3312368" cy="461673"/>
            <a:chOff x="2857488" y="4572000"/>
            <a:chExt cx="3312368" cy="461673"/>
          </a:xfrm>
        </p:grpSpPr>
        <p:cxnSp>
          <p:nvCxnSpPr>
            <p:cNvPr id="7" name="Straight Connector 6"/>
            <p:cNvCxnSpPr/>
            <p:nvPr/>
          </p:nvCxnSpPr>
          <p:spPr>
            <a:xfrm rot="10800000">
              <a:off x="3048000" y="4572000"/>
              <a:ext cx="2971800" cy="1588"/>
            </a:xfrm>
            <a:prstGeom prst="line">
              <a:avLst/>
            </a:prstGeom>
            <a:ln w="28575">
              <a:solidFill>
                <a:srgbClr val="00206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857488" y="4572008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M</a:t>
              </a:r>
              <a:endParaRPr lang="te-IN" sz="24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791200" y="4572000"/>
              <a:ext cx="3786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2060"/>
                  </a:solidFill>
                  <a:latin typeface="Calibri" pitchFamily="34" charset="0"/>
                  <a:cs typeface="Calibri" pitchFamily="34" charset="0"/>
                </a:rPr>
                <a:t>N</a:t>
              </a:r>
              <a:endParaRPr lang="te-IN" sz="24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sp>
        <p:nvSpPr>
          <p:cNvPr id="11" name="Rounded Rectangle 10"/>
          <p:cNvSpPr/>
          <p:nvPr/>
        </p:nvSpPr>
        <p:spPr>
          <a:xfrm>
            <a:off x="971600" y="1196752"/>
            <a:ext cx="1152128" cy="510778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043608" y="1556792"/>
            <a:ext cx="7162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Place the point of the compass on M. With any convenient radius draw an arc (big) which cuts MN at P.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043608" y="3212976"/>
            <a:ext cx="7315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With P as centre and same radius draw an arc which cuts previous arc at Q.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3082479" y="5848630"/>
            <a:ext cx="4214826" cy="466411"/>
            <a:chOff x="2643174" y="5786454"/>
            <a:chExt cx="4214826" cy="466411"/>
          </a:xfrm>
        </p:grpSpPr>
        <p:cxnSp>
          <p:nvCxnSpPr>
            <p:cNvPr id="6" name="Straight Connector 5"/>
            <p:cNvCxnSpPr/>
            <p:nvPr/>
          </p:nvCxnSpPr>
          <p:spPr>
            <a:xfrm flipH="1" flipV="1">
              <a:off x="2895600" y="5791200"/>
              <a:ext cx="2900536" cy="14064"/>
            </a:xfrm>
            <a:prstGeom prst="line">
              <a:avLst/>
            </a:prstGeom>
            <a:ln w="28575">
              <a:solidFill>
                <a:srgbClr val="00206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2643174" y="5786454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M</a:t>
              </a:r>
              <a:endParaRPr lang="te-IN" sz="2400" dirty="0">
                <a:latin typeface="Calibri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638800" y="5791200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N</a:t>
              </a:r>
              <a:endParaRPr lang="te-IN" sz="2400" dirty="0">
                <a:latin typeface="Calibri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215380" y="5805264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P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91880" y="4437112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Q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365153" y="93137"/>
            <a:ext cx="4392488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Constructing 60° angle </a:t>
            </a:r>
            <a:endParaRPr lang="en-US" sz="36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71600" y="980728"/>
            <a:ext cx="1152128" cy="510778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1600" y="2492896"/>
            <a:ext cx="1152128" cy="510778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3</a:t>
            </a:r>
          </a:p>
        </p:txBody>
      </p:sp>
      <p:sp>
        <p:nvSpPr>
          <p:cNvPr id="15" name="Arc 14"/>
          <p:cNvSpPr/>
          <p:nvPr/>
        </p:nvSpPr>
        <p:spPr>
          <a:xfrm rot="5400000">
            <a:off x="2437721" y="4821993"/>
            <a:ext cx="2134840" cy="2085159"/>
          </a:xfrm>
          <a:prstGeom prst="arc">
            <a:avLst>
              <a:gd name="adj1" fmla="val 5997636"/>
              <a:gd name="adj2" fmla="val 16964195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 dirty="0"/>
          </a:p>
        </p:txBody>
      </p:sp>
      <p:sp>
        <p:nvSpPr>
          <p:cNvPr id="16" name="Arc 15"/>
          <p:cNvSpPr/>
          <p:nvPr/>
        </p:nvSpPr>
        <p:spPr>
          <a:xfrm rot="17060390">
            <a:off x="3032240" y="4711417"/>
            <a:ext cx="2935904" cy="2668773"/>
          </a:xfrm>
          <a:prstGeom prst="arc">
            <a:avLst>
              <a:gd name="adj1" fmla="val 17045329"/>
              <a:gd name="adj2" fmla="val 2042750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/>
      <p:bldP spid="16386" grpId="0"/>
      <p:bldP spid="12" grpId="0"/>
      <p:bldP spid="13" grpId="0"/>
      <p:bldP spid="21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339752" y="3789040"/>
            <a:ext cx="4834744" cy="2991145"/>
            <a:chOff x="2462561" y="4472764"/>
            <a:chExt cx="4834744" cy="2991145"/>
          </a:xfrm>
        </p:grpSpPr>
        <p:grpSp>
          <p:nvGrpSpPr>
            <p:cNvPr id="2" name="Group 13"/>
            <p:cNvGrpSpPr/>
            <p:nvPr/>
          </p:nvGrpSpPr>
          <p:grpSpPr>
            <a:xfrm>
              <a:off x="3082479" y="5848630"/>
              <a:ext cx="4214826" cy="466411"/>
              <a:chOff x="2643174" y="5786454"/>
              <a:chExt cx="4214826" cy="466411"/>
            </a:xfrm>
          </p:grpSpPr>
          <p:cxnSp>
            <p:nvCxnSpPr>
              <p:cNvPr id="6" name="Straight Connector 5"/>
              <p:cNvCxnSpPr/>
              <p:nvPr/>
            </p:nvCxnSpPr>
            <p:spPr>
              <a:xfrm flipH="1" flipV="1">
                <a:off x="2895600" y="5791200"/>
                <a:ext cx="2900536" cy="14064"/>
              </a:xfrm>
              <a:prstGeom prst="line">
                <a:avLst/>
              </a:prstGeom>
              <a:ln w="28575">
                <a:solidFill>
                  <a:srgbClr val="002060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TextBox 6"/>
              <p:cNvSpPr txBox="1"/>
              <p:nvPr/>
            </p:nvSpPr>
            <p:spPr>
              <a:xfrm>
                <a:off x="2643174" y="5786454"/>
                <a:ext cx="1219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Calibri" pitchFamily="34" charset="0"/>
                    <a:cs typeface="Calibri" pitchFamily="34" charset="0"/>
                  </a:rPr>
                  <a:t>M</a:t>
                </a:r>
                <a:endParaRPr lang="te-IN" sz="2400" dirty="0">
                  <a:latin typeface="Calibri" pitchFamily="34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5638800" y="5791200"/>
                <a:ext cx="1219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Calibri" pitchFamily="34" charset="0"/>
                    <a:cs typeface="Calibri" pitchFamily="34" charset="0"/>
                  </a:rPr>
                  <a:t>N</a:t>
                </a:r>
                <a:endParaRPr lang="te-IN" sz="2400" dirty="0">
                  <a:latin typeface="Calibri" pitchFamily="34" charset="0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4215380" y="5805264"/>
              <a:ext cx="4286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P</a:t>
              </a:r>
              <a:endParaRPr lang="te-IN" sz="2400" dirty="0">
                <a:latin typeface="Calibri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14689" y="4472764"/>
              <a:ext cx="4286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Q</a:t>
              </a:r>
              <a:endParaRPr lang="te-IN" sz="2400" dirty="0">
                <a:latin typeface="Calibri" pitchFamily="34" charset="0"/>
              </a:endParaRPr>
            </a:p>
          </p:txBody>
        </p:sp>
        <p:sp>
          <p:nvSpPr>
            <p:cNvPr id="15" name="Arc 14"/>
            <p:cNvSpPr/>
            <p:nvPr/>
          </p:nvSpPr>
          <p:spPr>
            <a:xfrm rot="5400000">
              <a:off x="2437721" y="4821993"/>
              <a:ext cx="2134840" cy="2085159"/>
            </a:xfrm>
            <a:prstGeom prst="arc">
              <a:avLst>
                <a:gd name="adj1" fmla="val 5997636"/>
                <a:gd name="adj2" fmla="val 16964195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e-IN" dirty="0"/>
            </a:p>
          </p:txBody>
        </p:sp>
        <p:sp>
          <p:nvSpPr>
            <p:cNvPr id="16" name="Arc 15"/>
            <p:cNvSpPr/>
            <p:nvPr/>
          </p:nvSpPr>
          <p:spPr>
            <a:xfrm rot="18959602">
              <a:off x="2940667" y="4789676"/>
              <a:ext cx="3029426" cy="2674233"/>
            </a:xfrm>
            <a:prstGeom prst="arc">
              <a:avLst>
                <a:gd name="adj1" fmla="val 15562776"/>
                <a:gd name="adj2" fmla="val 19000333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30713" y="5379251"/>
              <a:ext cx="720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C00000"/>
                  </a:solidFill>
                  <a:latin typeface="Calibri" pitchFamily="34" charset="0"/>
                  <a:ea typeface="Cambria Math" pitchFamily="18" charset="0"/>
                  <a:cs typeface="Calibri" pitchFamily="34" charset="0"/>
                </a:rPr>
                <a:t>60</a:t>
              </a:r>
              <a:r>
                <a:rPr lang="en-US" sz="2400" dirty="0" smtClean="0">
                  <a:solidFill>
                    <a:srgbClr val="C00000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°</a:t>
              </a:r>
              <a:endParaRPr lang="te-IN" sz="2400" dirty="0">
                <a:latin typeface="Calibri" pitchFamily="34" charset="0"/>
              </a:endParaRPr>
            </a:p>
          </p:txBody>
        </p:sp>
        <p:sp>
          <p:nvSpPr>
            <p:cNvPr id="20" name="Arc 19"/>
            <p:cNvSpPr/>
            <p:nvPr/>
          </p:nvSpPr>
          <p:spPr>
            <a:xfrm rot="5400000">
              <a:off x="2736870" y="5278575"/>
              <a:ext cx="1179397" cy="1151951"/>
            </a:xfrm>
            <a:prstGeom prst="arc">
              <a:avLst>
                <a:gd name="adj1" fmla="val 12683528"/>
                <a:gd name="adj2" fmla="val 16230873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e-IN" dirty="0"/>
            </a:p>
          </p:txBody>
        </p:sp>
      </p:grp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755576" y="1916832"/>
            <a:ext cx="7632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Join MQ and extend to point L of any length. m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∠QMP = 60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°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endParaRPr lang="en-IN" sz="2400" dirty="0">
              <a:solidFill>
                <a:srgbClr val="C0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3203848" y="3140968"/>
            <a:ext cx="1232603" cy="2036250"/>
          </a:xfrm>
          <a:prstGeom prst="line">
            <a:avLst/>
          </a:prstGeom>
          <a:ln w="28575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827584" y="1268760"/>
            <a:ext cx="1152128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4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365153" y="93137"/>
            <a:ext cx="4392488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Constructing 60° angle </a:t>
            </a:r>
            <a:endParaRPr lang="en-US" sz="36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79912" y="3068960"/>
            <a:ext cx="792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L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899592" y="1700808"/>
            <a:ext cx="24107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Draw any ray MN.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90554" y="116632"/>
            <a:ext cx="4320480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Constructing 30°angle </a:t>
            </a:r>
            <a:endParaRPr lang="en-US" sz="36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843808" y="2636912"/>
            <a:ext cx="3384376" cy="472495"/>
            <a:chOff x="2684366" y="5143512"/>
            <a:chExt cx="3384376" cy="472495"/>
          </a:xfrm>
        </p:grpSpPr>
        <p:cxnSp>
          <p:nvCxnSpPr>
            <p:cNvPr id="7" name="Straight Connector 6"/>
            <p:cNvCxnSpPr/>
            <p:nvPr/>
          </p:nvCxnSpPr>
          <p:spPr>
            <a:xfrm rot="10800000">
              <a:off x="2928926" y="5143512"/>
              <a:ext cx="2971800" cy="1588"/>
            </a:xfrm>
            <a:prstGeom prst="line">
              <a:avLst/>
            </a:prstGeom>
            <a:ln w="28575">
              <a:solidFill>
                <a:srgbClr val="00206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684366" y="5154342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M</a:t>
              </a:r>
              <a:endParaRPr lang="te-IN" sz="2400" dirty="0">
                <a:latin typeface="Calibri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672126" y="5143512"/>
              <a:ext cx="396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N</a:t>
              </a:r>
              <a:endParaRPr lang="te-IN" sz="2400" dirty="0">
                <a:latin typeface="Calibri" pitchFamily="34" charset="0"/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971600" y="1052736"/>
            <a:ext cx="1152128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71600" y="3140968"/>
            <a:ext cx="1152128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2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915816" y="5949280"/>
            <a:ext cx="4214826" cy="466411"/>
            <a:chOff x="2643174" y="5786454"/>
            <a:chExt cx="4214826" cy="466411"/>
          </a:xfrm>
        </p:grpSpPr>
        <p:cxnSp>
          <p:nvCxnSpPr>
            <p:cNvPr id="16" name="Straight Connector 15"/>
            <p:cNvCxnSpPr/>
            <p:nvPr/>
          </p:nvCxnSpPr>
          <p:spPr>
            <a:xfrm flipH="1" flipV="1">
              <a:off x="2895600" y="5791200"/>
              <a:ext cx="2900536" cy="14064"/>
            </a:xfrm>
            <a:prstGeom prst="line">
              <a:avLst/>
            </a:prstGeom>
            <a:ln w="28575">
              <a:solidFill>
                <a:srgbClr val="00206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2643174" y="5786454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M</a:t>
              </a:r>
              <a:endParaRPr lang="te-IN" sz="2400" dirty="0">
                <a:latin typeface="Calibri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638800" y="5791200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N</a:t>
              </a:r>
              <a:endParaRPr lang="te-IN" sz="2400" dirty="0">
                <a:latin typeface="Calibri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048717" y="5905914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P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20" name="Arc 19"/>
          <p:cNvSpPr/>
          <p:nvPr/>
        </p:nvSpPr>
        <p:spPr>
          <a:xfrm rot="5400000">
            <a:off x="2220256" y="4922643"/>
            <a:ext cx="2134840" cy="2085159"/>
          </a:xfrm>
          <a:prstGeom prst="arc">
            <a:avLst>
              <a:gd name="adj1" fmla="val 10521128"/>
              <a:gd name="adj2" fmla="val 16964195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 dirty="0"/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899592" y="3789040"/>
            <a:ext cx="7162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333333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Place the point of the compass on M. With any convenient radius draw an arc (big) which cuts MN at 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  <p:bldP spid="14" grpId="0" animBg="1"/>
      <p:bldP spid="19" grpId="0"/>
      <p:bldP spid="20" grpId="0" animBg="1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99592" y="1844824"/>
            <a:ext cx="727280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lvl="0" indent="-360363" algn="just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Without changing the compass width, move the   compass to the point P. </a:t>
            </a:r>
          </a:p>
          <a:p>
            <a:pPr marL="360363" lvl="0" indent="-360363" algn="just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Draw a broad arc that crosses the first one and goes well to the right.</a:t>
            </a:r>
          </a:p>
          <a:p>
            <a:pPr marL="355600" lvl="0" indent="-355600" algn="just" eaLnBrk="0" fontAlgn="base" hangingPunct="0">
              <a:spcBef>
                <a:spcPct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Label the point where the two arcs cross as point Q.</a:t>
            </a:r>
            <a:endParaRPr lang="en-US" sz="2400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24800" y="54868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Q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971600" y="1262038"/>
            <a:ext cx="1152128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03216" y="116633"/>
            <a:ext cx="4320480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Constructing 30°angle </a:t>
            </a:r>
            <a:endParaRPr lang="en-US" sz="36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082479" y="5848630"/>
            <a:ext cx="4214826" cy="466411"/>
            <a:chOff x="2643174" y="5786454"/>
            <a:chExt cx="4214826" cy="466411"/>
          </a:xfrm>
        </p:grpSpPr>
        <p:cxnSp>
          <p:nvCxnSpPr>
            <p:cNvPr id="24" name="Straight Connector 23"/>
            <p:cNvCxnSpPr/>
            <p:nvPr/>
          </p:nvCxnSpPr>
          <p:spPr>
            <a:xfrm flipH="1" flipV="1">
              <a:off x="2895600" y="5791200"/>
              <a:ext cx="2900536" cy="14064"/>
            </a:xfrm>
            <a:prstGeom prst="line">
              <a:avLst/>
            </a:prstGeom>
            <a:ln w="28575">
              <a:solidFill>
                <a:srgbClr val="00206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2643174" y="5786454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M</a:t>
              </a:r>
              <a:endParaRPr lang="te-IN" sz="2400" dirty="0">
                <a:latin typeface="Calibri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638800" y="5791200"/>
              <a:ext cx="1219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N</a:t>
              </a:r>
              <a:endParaRPr lang="te-IN" sz="2400" dirty="0">
                <a:latin typeface="Calibri" pitchFamily="34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4215380" y="5805264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P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89366" y="4500653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Q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29" name="Arc 28"/>
          <p:cNvSpPr/>
          <p:nvPr/>
        </p:nvSpPr>
        <p:spPr>
          <a:xfrm rot="5400000">
            <a:off x="2386919" y="4821993"/>
            <a:ext cx="2134840" cy="2085159"/>
          </a:xfrm>
          <a:prstGeom prst="arc">
            <a:avLst>
              <a:gd name="adj1" fmla="val 10521128"/>
              <a:gd name="adj2" fmla="val 16964195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 dirty="0"/>
          </a:p>
        </p:txBody>
      </p:sp>
      <p:sp>
        <p:nvSpPr>
          <p:cNvPr id="30" name="Arc 29"/>
          <p:cNvSpPr/>
          <p:nvPr/>
        </p:nvSpPr>
        <p:spPr>
          <a:xfrm rot="19270350">
            <a:off x="3050956" y="4711063"/>
            <a:ext cx="2935904" cy="2668773"/>
          </a:xfrm>
          <a:prstGeom prst="arc">
            <a:avLst>
              <a:gd name="adj1" fmla="val 15617571"/>
              <a:gd name="adj2" fmla="val 117161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7924800" y="54868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Q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971600" y="1262038"/>
            <a:ext cx="1152128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03216" y="116633"/>
            <a:ext cx="4320480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Constructing 30°angle </a:t>
            </a:r>
            <a:endParaRPr lang="en-US" sz="36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2411760" y="4102473"/>
            <a:ext cx="4834744" cy="2997797"/>
            <a:chOff x="2462561" y="4534521"/>
            <a:chExt cx="4834744" cy="2997797"/>
          </a:xfrm>
        </p:grpSpPr>
        <p:sp>
          <p:nvSpPr>
            <p:cNvPr id="18" name="TextBox 17"/>
            <p:cNvSpPr txBox="1"/>
            <p:nvPr/>
          </p:nvSpPr>
          <p:spPr>
            <a:xfrm>
              <a:off x="4215380" y="5805264"/>
              <a:ext cx="4286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P</a:t>
              </a:r>
              <a:endParaRPr lang="te-IN" sz="2400" dirty="0">
                <a:latin typeface="Calibri" pitchFamily="34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2462561" y="4534521"/>
              <a:ext cx="4834744" cy="2997797"/>
              <a:chOff x="2462561" y="4534521"/>
              <a:chExt cx="4834744" cy="2997797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3082479" y="5848630"/>
                <a:ext cx="4214826" cy="466411"/>
                <a:chOff x="2643174" y="5786454"/>
                <a:chExt cx="4214826" cy="466411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 flipH="1" flipV="1">
                  <a:off x="2895600" y="5791200"/>
                  <a:ext cx="2900536" cy="14064"/>
                </a:xfrm>
                <a:prstGeom prst="line">
                  <a:avLst/>
                </a:prstGeom>
                <a:ln w="28575">
                  <a:solidFill>
                    <a:srgbClr val="002060"/>
                  </a:solidFill>
                  <a:headEnd type="arrow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extBox 15"/>
                <p:cNvSpPr txBox="1"/>
                <p:nvPr/>
              </p:nvSpPr>
              <p:spPr>
                <a:xfrm>
                  <a:off x="2643174" y="5786454"/>
                  <a:ext cx="12192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>
                      <a:latin typeface="Calibri" pitchFamily="34" charset="0"/>
                      <a:cs typeface="Calibri" pitchFamily="34" charset="0"/>
                    </a:rPr>
                    <a:t>M</a:t>
                  </a:r>
                  <a:endParaRPr lang="te-IN" sz="2400" dirty="0">
                    <a:latin typeface="Calibri" pitchFamily="34" charset="0"/>
                  </a:endParaRP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5638800" y="5791200"/>
                  <a:ext cx="12192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>
                      <a:latin typeface="Calibri" pitchFamily="34" charset="0"/>
                      <a:cs typeface="Calibri" pitchFamily="34" charset="0"/>
                    </a:rPr>
                    <a:t>N</a:t>
                  </a:r>
                  <a:endParaRPr lang="te-IN" sz="2400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20" name="TextBox 19"/>
              <p:cNvSpPr txBox="1"/>
              <p:nvPr/>
            </p:nvSpPr>
            <p:spPr>
              <a:xfrm>
                <a:off x="3750239" y="4534521"/>
                <a:ext cx="4286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Calibri" pitchFamily="34" charset="0"/>
                    <a:cs typeface="Calibri" pitchFamily="34" charset="0"/>
                  </a:rPr>
                  <a:t>Q</a:t>
                </a:r>
                <a:endParaRPr lang="te-IN" sz="2400" dirty="0">
                  <a:latin typeface="Calibri" pitchFamily="34" charset="0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5400000">
                <a:off x="2437721" y="4821993"/>
                <a:ext cx="2134840" cy="2085159"/>
              </a:xfrm>
              <a:prstGeom prst="arc">
                <a:avLst>
                  <a:gd name="adj1" fmla="val 5997636"/>
                  <a:gd name="adj2" fmla="val 16964195"/>
                </a:avLst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e-IN" dirty="0"/>
              </a:p>
            </p:txBody>
          </p:sp>
          <p:sp>
            <p:nvSpPr>
              <p:cNvPr id="31" name="Arc 30"/>
              <p:cNvSpPr/>
              <p:nvPr/>
            </p:nvSpPr>
            <p:spPr>
              <a:xfrm rot="19270350">
                <a:off x="2915484" y="4863545"/>
                <a:ext cx="2935904" cy="2668773"/>
              </a:xfrm>
              <a:prstGeom prst="arc">
                <a:avLst>
                  <a:gd name="adj1" fmla="val 16638005"/>
                  <a:gd name="adj2" fmla="val 21294237"/>
                </a:avLst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</p:grpSp>
      <p:sp>
        <p:nvSpPr>
          <p:cNvPr id="32" name="Arc 31"/>
          <p:cNvSpPr/>
          <p:nvPr/>
        </p:nvSpPr>
        <p:spPr>
          <a:xfrm rot="2392255">
            <a:off x="2320133" y="3761647"/>
            <a:ext cx="2935904" cy="2668773"/>
          </a:xfrm>
          <a:prstGeom prst="arc">
            <a:avLst>
              <a:gd name="adj1" fmla="val 16673527"/>
              <a:gd name="adj2" fmla="val 18791136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3" name="Rectangle 32"/>
          <p:cNvSpPr/>
          <p:nvPr/>
        </p:nvSpPr>
        <p:spPr>
          <a:xfrm>
            <a:off x="899592" y="1988840"/>
            <a:ext cx="685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Without changing the compass width, move the compass to the point Q, and draw an arc across the previous arc, creating point R.</a:t>
            </a:r>
            <a:endParaRPr lang="en-IN" sz="24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902367" y="4005064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R</a:t>
            </a:r>
            <a:endParaRPr lang="te-IN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7924800" y="54868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Q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971600" y="1262038"/>
            <a:ext cx="1152128" cy="51077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Step: 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03216" y="116633"/>
            <a:ext cx="4320480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Constructing 30°angle </a:t>
            </a:r>
            <a:endParaRPr lang="en-US" sz="36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2163966" y="2852936"/>
            <a:ext cx="4999887" cy="3514941"/>
            <a:chOff x="2297418" y="3915773"/>
            <a:chExt cx="4999887" cy="3514941"/>
          </a:xfrm>
        </p:grpSpPr>
        <p:grpSp>
          <p:nvGrpSpPr>
            <p:cNvPr id="2" name="Group 36"/>
            <p:cNvGrpSpPr/>
            <p:nvPr/>
          </p:nvGrpSpPr>
          <p:grpSpPr>
            <a:xfrm>
              <a:off x="2462561" y="4419829"/>
              <a:ext cx="4834744" cy="3010885"/>
              <a:chOff x="2462561" y="4419829"/>
              <a:chExt cx="4834744" cy="3010885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4215380" y="5805264"/>
                <a:ext cx="4286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Calibri" pitchFamily="34" charset="0"/>
                    <a:cs typeface="Calibri" pitchFamily="34" charset="0"/>
                  </a:rPr>
                  <a:t>P</a:t>
                </a:r>
                <a:endParaRPr lang="te-IN" sz="2400" dirty="0">
                  <a:latin typeface="Calibri" pitchFamily="34" charset="0"/>
                </a:endParaRPr>
              </a:p>
            </p:txBody>
          </p:sp>
          <p:grpSp>
            <p:nvGrpSpPr>
              <p:cNvPr id="3" name="Group 34"/>
              <p:cNvGrpSpPr/>
              <p:nvPr/>
            </p:nvGrpSpPr>
            <p:grpSpPr>
              <a:xfrm>
                <a:off x="2462561" y="4419829"/>
                <a:ext cx="4834744" cy="3010885"/>
                <a:chOff x="2462561" y="4419829"/>
                <a:chExt cx="4834744" cy="3010885"/>
              </a:xfrm>
            </p:grpSpPr>
            <p:grpSp>
              <p:nvGrpSpPr>
                <p:cNvPr id="4" name="Group 13"/>
                <p:cNvGrpSpPr/>
                <p:nvPr/>
              </p:nvGrpSpPr>
              <p:grpSpPr>
                <a:xfrm>
                  <a:off x="3082479" y="5848630"/>
                  <a:ext cx="4214826" cy="466411"/>
                  <a:chOff x="2643174" y="5786454"/>
                  <a:chExt cx="4214826" cy="466411"/>
                </a:xfrm>
              </p:grpSpPr>
              <p:cxnSp>
                <p:nvCxnSpPr>
                  <p:cNvPr id="15" name="Straight Connector 14"/>
                  <p:cNvCxnSpPr/>
                  <p:nvPr/>
                </p:nvCxnSpPr>
                <p:spPr>
                  <a:xfrm flipH="1" flipV="1">
                    <a:off x="2887133" y="5791200"/>
                    <a:ext cx="2900536" cy="14064"/>
                  </a:xfrm>
                  <a:prstGeom prst="line">
                    <a:avLst/>
                  </a:prstGeom>
                  <a:ln w="28575">
                    <a:solidFill>
                      <a:srgbClr val="002060"/>
                    </a:solidFill>
                    <a:headEnd type="arrow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2643174" y="5786454"/>
                    <a:ext cx="12192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latin typeface="Calibri" pitchFamily="34" charset="0"/>
                        <a:cs typeface="Calibri" pitchFamily="34" charset="0"/>
                      </a:rPr>
                      <a:t>M</a:t>
                    </a:r>
                    <a:endParaRPr lang="te-IN" sz="2400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5638800" y="5791200"/>
                    <a:ext cx="1219200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latin typeface="Calibri" pitchFamily="34" charset="0"/>
                        <a:cs typeface="Calibri" pitchFamily="34" charset="0"/>
                      </a:rPr>
                      <a:t>N</a:t>
                    </a:r>
                    <a:endParaRPr lang="te-IN" sz="2400" dirty="0">
                      <a:latin typeface="Calibri" pitchFamily="34" charset="0"/>
                    </a:endParaRPr>
                  </a:p>
                </p:txBody>
              </p:sp>
            </p:grpSp>
            <p:sp>
              <p:nvSpPr>
                <p:cNvPr id="20" name="TextBox 19"/>
                <p:cNvSpPr txBox="1"/>
                <p:nvPr/>
              </p:nvSpPr>
              <p:spPr>
                <a:xfrm>
                  <a:off x="3553324" y="4419829"/>
                  <a:ext cx="42862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>
                      <a:latin typeface="Calibri" pitchFamily="34" charset="0"/>
                      <a:cs typeface="Calibri" pitchFamily="34" charset="0"/>
                    </a:rPr>
                    <a:t>Q</a:t>
                  </a:r>
                  <a:endParaRPr lang="te-IN" sz="2400" dirty="0">
                    <a:latin typeface="Calibri" pitchFamily="34" charset="0"/>
                  </a:endParaRPr>
                </a:p>
              </p:txBody>
            </p:sp>
            <p:sp>
              <p:nvSpPr>
                <p:cNvPr id="22" name="Arc 21"/>
                <p:cNvSpPr/>
                <p:nvPr/>
              </p:nvSpPr>
              <p:spPr>
                <a:xfrm rot="5400000">
                  <a:off x="2437721" y="4821993"/>
                  <a:ext cx="2134840" cy="2085159"/>
                </a:xfrm>
                <a:prstGeom prst="arc">
                  <a:avLst>
                    <a:gd name="adj1" fmla="val 5997636"/>
                    <a:gd name="adj2" fmla="val 16964195"/>
                  </a:avLst>
                </a:prstGeom>
                <a:ln w="28575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te-IN" dirty="0"/>
                </a:p>
              </p:txBody>
            </p:sp>
            <p:sp>
              <p:nvSpPr>
                <p:cNvPr id="31" name="Arc 30"/>
                <p:cNvSpPr/>
                <p:nvPr/>
              </p:nvSpPr>
              <p:spPr>
                <a:xfrm rot="19270350">
                  <a:off x="2847748" y="4761941"/>
                  <a:ext cx="2935904" cy="2668773"/>
                </a:xfrm>
                <a:prstGeom prst="arc">
                  <a:avLst>
                    <a:gd name="adj1" fmla="val 16296586"/>
                    <a:gd name="adj2" fmla="val 17097"/>
                  </a:avLst>
                </a:prstGeom>
                <a:ln w="28575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</p:grpSp>
        </p:grpSp>
        <p:sp>
          <p:nvSpPr>
            <p:cNvPr id="32" name="Arc 31"/>
            <p:cNvSpPr/>
            <p:nvPr/>
          </p:nvSpPr>
          <p:spPr>
            <a:xfrm rot="2392255">
              <a:off x="2297418" y="3915773"/>
              <a:ext cx="2935904" cy="2668773"/>
            </a:xfrm>
            <a:prstGeom prst="arc">
              <a:avLst>
                <a:gd name="adj1" fmla="val 16673527"/>
                <a:gd name="adj2" fmla="val 20053329"/>
              </a:avLst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993484" y="4462220"/>
              <a:ext cx="5760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R</a:t>
              </a:r>
              <a:endParaRPr lang="te-IN" sz="2400" dirty="0">
                <a:latin typeface="Calibri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971600" y="1988840"/>
            <a:ext cx="46423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Join the points MR. 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∠RMN = 30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°.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endParaRPr lang="en-IN" sz="2400" dirty="0">
              <a:latin typeface="Calibri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3203848" y="3356992"/>
            <a:ext cx="2520280" cy="1431693"/>
          </a:xfrm>
          <a:prstGeom prst="line">
            <a:avLst/>
          </a:prstGeom>
          <a:ln w="28575">
            <a:solidFill>
              <a:srgbClr val="00206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745076" y="4445821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30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°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28" name="Arc 27"/>
          <p:cNvSpPr/>
          <p:nvPr/>
        </p:nvSpPr>
        <p:spPr>
          <a:xfrm rot="5400000">
            <a:off x="2614061" y="4234811"/>
            <a:ext cx="1179397" cy="1151951"/>
          </a:xfrm>
          <a:prstGeom prst="arc">
            <a:avLst>
              <a:gd name="adj1" fmla="val 14163285"/>
              <a:gd name="adj2" fmla="val 16028302"/>
            </a:avLst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rc 26"/>
          <p:cNvSpPr/>
          <p:nvPr/>
        </p:nvSpPr>
        <p:spPr>
          <a:xfrm>
            <a:off x="3641294" y="4581128"/>
            <a:ext cx="3145536" cy="3145536"/>
          </a:xfrm>
          <a:prstGeom prst="arc">
            <a:avLst>
              <a:gd name="adj1" fmla="val 13812234"/>
              <a:gd name="adj2" fmla="val 15026859"/>
            </a:avLst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/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971600" y="1583357"/>
            <a:ext cx="7128792" cy="2539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 Take any  ray OA.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268288" marR="0" lvl="0" indent="-2682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With O as centre and any convenient radius, draw  an arc cutting OA at B.</a:t>
            </a:r>
          </a:p>
          <a:p>
            <a:pPr marL="268288" indent="-268288" algn="just" eaLnBrk="0" fontAlgn="base" hangingPunct="0">
              <a:spcBef>
                <a:spcPct val="0"/>
              </a:spcBef>
              <a:spcAft>
                <a:spcPts val="600"/>
              </a:spcAft>
              <a:buFontTx/>
              <a:buChar char="•"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With B as centre and the same radius, draw an arc cutting the first arc at C.</a:t>
            </a:r>
            <a:r>
              <a:rPr lang="en-IN" sz="2400" dirty="0" smtClean="0"/>
              <a:t>  </a:t>
            </a:r>
            <a:endParaRPr lang="en-IN" sz="2400" dirty="0" smtClean="0">
              <a:solidFill>
                <a:srgbClr val="002060"/>
              </a:solidFill>
            </a:endParaRPr>
          </a:p>
          <a:p>
            <a:pPr marL="268288" marR="0" lvl="0" indent="-2682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797150" y="46960"/>
            <a:ext cx="5540344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Construction of 120° and 90°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48064" y="6135687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B</a:t>
            </a:r>
            <a:endParaRPr lang="te-IN" sz="2400" dirty="0">
              <a:latin typeface="Calibri" pitchFamily="34" charset="0"/>
            </a:endParaRPr>
          </a:p>
        </p:txBody>
      </p:sp>
      <p:grpSp>
        <p:nvGrpSpPr>
          <p:cNvPr id="3" name="Group 7"/>
          <p:cNvGrpSpPr/>
          <p:nvPr/>
        </p:nvGrpSpPr>
        <p:grpSpPr>
          <a:xfrm>
            <a:off x="3491428" y="6135686"/>
            <a:ext cx="3600852" cy="461666"/>
            <a:chOff x="2971412" y="5072073"/>
            <a:chExt cx="3600852" cy="461666"/>
          </a:xfrm>
        </p:grpSpPr>
        <p:sp>
          <p:nvSpPr>
            <p:cNvPr id="10" name="TextBox 9"/>
            <p:cNvSpPr txBox="1"/>
            <p:nvPr/>
          </p:nvSpPr>
          <p:spPr>
            <a:xfrm>
              <a:off x="2971412" y="5072073"/>
              <a:ext cx="714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O</a:t>
              </a:r>
              <a:endParaRPr lang="te-IN" sz="2400" dirty="0">
                <a:latin typeface="Calibri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57884" y="5072074"/>
              <a:ext cx="714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A</a:t>
              </a:r>
              <a:endParaRPr lang="te-IN" sz="2400" dirty="0">
                <a:latin typeface="Calibri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505692" y="4653136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C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13" name="Arc 12"/>
          <p:cNvSpPr/>
          <p:nvPr/>
        </p:nvSpPr>
        <p:spPr>
          <a:xfrm>
            <a:off x="2060429" y="4603686"/>
            <a:ext cx="3145536" cy="3145576"/>
          </a:xfrm>
          <a:prstGeom prst="arc">
            <a:avLst>
              <a:gd name="adj1" fmla="val 11902407"/>
              <a:gd name="adj2" fmla="val 441025"/>
            </a:avLst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644605" y="6165304"/>
            <a:ext cx="2952328" cy="0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7" grpId="0"/>
      <p:bldP spid="12" grpId="0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971600" y="1058252"/>
            <a:ext cx="7200800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68288" marR="0" lvl="0" indent="-2682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With C as centre and the same radius, cut off an arc cutting again the first arc at D.</a:t>
            </a:r>
          </a:p>
          <a:p>
            <a:pPr marL="268288" marR="0" lvl="0" indent="-2682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900" dirty="0" smtClean="0">
              <a:solidFill>
                <a:srgbClr val="00206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268288" marR="0" lvl="0" indent="-2682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With C and D as centre and radius of more than half of CD, draw two arcs cutting each other at E.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</a:p>
          <a:p>
            <a:pPr marL="268288" marR="0" lvl="0" indent="-2682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900" b="0" i="0" u="none" strike="noStrike" cap="none" normalizeH="0" dirty="0" smtClean="0">
              <a:ln>
                <a:noFill/>
              </a:ln>
              <a:solidFill>
                <a:srgbClr val="00206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268288" indent="-268288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Join OE. Join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OD. 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∠DOA = 120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°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and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∠EOA = 90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°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.</a:t>
            </a:r>
            <a:endParaRPr lang="en-IN" sz="2400" dirty="0" smtClean="0">
              <a:solidFill>
                <a:srgbClr val="C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814568" y="116632"/>
            <a:ext cx="5540344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Construction of 120° and 90°</a:t>
            </a:r>
          </a:p>
        </p:txBody>
      </p:sp>
      <p:sp>
        <p:nvSpPr>
          <p:cNvPr id="37" name="Arc 36"/>
          <p:cNvSpPr/>
          <p:nvPr/>
        </p:nvSpPr>
        <p:spPr>
          <a:xfrm>
            <a:off x="3641294" y="4581128"/>
            <a:ext cx="3145536" cy="3145536"/>
          </a:xfrm>
          <a:prstGeom prst="arc">
            <a:avLst>
              <a:gd name="adj1" fmla="val 13812234"/>
              <a:gd name="adj2" fmla="val 15026859"/>
            </a:avLst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/>
          </a:p>
        </p:txBody>
      </p:sp>
      <p:sp>
        <p:nvSpPr>
          <p:cNvPr id="38" name="Arc 37"/>
          <p:cNvSpPr/>
          <p:nvPr/>
        </p:nvSpPr>
        <p:spPr>
          <a:xfrm>
            <a:off x="2823079" y="3212976"/>
            <a:ext cx="3145536" cy="3145536"/>
          </a:xfrm>
          <a:prstGeom prst="arc">
            <a:avLst>
              <a:gd name="adj1" fmla="val 10220872"/>
              <a:gd name="adj2" fmla="val 11276514"/>
            </a:avLst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/>
          </a:p>
        </p:txBody>
      </p:sp>
      <p:sp>
        <p:nvSpPr>
          <p:cNvPr id="39" name="TextBox 38"/>
          <p:cNvSpPr txBox="1"/>
          <p:nvPr/>
        </p:nvSpPr>
        <p:spPr>
          <a:xfrm>
            <a:off x="2483768" y="4551511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D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148064" y="6135687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B</a:t>
            </a:r>
            <a:endParaRPr lang="te-IN" sz="2400" dirty="0">
              <a:latin typeface="Calibri" pitchFamily="34" charset="0"/>
            </a:endParaRPr>
          </a:p>
        </p:txBody>
      </p:sp>
      <p:grpSp>
        <p:nvGrpSpPr>
          <p:cNvPr id="41" name="Group 7"/>
          <p:cNvGrpSpPr/>
          <p:nvPr/>
        </p:nvGrpSpPr>
        <p:grpSpPr>
          <a:xfrm>
            <a:off x="3491428" y="6135686"/>
            <a:ext cx="3600852" cy="461666"/>
            <a:chOff x="2971412" y="5072073"/>
            <a:chExt cx="3600852" cy="461666"/>
          </a:xfrm>
        </p:grpSpPr>
        <p:sp>
          <p:nvSpPr>
            <p:cNvPr id="42" name="TextBox 41"/>
            <p:cNvSpPr txBox="1"/>
            <p:nvPr/>
          </p:nvSpPr>
          <p:spPr>
            <a:xfrm>
              <a:off x="2971412" y="5072073"/>
              <a:ext cx="714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O</a:t>
              </a:r>
              <a:endParaRPr lang="te-IN" sz="2400" dirty="0">
                <a:latin typeface="Calibri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57884" y="5072074"/>
              <a:ext cx="714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Calibri" pitchFamily="34" charset="0"/>
                  <a:cs typeface="Calibri" pitchFamily="34" charset="0"/>
                </a:rPr>
                <a:t>A</a:t>
              </a:r>
              <a:endParaRPr lang="te-IN" sz="2400" dirty="0">
                <a:latin typeface="Calibri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4505692" y="4653136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C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45" name="Arc 44"/>
          <p:cNvSpPr/>
          <p:nvPr/>
        </p:nvSpPr>
        <p:spPr>
          <a:xfrm>
            <a:off x="2060429" y="4603686"/>
            <a:ext cx="3145536" cy="3145576"/>
          </a:xfrm>
          <a:prstGeom prst="arc">
            <a:avLst>
              <a:gd name="adj1" fmla="val 11902407"/>
              <a:gd name="adj2" fmla="val 441025"/>
            </a:avLst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3627269" y="6165304"/>
            <a:ext cx="2952328" cy="0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Arc 46"/>
          <p:cNvSpPr/>
          <p:nvPr/>
        </p:nvSpPr>
        <p:spPr>
          <a:xfrm>
            <a:off x="1501783" y="3463836"/>
            <a:ext cx="2743200" cy="2743200"/>
          </a:xfrm>
          <a:prstGeom prst="arc">
            <a:avLst>
              <a:gd name="adj1" fmla="val 17466236"/>
              <a:gd name="adj2" fmla="val 19523785"/>
            </a:avLst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/>
          </a:p>
        </p:txBody>
      </p:sp>
      <p:cxnSp>
        <p:nvCxnSpPr>
          <p:cNvPr id="53" name="Straight Connector 52"/>
          <p:cNvCxnSpPr/>
          <p:nvPr/>
        </p:nvCxnSpPr>
        <p:spPr>
          <a:xfrm>
            <a:off x="3635896" y="3501008"/>
            <a:ext cx="0" cy="2664296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Arc 55"/>
          <p:cNvSpPr/>
          <p:nvPr/>
        </p:nvSpPr>
        <p:spPr>
          <a:xfrm flipH="1">
            <a:off x="3081399" y="3437709"/>
            <a:ext cx="2743200" cy="2743200"/>
          </a:xfrm>
          <a:prstGeom prst="arc">
            <a:avLst>
              <a:gd name="adj1" fmla="val 17466236"/>
              <a:gd name="adj2" fmla="val 19523785"/>
            </a:avLst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/>
          </a:p>
        </p:txBody>
      </p:sp>
      <p:sp>
        <p:nvSpPr>
          <p:cNvPr id="58" name="TextBox 57"/>
          <p:cNvSpPr txBox="1"/>
          <p:nvPr/>
        </p:nvSpPr>
        <p:spPr>
          <a:xfrm>
            <a:off x="3131840" y="3573016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  <a:cs typeface="Calibri" pitchFamily="34" charset="0"/>
              </a:rPr>
              <a:t>E</a:t>
            </a:r>
            <a:endParaRPr lang="te-IN" sz="2400" dirty="0">
              <a:latin typeface="Calibri" pitchFamily="34" charset="0"/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>
            <a:off x="2275506" y="3933056"/>
            <a:ext cx="1360390" cy="2232248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067944" y="584243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120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°</a:t>
            </a:r>
            <a:endParaRPr lang="te-IN" sz="2400" dirty="0">
              <a:latin typeface="Calibri" pitchFamily="34" charset="0"/>
            </a:endParaRPr>
          </a:p>
        </p:txBody>
      </p:sp>
      <p:sp>
        <p:nvSpPr>
          <p:cNvPr id="67" name="Arc 66"/>
          <p:cNvSpPr/>
          <p:nvPr/>
        </p:nvSpPr>
        <p:spPr>
          <a:xfrm rot="5400000">
            <a:off x="3231584" y="5760992"/>
            <a:ext cx="810960" cy="792088"/>
          </a:xfrm>
          <a:prstGeom prst="arc">
            <a:avLst>
              <a:gd name="adj1" fmla="val 8876943"/>
              <a:gd name="adj2" fmla="val 16230873"/>
            </a:avLst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e-IN" dirty="0"/>
          </a:p>
        </p:txBody>
      </p:sp>
      <p:cxnSp>
        <p:nvCxnSpPr>
          <p:cNvPr id="69" name="Elbow Connector 68"/>
          <p:cNvCxnSpPr/>
          <p:nvPr/>
        </p:nvCxnSpPr>
        <p:spPr>
          <a:xfrm rot="16200000" flipH="1">
            <a:off x="3347864" y="5373216"/>
            <a:ext cx="1080120" cy="50405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3707904" y="530120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90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°</a:t>
            </a:r>
            <a:endParaRPr lang="te-IN" sz="2400" dirty="0">
              <a:solidFill>
                <a:schemeClr val="accent3">
                  <a:lumMod val="5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7" grpId="0" animBg="1"/>
      <p:bldP spid="56" grpId="0" animBg="1"/>
      <p:bldP spid="58" grpId="0"/>
      <p:bldP spid="66" grpId="0"/>
      <p:bldP spid="67" grpId="1" animBg="1"/>
      <p:bldP spid="7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 smtClean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898495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295400"/>
                <a:gridCol w="6019800"/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800" dirty="0" smtClean="0">
                          <a:solidFill>
                            <a:schemeClr val="tx1"/>
                          </a:solidFill>
                        </a:rPr>
                        <a:t>All drawings have</a:t>
                      </a:r>
                      <a:r>
                        <a:rPr lang="en-IN" sz="800" baseline="0" dirty="0" smtClean="0">
                          <a:solidFill>
                            <a:schemeClr val="tx1"/>
                          </a:solidFill>
                        </a:rPr>
                        <a:t> been created by using the shapes of MS PPT.  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2868</TotalTime>
  <Words>814</Words>
  <Application>Microsoft Office PowerPoint</Application>
  <PresentationFormat>On-screen Show (4:3)</PresentationFormat>
  <Paragraphs>249</Paragraphs>
  <Slides>19</Slides>
  <Notes>19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mnivas@yahoo.com</cp:lastModifiedBy>
  <cp:revision>233</cp:revision>
  <dcterms:created xsi:type="dcterms:W3CDTF">2018-12-16T04:20:25Z</dcterms:created>
  <dcterms:modified xsi:type="dcterms:W3CDTF">2021-04-06T06:48:05Z</dcterms:modified>
</cp:coreProperties>
</file>