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60" r:id="rId4"/>
    <p:sldId id="264" r:id="rId5"/>
    <p:sldId id="266" r:id="rId6"/>
    <p:sldId id="271" r:id="rId7"/>
    <p:sldId id="272" r:id="rId8"/>
    <p:sldId id="273" r:id="rId9"/>
    <p:sldId id="274" r:id="rId10"/>
    <p:sldId id="276" r:id="rId11"/>
    <p:sldId id="277" r:id="rId12"/>
    <p:sldId id="278" r:id="rId13"/>
    <p:sldId id="269" r:id="rId14"/>
    <p:sldId id="279" r:id="rId15"/>
    <p:sldId id="280" r:id="rId16"/>
    <p:sldId id="281" r:id="rId17"/>
    <p:sldId id="25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76" autoAdjust="0"/>
  </p:normalViewPr>
  <p:slideViewPr>
    <p:cSldViewPr>
      <p:cViewPr>
        <p:scale>
          <a:sx n="87" d="100"/>
          <a:sy n="87" d="100"/>
        </p:scale>
        <p:origin x="-1253" y="-1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06-04-2021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hlinkClick r:id="rId3"/>
              </a:rPr>
              <a:t>https://pixabay.com/vectors/angle-college-fixed-improved-2024916/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9270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94767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5574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0704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0704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4522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2888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12774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1947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9066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4073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9379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9379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9379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9379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9313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about:blank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angle-college-fixed-improved-2024916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hyperlink" Target="https://commons.wikimedia.org/wiki/File:Rapporteur_180deg.sv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2"/>
          <p:cNvSpPr/>
          <p:nvPr/>
        </p:nvSpPr>
        <p:spPr>
          <a:xfrm>
            <a:off x="1547664" y="4005064"/>
            <a:ext cx="6624736" cy="1368152"/>
          </a:xfrm>
          <a:prstGeom prst="snip2DiagRect">
            <a:avLst/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Test 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your </a:t>
            </a: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skills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1026" name="Picture 2" descr="C:\Users\SSSVV\Desktop\angle-2024916_960_7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205" y="1490536"/>
            <a:ext cx="4607614" cy="230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51720" y="5157192"/>
            <a:ext cx="129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400" dirty="0">
                <a:latin typeface="Calibri" pitchFamily="34" charset="0"/>
              </a:rPr>
              <a:t>  </a:t>
            </a:r>
            <a:r>
              <a:rPr lang="en-SG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bisects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3504" y="2562122"/>
            <a:ext cx="2139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24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two equal parts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3212976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90°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1720" y="4077072"/>
            <a:ext cx="87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angle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4797152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90°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611560" y="5949280"/>
            <a:ext cx="1645920" cy="457200"/>
          </a:xfrm>
          <a:prstGeom prst="flowChartConnector">
            <a:avLst/>
          </a:prstGeom>
          <a:solidFill>
            <a:schemeClr val="accent3">
              <a:lumMod val="50000"/>
            </a:schemeClr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extrusionH="1530350"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Answer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140144" y="2202901"/>
            <a:ext cx="7086600" cy="830997"/>
            <a:chOff x="1140144" y="2202901"/>
            <a:chExt cx="7086600" cy="830997"/>
          </a:xfrm>
        </p:grpSpPr>
        <p:sp>
          <p:nvSpPr>
            <p:cNvPr id="4" name="Rectangle 3"/>
            <p:cNvSpPr/>
            <p:nvPr/>
          </p:nvSpPr>
          <p:spPr>
            <a:xfrm>
              <a:off x="1140144" y="2202901"/>
              <a:ext cx="70866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333333"/>
                  </a:solidFill>
                  <a:latin typeface="Arial" pitchFamily="34" charset="0"/>
                  <a:ea typeface="Calibri" pitchFamily="34" charset="0"/>
                  <a:cs typeface="Calibri" pitchFamily="34" charset="0"/>
                </a:rPr>
                <a:t>      </a:t>
              </a:r>
              <a:r>
                <a:rPr lang="en-US" sz="2400" dirty="0">
                  <a:solidFill>
                    <a:srgbClr val="333333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An angular bisector divides the angle into </a:t>
              </a:r>
            </a:p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Calibri" pitchFamily="34" charset="0"/>
                  <a:cs typeface="Arial" pitchFamily="34" charset="0"/>
                </a:rPr>
                <a:t>       _____________.</a:t>
              </a:r>
              <a:r>
                <a:rPr lang="en-US" sz="2400" dirty="0">
                  <a:solidFill>
                    <a:srgbClr val="333333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 </a:t>
              </a:r>
              <a:endParaRPr lang="en-US" sz="2400" dirty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17" name="Flowchart: Connector 16"/>
            <p:cNvSpPr/>
            <p:nvPr/>
          </p:nvSpPr>
          <p:spPr>
            <a:xfrm>
              <a:off x="1356646" y="2348880"/>
              <a:ext cx="119010" cy="114300"/>
            </a:xfrm>
            <a:prstGeom prst="flowChartConnector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331640" y="4149080"/>
            <a:ext cx="7128791" cy="461665"/>
            <a:chOff x="1486535" y="4048718"/>
            <a:chExt cx="7128791" cy="461665"/>
          </a:xfrm>
        </p:grpSpPr>
        <p:sp>
          <p:nvSpPr>
            <p:cNvPr id="7" name="Rectangle 6"/>
            <p:cNvSpPr/>
            <p:nvPr/>
          </p:nvSpPr>
          <p:spPr>
            <a:xfrm>
              <a:off x="1630551" y="4048718"/>
              <a:ext cx="698477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 An _____ is the space between two intersecting lines.</a:t>
              </a:r>
              <a:endParaRPr lang="en-US" sz="2400" dirty="0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1486535" y="4192734"/>
              <a:ext cx="119010" cy="114300"/>
            </a:xfrm>
            <a:prstGeom prst="flowChartConnector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331640" y="4797152"/>
            <a:ext cx="6767570" cy="830997"/>
            <a:chOff x="1331640" y="4797152"/>
            <a:chExt cx="6767570" cy="830997"/>
          </a:xfrm>
        </p:grpSpPr>
        <p:sp>
          <p:nvSpPr>
            <p:cNvPr id="9" name="Rectangle 8"/>
            <p:cNvSpPr/>
            <p:nvPr/>
          </p:nvSpPr>
          <p:spPr>
            <a:xfrm>
              <a:off x="1547664" y="4797152"/>
              <a:ext cx="655154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 </a:t>
              </a:r>
              <a:r>
                <a:rPr lang="en-US" sz="2400" dirty="0">
                  <a:solidFill>
                    <a:srgbClr val="333333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A perpendicular bisector makes ___ with the line  and   ______ into two.</a:t>
              </a:r>
              <a:endParaRPr lang="en-US" sz="2400" dirty="0"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20" name="Flowchart: Connector 19"/>
            <p:cNvSpPr/>
            <p:nvPr/>
          </p:nvSpPr>
          <p:spPr>
            <a:xfrm>
              <a:off x="1331640" y="4941168"/>
              <a:ext cx="119010" cy="114300"/>
            </a:xfrm>
            <a:prstGeom prst="flowChartConnector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187624" y="3284984"/>
            <a:ext cx="6613481" cy="461665"/>
            <a:chOff x="1187624" y="3068960"/>
            <a:chExt cx="6613481" cy="461665"/>
          </a:xfrm>
        </p:grpSpPr>
        <p:sp>
          <p:nvSpPr>
            <p:cNvPr id="3" name="Rectangle 2"/>
            <p:cNvSpPr/>
            <p:nvPr/>
          </p:nvSpPr>
          <p:spPr>
            <a:xfrm>
              <a:off x="1187624" y="3068960"/>
              <a:ext cx="661348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      A perpendicular to a line make  __</a:t>
              </a:r>
              <a:r>
                <a:rPr lang="en-US" sz="2400" dirty="0">
                  <a:solidFill>
                    <a:srgbClr val="333333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  </a:t>
              </a:r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with the line.</a:t>
              </a:r>
              <a:endParaRPr lang="en-US" sz="2400" dirty="0"/>
            </a:p>
          </p:txBody>
        </p:sp>
        <p:sp>
          <p:nvSpPr>
            <p:cNvPr id="22" name="Flowchart: Connector 21"/>
            <p:cNvSpPr/>
            <p:nvPr/>
          </p:nvSpPr>
          <p:spPr>
            <a:xfrm>
              <a:off x="1331640" y="3284984"/>
              <a:ext cx="119010" cy="114300"/>
            </a:xfrm>
            <a:prstGeom prst="flowChartConnector">
              <a:avLst/>
            </a:prstGeom>
            <a:blipFill>
              <a:blip r:embed="rId3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1403648" y="1268760"/>
            <a:ext cx="2586020" cy="574101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Fill in the Blanks</a:t>
            </a:r>
          </a:p>
        </p:txBody>
      </p:sp>
      <p:sp>
        <p:nvSpPr>
          <p:cNvPr id="28" name="Up Ribbon 27"/>
          <p:cNvSpPr/>
          <p:nvPr/>
        </p:nvSpPr>
        <p:spPr>
          <a:xfrm>
            <a:off x="1104478" y="188640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09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524001"/>
            <a:ext cx="7239000" cy="83099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SG" sz="2400" dirty="0">
                <a:solidFill>
                  <a:schemeClr val="bg1"/>
                </a:solidFill>
                <a:latin typeface="Calibri" pitchFamily="34" charset="0"/>
              </a:rPr>
              <a:t>Draw an </a:t>
            </a:r>
            <a:r>
              <a:rPr lang="en-SG" sz="2400" dirty="0">
                <a:solidFill>
                  <a:srgbClr val="FFFF00"/>
                </a:solidFill>
                <a:latin typeface="Calibri" pitchFamily="34" charset="0"/>
              </a:rPr>
              <a:t>obtuse angle </a:t>
            </a:r>
            <a:r>
              <a:rPr lang="en-SG" sz="2400" dirty="0">
                <a:solidFill>
                  <a:schemeClr val="bg1"/>
                </a:solidFill>
                <a:latin typeface="Calibri" pitchFamily="34" charset="0"/>
              </a:rPr>
              <a:t>of any measure say </a:t>
            </a:r>
            <a:r>
              <a:rPr lang="en-SG" sz="2400" dirty="0">
                <a:solidFill>
                  <a:srgbClr val="FFFF00"/>
                </a:solidFill>
                <a:latin typeface="Calibri" pitchFamily="34" charset="0"/>
              </a:rPr>
              <a:t>110°</a:t>
            </a:r>
            <a:r>
              <a:rPr lang="en-SG" sz="2400" dirty="0">
                <a:solidFill>
                  <a:schemeClr val="bg1"/>
                </a:solidFill>
                <a:latin typeface="Calibri" pitchFamily="34" charset="0"/>
              </a:rPr>
              <a:t> and draw the copy of the angle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101234" y="3220291"/>
            <a:ext cx="904375" cy="2197224"/>
          </a:xfrm>
          <a:prstGeom prst="line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714744" y="5357826"/>
            <a:ext cx="569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X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002762" y="5409083"/>
            <a:ext cx="2495771" cy="0"/>
          </a:xfrm>
          <a:prstGeom prst="straightConnector1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/>
          <p:cNvSpPr/>
          <p:nvPr/>
        </p:nvSpPr>
        <p:spPr>
          <a:xfrm rot="286568">
            <a:off x="3357554" y="4929198"/>
            <a:ext cx="1357322" cy="1428760"/>
          </a:xfrm>
          <a:prstGeom prst="arc">
            <a:avLst>
              <a:gd name="adj1" fmla="val 14792038"/>
              <a:gd name="adj2" fmla="val 2016477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sp>
        <p:nvSpPr>
          <p:cNvPr id="19" name="TextBox 18"/>
          <p:cNvSpPr txBox="1"/>
          <p:nvPr/>
        </p:nvSpPr>
        <p:spPr>
          <a:xfrm rot="2519227">
            <a:off x="4172571" y="4812089"/>
            <a:ext cx="936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110°</a:t>
            </a:r>
            <a:endParaRPr lang="te-IN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987824" y="2833481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Z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184" y="5445224"/>
            <a:ext cx="569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Y</a:t>
            </a:r>
          </a:p>
        </p:txBody>
      </p:sp>
      <p:sp>
        <p:nvSpPr>
          <p:cNvPr id="13" name="Up Ribbon 12"/>
          <p:cNvSpPr/>
          <p:nvPr/>
        </p:nvSpPr>
        <p:spPr>
          <a:xfrm>
            <a:off x="1104478" y="188640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6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animBg="1"/>
      <p:bldP spid="1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39669" y="1268760"/>
            <a:ext cx="324036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SG" sz="2400" dirty="0"/>
              <a:t>Construction of 110°</a:t>
            </a:r>
            <a:endParaRPr lang="en-IN" sz="2400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899592" y="2636912"/>
            <a:ext cx="68407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Draw a line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and name </a:t>
            </a:r>
            <a:r>
              <a:rPr lang="en-US" sz="2400" dirty="0" smtClean="0">
                <a:solidFill>
                  <a:srgbClr val="333333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two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points at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both ends as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rgbClr val="333333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P,Q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971600" y="1844824"/>
            <a:ext cx="112875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Step: 2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339752" y="4725144"/>
            <a:ext cx="4071966" cy="144016"/>
            <a:chOff x="2500298" y="5013176"/>
            <a:chExt cx="4071966" cy="144016"/>
          </a:xfrm>
        </p:grpSpPr>
        <p:cxnSp>
          <p:nvCxnSpPr>
            <p:cNvPr id="19" name="Straight Arrow Connector 18"/>
            <p:cNvCxnSpPr/>
            <p:nvPr/>
          </p:nvCxnSpPr>
          <p:spPr>
            <a:xfrm rot="10800000">
              <a:off x="2500298" y="5072074"/>
              <a:ext cx="4071966" cy="1588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lowchart: Connector 11"/>
            <p:cNvSpPr/>
            <p:nvPr/>
          </p:nvSpPr>
          <p:spPr>
            <a:xfrm>
              <a:off x="2843808" y="5013176"/>
              <a:ext cx="144016" cy="144016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3" name="Flowchart: Connector 12"/>
            <p:cNvSpPr/>
            <p:nvPr/>
          </p:nvSpPr>
          <p:spPr>
            <a:xfrm>
              <a:off x="6156176" y="5013176"/>
              <a:ext cx="144016" cy="144016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588952" y="4830605"/>
            <a:ext cx="360040" cy="474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P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90169" y="4808303"/>
            <a:ext cx="360040" cy="474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Q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18" name="Up Ribbon 17"/>
          <p:cNvSpPr/>
          <p:nvPr/>
        </p:nvSpPr>
        <p:spPr>
          <a:xfrm>
            <a:off x="1104478" y="188640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97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99592" y="2348880"/>
            <a:ext cx="720080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</a:rPr>
              <a:t>Keep the compass at X (fig of step a) and draw an arc. With the same radius keep the compass at P and draw an arc which cuts the line PQ at O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71600" y="1700808"/>
            <a:ext cx="1368152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3</a:t>
            </a:r>
            <a:endParaRPr lang="te-IN" sz="24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761282" y="5801783"/>
            <a:ext cx="4186982" cy="518436"/>
            <a:chOff x="3445195" y="5917486"/>
            <a:chExt cx="4186982" cy="518436"/>
          </a:xfrm>
        </p:grpSpPr>
        <p:cxnSp>
          <p:nvCxnSpPr>
            <p:cNvPr id="28" name="Straight Arrow Connector 27"/>
            <p:cNvCxnSpPr>
              <a:cxnSpLocks/>
            </p:cNvCxnSpPr>
            <p:nvPr/>
          </p:nvCxnSpPr>
          <p:spPr>
            <a:xfrm flipH="1" flipV="1">
              <a:off x="3445195" y="5917486"/>
              <a:ext cx="4070676" cy="11844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3588271" y="5970895"/>
              <a:ext cx="6429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P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989235" y="5974257"/>
              <a:ext cx="6429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Q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799510" y="414908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O'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83915" y="5805264"/>
            <a:ext cx="498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O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33" name="Arc 32"/>
          <p:cNvSpPr/>
          <p:nvPr/>
        </p:nvSpPr>
        <p:spPr>
          <a:xfrm rot="17928029">
            <a:off x="2312683" y="4464003"/>
            <a:ext cx="2113458" cy="2044151"/>
          </a:xfrm>
          <a:prstGeom prst="arc">
            <a:avLst>
              <a:gd name="adj1" fmla="val 17493920"/>
              <a:gd name="adj2" fmla="val 477158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5" name="Up Ribbon 34"/>
          <p:cNvSpPr/>
          <p:nvPr/>
        </p:nvSpPr>
        <p:spPr>
          <a:xfrm>
            <a:off x="1104478" y="188640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39669" y="1268760"/>
            <a:ext cx="324036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SG" sz="2400" dirty="0"/>
              <a:t>Construction of 110°</a:t>
            </a:r>
            <a:endParaRPr lang="en-IN" sz="2400" dirty="0"/>
          </a:p>
        </p:txBody>
      </p:sp>
      <p:sp>
        <p:nvSpPr>
          <p:cNvPr id="15" name="Flowchart: Connector 14">
            <a:extLst>
              <a:ext uri="{FF2B5EF4-FFF2-40B4-BE49-F238E27FC236}">
                <a16:creationId xmlns="" xmlns:a16="http://schemas.microsoft.com/office/drawing/2014/main" id="{E5ADF9C8-BB03-47F3-8D96-43D21A506B35}"/>
              </a:ext>
            </a:extLst>
          </p:cNvPr>
          <p:cNvSpPr/>
          <p:nvPr/>
        </p:nvSpPr>
        <p:spPr>
          <a:xfrm>
            <a:off x="2998946" y="5730523"/>
            <a:ext cx="144016" cy="144016"/>
          </a:xfrm>
          <a:prstGeom prst="flowChartConnec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Flowchart: Connector 15">
            <a:extLst>
              <a:ext uri="{FF2B5EF4-FFF2-40B4-BE49-F238E27FC236}">
                <a16:creationId xmlns="" xmlns:a16="http://schemas.microsoft.com/office/drawing/2014/main" id="{D6E40534-7DB9-4A55-9B1F-A48DA2F3FC65}"/>
              </a:ext>
            </a:extLst>
          </p:cNvPr>
          <p:cNvSpPr/>
          <p:nvPr/>
        </p:nvSpPr>
        <p:spPr>
          <a:xfrm>
            <a:off x="6422154" y="5744378"/>
            <a:ext cx="144016" cy="144016"/>
          </a:xfrm>
          <a:prstGeom prst="flowChartConnec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4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4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4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71600" y="2348880"/>
            <a:ext cx="7200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Keep the compass at O and with the same radius cut the arc. The intersected point is O'. Join P and O'.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71600" y="1772816"/>
            <a:ext cx="1224136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4</a:t>
            </a:r>
            <a:endParaRPr lang="te-IN" sz="2400" dirty="0">
              <a:solidFill>
                <a:schemeClr val="bg1"/>
              </a:solidFill>
            </a:endParaRPr>
          </a:p>
        </p:txBody>
      </p:sp>
      <p:sp>
        <p:nvSpPr>
          <p:cNvPr id="33" name="Arc 32"/>
          <p:cNvSpPr/>
          <p:nvPr/>
        </p:nvSpPr>
        <p:spPr>
          <a:xfrm rot="18008723">
            <a:off x="2481088" y="4808363"/>
            <a:ext cx="2113458" cy="2044151"/>
          </a:xfrm>
          <a:prstGeom prst="arc">
            <a:avLst>
              <a:gd name="adj1" fmla="val 17493920"/>
              <a:gd name="adj2" fmla="val 4687723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8" name="Rectangle 37"/>
          <p:cNvSpPr/>
          <p:nvPr/>
        </p:nvSpPr>
        <p:spPr>
          <a:xfrm>
            <a:off x="2939669" y="1268760"/>
            <a:ext cx="324036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SG" sz="2400" dirty="0"/>
              <a:t>Construction of 110°</a:t>
            </a:r>
            <a:endParaRPr lang="en-IN" sz="2400" dirty="0"/>
          </a:p>
        </p:txBody>
      </p:sp>
      <p:sp>
        <p:nvSpPr>
          <p:cNvPr id="39" name="Up Ribbon 38"/>
          <p:cNvSpPr/>
          <p:nvPr/>
        </p:nvSpPr>
        <p:spPr>
          <a:xfrm>
            <a:off x="1104478" y="188640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4B0D6814-6506-49DB-AFEE-67DD0E2C485A}"/>
              </a:ext>
            </a:extLst>
          </p:cNvPr>
          <p:cNvGrpSpPr/>
          <p:nvPr/>
        </p:nvGrpSpPr>
        <p:grpSpPr>
          <a:xfrm>
            <a:off x="3093612" y="5777029"/>
            <a:ext cx="4186982" cy="518436"/>
            <a:chOff x="3445195" y="5917486"/>
            <a:chExt cx="4186982" cy="518436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="" xmlns:a16="http://schemas.microsoft.com/office/drawing/2014/main" id="{ED06191F-02D2-40AA-8658-0293AC3386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45195" y="5917486"/>
              <a:ext cx="4070676" cy="11844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6452343C-5897-458D-928B-DB9940A23D29}"/>
                </a:ext>
              </a:extLst>
            </p:cNvPr>
            <p:cNvSpPr txBox="1"/>
            <p:nvPr/>
          </p:nvSpPr>
          <p:spPr>
            <a:xfrm>
              <a:off x="3588271" y="5970895"/>
              <a:ext cx="6429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P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FF937BE9-5473-469B-9571-659BB67B8611}"/>
                </a:ext>
              </a:extLst>
            </p:cNvPr>
            <p:cNvSpPr txBox="1"/>
            <p:nvPr/>
          </p:nvSpPr>
          <p:spPr>
            <a:xfrm>
              <a:off x="6989235" y="5974257"/>
              <a:ext cx="6429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Q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C3025BC-F8AC-47F9-9DD8-3CA8B68F8491}"/>
              </a:ext>
            </a:extLst>
          </p:cNvPr>
          <p:cNvSpPr txBox="1"/>
          <p:nvPr/>
        </p:nvSpPr>
        <p:spPr>
          <a:xfrm>
            <a:off x="4837929" y="5766655"/>
            <a:ext cx="498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O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5" name="Flowchart: Connector 24">
            <a:extLst>
              <a:ext uri="{FF2B5EF4-FFF2-40B4-BE49-F238E27FC236}">
                <a16:creationId xmlns="" xmlns:a16="http://schemas.microsoft.com/office/drawing/2014/main" id="{F421F05D-D630-46BA-B0C0-773D9CFC7534}"/>
              </a:ext>
            </a:extLst>
          </p:cNvPr>
          <p:cNvSpPr/>
          <p:nvPr/>
        </p:nvSpPr>
        <p:spPr>
          <a:xfrm>
            <a:off x="3331276" y="5705769"/>
            <a:ext cx="144016" cy="144016"/>
          </a:xfrm>
          <a:prstGeom prst="flowChartConnec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7" name="Flowchart: Connector 26">
            <a:extLst>
              <a:ext uri="{FF2B5EF4-FFF2-40B4-BE49-F238E27FC236}">
                <a16:creationId xmlns="" xmlns:a16="http://schemas.microsoft.com/office/drawing/2014/main" id="{3EEC5B92-A6BF-4BAF-B5F9-6E0E4F4E7DA8}"/>
              </a:ext>
            </a:extLst>
          </p:cNvPr>
          <p:cNvSpPr/>
          <p:nvPr/>
        </p:nvSpPr>
        <p:spPr>
          <a:xfrm>
            <a:off x="6754484" y="5719624"/>
            <a:ext cx="144016" cy="144016"/>
          </a:xfrm>
          <a:prstGeom prst="flowChartConnec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F7DF9378-B2EC-4BB7-800F-34D04FD26FE7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2692265" y="3743993"/>
            <a:ext cx="660102" cy="1982867"/>
          </a:xfrm>
          <a:prstGeom prst="line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c 40">
            <a:extLst>
              <a:ext uri="{FF2B5EF4-FFF2-40B4-BE49-F238E27FC236}">
                <a16:creationId xmlns="" xmlns:a16="http://schemas.microsoft.com/office/drawing/2014/main" id="{1A2408CF-D947-48AF-AAD8-9F835819904A}"/>
              </a:ext>
            </a:extLst>
          </p:cNvPr>
          <p:cNvSpPr/>
          <p:nvPr/>
        </p:nvSpPr>
        <p:spPr>
          <a:xfrm rot="17572594">
            <a:off x="2933470" y="4452469"/>
            <a:ext cx="2240856" cy="2384974"/>
          </a:xfrm>
          <a:prstGeom prst="arc">
            <a:avLst>
              <a:gd name="adj1" fmla="val 16352066"/>
              <a:gd name="adj2" fmla="val 1923991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2519644" y="4509120"/>
            <a:ext cx="420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19643" y="4725144"/>
            <a:ext cx="717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400" dirty="0" smtClean="0"/>
              <a:t>O’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63688" y="1340768"/>
            <a:ext cx="576064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Construction of the perpendicular at a point </a:t>
            </a:r>
            <a:endParaRPr lang="en-IN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683890" y="5509281"/>
            <a:ext cx="3744416" cy="0"/>
          </a:xfrm>
          <a:prstGeom prst="line">
            <a:avLst/>
          </a:prstGeom>
          <a:ln w="28575">
            <a:solidFill>
              <a:srgbClr val="00206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Connector 12"/>
          <p:cNvSpPr/>
          <p:nvPr/>
        </p:nvSpPr>
        <p:spPr>
          <a:xfrm>
            <a:off x="4500343" y="5437273"/>
            <a:ext cx="144016" cy="144016"/>
          </a:xfrm>
          <a:prstGeom prst="flowChartConnec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4389780" y="5581289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A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23662" y="550928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B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71600" y="2237507"/>
            <a:ext cx="1224136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1</a:t>
            </a:r>
            <a:endParaRPr lang="te-IN" sz="2400" dirty="0">
              <a:solidFill>
                <a:schemeClr val="bg1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99592" y="2996952"/>
            <a:ext cx="74888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Draw a big line and mark a point A approximately in the middle of the line and name the other end of the line as B.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Up Ribbon 20"/>
          <p:cNvSpPr/>
          <p:nvPr/>
        </p:nvSpPr>
        <p:spPr>
          <a:xfrm>
            <a:off x="1104478" y="188640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4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64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64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64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8" grpId="0"/>
      <p:bldP spid="10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27584" y="2708920"/>
            <a:ext cx="741682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dirty="0"/>
              <a:t>With any convenient radius draw arcs with the help of compass on both sides of A. </a:t>
            </a:r>
            <a:endParaRPr lang="en-IN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627784" y="5157192"/>
            <a:ext cx="3744416" cy="605681"/>
            <a:chOff x="2627784" y="4437112"/>
            <a:chExt cx="3744416" cy="60568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2627784" y="4509120"/>
              <a:ext cx="3744416" cy="0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lowchart: Connector 12"/>
            <p:cNvSpPr/>
            <p:nvPr/>
          </p:nvSpPr>
          <p:spPr>
            <a:xfrm>
              <a:off x="4503229" y="4437112"/>
              <a:ext cx="144016" cy="144016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89331" y="4581128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A</a:t>
              </a:r>
              <a:endParaRPr lang="en-IN" sz="2400" dirty="0"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67556" y="4509120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B</a:t>
              </a:r>
              <a:endParaRPr lang="en-IN" sz="2400" dirty="0">
                <a:latin typeface="Calibri" pitchFamily="34" charset="0"/>
              </a:endParaRPr>
            </a:p>
          </p:txBody>
        </p:sp>
      </p:grpSp>
      <p:sp>
        <p:nvSpPr>
          <p:cNvPr id="10" name="Arc 9"/>
          <p:cNvSpPr/>
          <p:nvPr/>
        </p:nvSpPr>
        <p:spPr>
          <a:xfrm rot="1903378">
            <a:off x="4401887" y="4799628"/>
            <a:ext cx="864096" cy="1080120"/>
          </a:xfrm>
          <a:prstGeom prst="arc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Arc 14"/>
          <p:cNvSpPr/>
          <p:nvPr/>
        </p:nvSpPr>
        <p:spPr>
          <a:xfrm rot="12713858">
            <a:off x="3866503" y="4566271"/>
            <a:ext cx="915143" cy="1134376"/>
          </a:xfrm>
          <a:prstGeom prst="arc">
            <a:avLst>
              <a:gd name="adj1" fmla="val 16346315"/>
              <a:gd name="adj2" fmla="val 34364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899592" y="2060848"/>
            <a:ext cx="1224136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2</a:t>
            </a:r>
            <a:endParaRPr lang="te-IN" sz="2400" dirty="0">
              <a:solidFill>
                <a:schemeClr val="bg1"/>
              </a:solidFill>
            </a:endParaRPr>
          </a:p>
        </p:txBody>
      </p:sp>
      <p:sp>
        <p:nvSpPr>
          <p:cNvPr id="19" name="Up Ribbon 18"/>
          <p:cNvSpPr/>
          <p:nvPr/>
        </p:nvSpPr>
        <p:spPr>
          <a:xfrm>
            <a:off x="1104478" y="188640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1763688" y="1340768"/>
            <a:ext cx="576064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Construction of the perpendicular at a point </a:t>
            </a:r>
            <a:endParaRPr lang="en-IN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9872" y="5301208"/>
            <a:ext cx="762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r>
              <a:rPr lang="en-US" sz="2400" dirty="0" smtClean="0"/>
              <a:t>P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292080" y="5301208"/>
            <a:ext cx="675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6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68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68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43608" y="2276872"/>
            <a:ext cx="741682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dirty="0">
                <a:latin typeface="Calibri" pitchFamily="34" charset="0"/>
              </a:rPr>
              <a:t>Keeping the compass and taking more than the length of PA, draw an arc above the line. With the the same measurement keep the compass at Q and draw the arc which intersects the arc. Name it as C.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9" name="Arc 8"/>
          <p:cNvSpPr/>
          <p:nvPr/>
        </p:nvSpPr>
        <p:spPr>
          <a:xfrm rot="13138658">
            <a:off x="3953166" y="5390967"/>
            <a:ext cx="864096" cy="1080120"/>
          </a:xfrm>
          <a:prstGeom prst="arc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Arc 9"/>
          <p:cNvSpPr/>
          <p:nvPr/>
        </p:nvSpPr>
        <p:spPr>
          <a:xfrm rot="1903378">
            <a:off x="4473895" y="5529932"/>
            <a:ext cx="864096" cy="1080120"/>
          </a:xfrm>
          <a:prstGeom prst="arc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30" name="Group 29"/>
          <p:cNvGrpSpPr/>
          <p:nvPr/>
        </p:nvGrpSpPr>
        <p:grpSpPr>
          <a:xfrm>
            <a:off x="2699792" y="5887496"/>
            <a:ext cx="3744416" cy="605681"/>
            <a:chOff x="2699792" y="5517232"/>
            <a:chExt cx="3744416" cy="60568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2699792" y="5589240"/>
              <a:ext cx="3744416" cy="0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lowchart: Connector 12"/>
            <p:cNvSpPr/>
            <p:nvPr/>
          </p:nvSpPr>
          <p:spPr>
            <a:xfrm>
              <a:off x="4506657" y="5517232"/>
              <a:ext cx="144016" cy="144016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59962" y="5661248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A</a:t>
              </a:r>
              <a:endParaRPr lang="en-IN" sz="2400" dirty="0"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39564" y="5589240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B</a:t>
              </a:r>
              <a:endParaRPr lang="en-IN" sz="2400" dirty="0">
                <a:latin typeface="Calibri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635896" y="584729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P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63844" y="586120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Q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19" name="Arc 18"/>
          <p:cNvSpPr/>
          <p:nvPr/>
        </p:nvSpPr>
        <p:spPr>
          <a:xfrm rot="17426595">
            <a:off x="3695857" y="4234312"/>
            <a:ext cx="2304256" cy="1728192"/>
          </a:xfrm>
          <a:prstGeom prst="arc">
            <a:avLst>
              <a:gd name="adj1" fmla="val 18271149"/>
              <a:gd name="adj2" fmla="val 2029068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Arc 19"/>
          <p:cNvSpPr/>
          <p:nvPr/>
        </p:nvSpPr>
        <p:spPr>
          <a:xfrm rot="20693353">
            <a:off x="2813205" y="4067457"/>
            <a:ext cx="2304256" cy="1728192"/>
          </a:xfrm>
          <a:prstGeom prst="arc">
            <a:avLst>
              <a:gd name="adj1" fmla="val 18448065"/>
              <a:gd name="adj2" fmla="val 2064724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TextBox 28"/>
          <p:cNvSpPr txBox="1"/>
          <p:nvPr/>
        </p:nvSpPr>
        <p:spPr>
          <a:xfrm>
            <a:off x="4788024" y="386104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C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31" name="Up Ribbon 30"/>
          <p:cNvSpPr/>
          <p:nvPr/>
        </p:nvSpPr>
        <p:spPr>
          <a:xfrm>
            <a:off x="1104478" y="188640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1763688" y="1196752"/>
            <a:ext cx="576064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Construction of the perpendicular at a point </a:t>
            </a:r>
            <a:endParaRPr lang="en-IN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043608" y="1772816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2</a:t>
            </a:r>
            <a:endParaRPr lang="te-IN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3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32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32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32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32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32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32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32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9" grpId="0" animBg="1"/>
      <p:bldP spid="10" grpId="0" animBg="1"/>
      <p:bldP spid="11" grpId="0"/>
      <p:bldP spid="12" grpId="0"/>
      <p:bldP spid="19" grpId="0" animBg="1"/>
      <p:bldP spid="20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43608" y="2420888"/>
            <a:ext cx="74168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dirty="0">
                <a:latin typeface="Calibri" pitchFamily="34" charset="0"/>
              </a:rPr>
              <a:t>Join the points A and C which is the perpendicular line.</a:t>
            </a:r>
            <a:endParaRPr lang="en-IN" sz="2400" dirty="0">
              <a:latin typeface="Calibri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570532" y="3397196"/>
            <a:ext cx="8133" cy="2232248"/>
          </a:xfrm>
          <a:prstGeom prst="line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2699792" y="3925105"/>
            <a:ext cx="3744416" cy="2333383"/>
            <a:chOff x="2699792" y="3925105"/>
            <a:chExt cx="3744416" cy="2333383"/>
          </a:xfrm>
        </p:grpSpPr>
        <p:sp>
          <p:nvSpPr>
            <p:cNvPr id="9" name="Arc 8"/>
            <p:cNvSpPr/>
            <p:nvPr/>
          </p:nvSpPr>
          <p:spPr>
            <a:xfrm rot="13138658">
              <a:off x="3953166" y="5020703"/>
              <a:ext cx="864096" cy="1080120"/>
            </a:xfrm>
            <a:prstGeom prst="arc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" name="Arc 9"/>
            <p:cNvSpPr/>
            <p:nvPr/>
          </p:nvSpPr>
          <p:spPr>
            <a:xfrm rot="1903378">
              <a:off x="4473895" y="5159668"/>
              <a:ext cx="864096" cy="1080120"/>
            </a:xfrm>
            <a:prstGeom prst="arc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2" name="Group 29"/>
            <p:cNvGrpSpPr/>
            <p:nvPr/>
          </p:nvGrpSpPr>
          <p:grpSpPr>
            <a:xfrm>
              <a:off x="2699792" y="5517232"/>
              <a:ext cx="3744416" cy="605681"/>
              <a:chOff x="2699792" y="5517232"/>
              <a:chExt cx="3744416" cy="605681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699792" y="5589240"/>
                <a:ext cx="3744416" cy="0"/>
              </a:xfrm>
              <a:prstGeom prst="line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Flowchart: Connector 12"/>
              <p:cNvSpPr/>
              <p:nvPr/>
            </p:nvSpPr>
            <p:spPr>
              <a:xfrm>
                <a:off x="4506657" y="5517232"/>
                <a:ext cx="144016" cy="144016"/>
              </a:xfrm>
              <a:prstGeom prst="flowChartConnector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59962" y="5661248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A</a:t>
                </a:r>
                <a:endParaRPr lang="en-IN" sz="2400" dirty="0">
                  <a:latin typeface="Calibri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039564" y="5589240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B</a:t>
                </a:r>
                <a:endParaRPr lang="en-IN" sz="2400" dirty="0">
                  <a:latin typeface="Calibri" pitchFamily="34" charset="0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3635896" y="5477028"/>
              <a:ext cx="504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P</a:t>
              </a:r>
              <a:endParaRPr lang="en-IN" sz="2400" dirty="0">
                <a:latin typeface="Calibri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963844" y="5490944"/>
              <a:ext cx="504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Q</a:t>
              </a:r>
              <a:endParaRPr lang="en-IN" sz="2400" dirty="0">
                <a:latin typeface="Calibri" pitchFamily="34" charset="0"/>
              </a:endParaRPr>
            </a:p>
          </p:txBody>
        </p:sp>
        <p:sp>
          <p:nvSpPr>
            <p:cNvPr id="19" name="Arc 18"/>
            <p:cNvSpPr/>
            <p:nvPr/>
          </p:nvSpPr>
          <p:spPr>
            <a:xfrm rot="17426595">
              <a:off x="3695857" y="4242264"/>
              <a:ext cx="2304256" cy="1728192"/>
            </a:xfrm>
            <a:prstGeom prst="arc">
              <a:avLst>
                <a:gd name="adj1" fmla="val 18271149"/>
                <a:gd name="adj2" fmla="val 20290687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0" name="Arc 19"/>
            <p:cNvSpPr/>
            <p:nvPr/>
          </p:nvSpPr>
          <p:spPr>
            <a:xfrm rot="20693353">
              <a:off x="2813205" y="4067457"/>
              <a:ext cx="2304256" cy="1728192"/>
            </a:xfrm>
            <a:prstGeom prst="arc">
              <a:avLst>
                <a:gd name="adj1" fmla="val 18448065"/>
                <a:gd name="adj2" fmla="val 20647240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16016" y="3925105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C</a:t>
              </a:r>
              <a:endParaRPr lang="en-IN" sz="2400" dirty="0">
                <a:latin typeface="Calibri" pitchFamily="34" charset="0"/>
              </a:endParaRPr>
            </a:p>
          </p:txBody>
        </p:sp>
      </p:grpSp>
      <p:sp>
        <p:nvSpPr>
          <p:cNvPr id="22" name="Up Ribbon 21"/>
          <p:cNvSpPr/>
          <p:nvPr/>
        </p:nvSpPr>
        <p:spPr>
          <a:xfrm>
            <a:off x="1115616" y="116632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763688" y="1196752"/>
            <a:ext cx="576064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Construction of the perpendicular at a point </a:t>
            </a:r>
            <a:endParaRPr lang="en-IN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043608" y="1772816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3</a:t>
            </a:r>
            <a:endParaRPr lang="te-IN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8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99592" y="1112694"/>
            <a:ext cx="7416824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	</a:t>
            </a:r>
            <a:endParaRPr lang="en-IN" sz="2400" dirty="0"/>
          </a:p>
          <a:p>
            <a:pPr algn="just">
              <a:spcBef>
                <a:spcPts val="1200"/>
              </a:spcBef>
            </a:pPr>
            <a:endParaRPr lang="en-US" sz="2400" dirty="0"/>
          </a:p>
          <a:p>
            <a:pPr algn="just">
              <a:spcBef>
                <a:spcPts val="1800"/>
              </a:spcBef>
            </a:pPr>
            <a:r>
              <a:rPr lang="en-US" sz="2400" dirty="0"/>
              <a:t>Keep the compass at A and with any convenient radius draw an arc which cuts the line </a:t>
            </a:r>
            <a:r>
              <a:rPr lang="en-US" sz="2400" dirty="0" smtClean="0"/>
              <a:t>AP </a:t>
            </a:r>
            <a:r>
              <a:rPr lang="en-US" sz="2400" dirty="0"/>
              <a:t>and </a:t>
            </a:r>
            <a:r>
              <a:rPr lang="en-US" sz="2400" dirty="0" smtClean="0"/>
              <a:t>AC </a:t>
            </a:r>
            <a:r>
              <a:rPr lang="en-US" sz="2400" dirty="0"/>
              <a:t>at X and Y respectively.</a:t>
            </a:r>
            <a:endParaRPr lang="en-IN" sz="2400" dirty="0"/>
          </a:p>
          <a:p>
            <a:endParaRPr lang="en-IN" sz="24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2699792" y="3397196"/>
            <a:ext cx="3744416" cy="2861292"/>
            <a:chOff x="2699792" y="3397196"/>
            <a:chExt cx="3744416" cy="286129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4562581" y="3397196"/>
              <a:ext cx="8133" cy="2232248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20"/>
            <p:cNvGrpSpPr/>
            <p:nvPr/>
          </p:nvGrpSpPr>
          <p:grpSpPr>
            <a:xfrm>
              <a:off x="2699792" y="3925105"/>
              <a:ext cx="3744416" cy="2333383"/>
              <a:chOff x="2699792" y="3925105"/>
              <a:chExt cx="3744416" cy="2333383"/>
            </a:xfrm>
          </p:grpSpPr>
          <p:sp>
            <p:nvSpPr>
              <p:cNvPr id="9" name="Arc 8"/>
              <p:cNvSpPr/>
              <p:nvPr/>
            </p:nvSpPr>
            <p:spPr>
              <a:xfrm rot="12919881">
                <a:off x="3953166" y="4949144"/>
                <a:ext cx="864096" cy="1080120"/>
              </a:xfrm>
              <a:prstGeom prst="arc">
                <a:avLst>
                  <a:gd name="adj1" fmla="val 17376970"/>
                  <a:gd name="adj2" fmla="val 20332335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0" name="Arc 9"/>
              <p:cNvSpPr/>
              <p:nvPr/>
            </p:nvSpPr>
            <p:spPr>
              <a:xfrm rot="1903378">
                <a:off x="4473895" y="5159668"/>
                <a:ext cx="864096" cy="1080120"/>
              </a:xfrm>
              <a:prstGeom prst="arc">
                <a:avLst>
                  <a:gd name="adj1" fmla="val 17616193"/>
                  <a:gd name="adj2" fmla="val 20466130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3" name="Group 29"/>
              <p:cNvGrpSpPr/>
              <p:nvPr/>
            </p:nvGrpSpPr>
            <p:grpSpPr>
              <a:xfrm>
                <a:off x="2699792" y="5517232"/>
                <a:ext cx="3744416" cy="605681"/>
                <a:chOff x="2699792" y="5517232"/>
                <a:chExt cx="3744416" cy="605681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>
                  <a:off x="2699792" y="5589240"/>
                  <a:ext cx="3744416" cy="0"/>
                </a:xfrm>
                <a:prstGeom prst="line">
                  <a:avLst/>
                </a:prstGeom>
                <a:ln w="28575">
                  <a:solidFill>
                    <a:srgbClr val="002060"/>
                  </a:solidFill>
                  <a:headEnd type="arrow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Flowchart: Connector 12"/>
                <p:cNvSpPr/>
                <p:nvPr/>
              </p:nvSpPr>
              <p:spPr>
                <a:xfrm>
                  <a:off x="4498706" y="5517232"/>
                  <a:ext cx="144016" cy="144016"/>
                </a:xfrm>
                <a:prstGeom prst="flowChartConnector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359962" y="5661248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</a:rPr>
                    <a:t>A</a:t>
                  </a:r>
                  <a:endParaRPr lang="en-IN" sz="2400" dirty="0">
                    <a:latin typeface="Calibri" pitchFamily="34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6039564" y="5589240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</a:rPr>
                    <a:t>B</a:t>
                  </a:r>
                  <a:endParaRPr lang="en-IN" sz="2400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1" name="TextBox 10"/>
              <p:cNvSpPr txBox="1"/>
              <p:nvPr/>
            </p:nvSpPr>
            <p:spPr>
              <a:xfrm>
                <a:off x="3635896" y="5484979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P</a:t>
                </a:r>
                <a:endParaRPr lang="en-IN" sz="2400" dirty="0">
                  <a:latin typeface="Calibri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95648" y="5490945"/>
                <a:ext cx="328236" cy="458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Q</a:t>
                </a:r>
                <a:endParaRPr lang="en-IN" sz="2400" dirty="0">
                  <a:latin typeface="Calibri" pitchFamily="34" charset="0"/>
                </a:endParaRPr>
              </a:p>
            </p:txBody>
          </p:sp>
          <p:sp>
            <p:nvSpPr>
              <p:cNvPr id="19" name="Arc 18"/>
              <p:cNvSpPr/>
              <p:nvPr/>
            </p:nvSpPr>
            <p:spPr>
              <a:xfrm rot="17426595">
                <a:off x="3695857" y="4242264"/>
                <a:ext cx="2304256" cy="1728192"/>
              </a:xfrm>
              <a:prstGeom prst="arc">
                <a:avLst>
                  <a:gd name="adj1" fmla="val 18271149"/>
                  <a:gd name="adj2" fmla="val 20290687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20" name="Arc 19"/>
              <p:cNvSpPr/>
              <p:nvPr/>
            </p:nvSpPr>
            <p:spPr>
              <a:xfrm rot="20693353">
                <a:off x="2813205" y="4067457"/>
                <a:ext cx="2304256" cy="1728192"/>
              </a:xfrm>
              <a:prstGeom prst="arc">
                <a:avLst>
                  <a:gd name="adj1" fmla="val 18448065"/>
                  <a:gd name="adj2" fmla="val 20647240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716016" y="3925105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C</a:t>
                </a:r>
                <a:endParaRPr lang="en-IN" sz="2400" dirty="0">
                  <a:latin typeface="Calibri" pitchFamily="34" charset="0"/>
                </a:endParaRPr>
              </a:p>
            </p:txBody>
          </p:sp>
        </p:grpSp>
      </p:grpSp>
      <p:sp>
        <p:nvSpPr>
          <p:cNvPr id="24" name="Arc 23"/>
          <p:cNvSpPr/>
          <p:nvPr/>
        </p:nvSpPr>
        <p:spPr>
          <a:xfrm rot="16200000">
            <a:off x="3491880" y="4509120"/>
            <a:ext cx="1800200" cy="2088232"/>
          </a:xfrm>
          <a:prstGeom prst="arc">
            <a:avLst>
              <a:gd name="adj1" fmla="val 16121478"/>
              <a:gd name="adj2" fmla="val 73127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3171595" y="5492930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X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15894" y="4437112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Y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30" name="Up Ribbon 29"/>
          <p:cNvSpPr/>
          <p:nvPr/>
        </p:nvSpPr>
        <p:spPr>
          <a:xfrm>
            <a:off x="1115616" y="116632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83768" y="1268760"/>
            <a:ext cx="489820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(ii) Bisect the angle 90° to the left of A</a:t>
            </a:r>
            <a:endParaRPr lang="en-I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971600" y="1628800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3</a:t>
            </a:r>
            <a:endParaRPr lang="te-IN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84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84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84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24" grpId="0" animBg="1"/>
      <p:bldP spid="25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2699792" y="3996708"/>
            <a:ext cx="3744416" cy="3056140"/>
            <a:chOff x="2699792" y="3996708"/>
            <a:chExt cx="3744416" cy="3056140"/>
          </a:xfrm>
        </p:grpSpPr>
        <p:sp>
          <p:nvSpPr>
            <p:cNvPr id="24" name="Arc 23"/>
            <p:cNvSpPr/>
            <p:nvPr/>
          </p:nvSpPr>
          <p:spPr>
            <a:xfrm rot="16200000">
              <a:off x="3491880" y="5108632"/>
              <a:ext cx="1800200" cy="2088232"/>
            </a:xfrm>
            <a:prstGeom prst="arc">
              <a:avLst>
                <a:gd name="adj1" fmla="val 16121478"/>
                <a:gd name="adj2" fmla="val 731272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2699792" y="3996708"/>
              <a:ext cx="3744416" cy="2861292"/>
              <a:chOff x="2699792" y="3996708"/>
              <a:chExt cx="3744416" cy="2861292"/>
            </a:xfrm>
          </p:grpSpPr>
          <p:grpSp>
            <p:nvGrpSpPr>
              <p:cNvPr id="2" name="Group 27"/>
              <p:cNvGrpSpPr/>
              <p:nvPr/>
            </p:nvGrpSpPr>
            <p:grpSpPr>
              <a:xfrm>
                <a:off x="2699792" y="3996708"/>
                <a:ext cx="3744416" cy="2861292"/>
                <a:chOff x="2699792" y="3397196"/>
                <a:chExt cx="3744416" cy="2861292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4562581" y="3397196"/>
                  <a:ext cx="8133" cy="2232248"/>
                </a:xfrm>
                <a:prstGeom prst="line">
                  <a:avLst/>
                </a:prstGeom>
                <a:ln w="28575">
                  <a:solidFill>
                    <a:srgbClr val="002060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" name="Group 20"/>
                <p:cNvGrpSpPr/>
                <p:nvPr/>
              </p:nvGrpSpPr>
              <p:grpSpPr>
                <a:xfrm>
                  <a:off x="2699792" y="3925105"/>
                  <a:ext cx="3744416" cy="2333383"/>
                  <a:chOff x="2699792" y="3925105"/>
                  <a:chExt cx="3744416" cy="2333383"/>
                </a:xfrm>
              </p:grpSpPr>
              <p:sp>
                <p:nvSpPr>
                  <p:cNvPr id="9" name="Arc 8"/>
                  <p:cNvSpPr/>
                  <p:nvPr/>
                </p:nvSpPr>
                <p:spPr>
                  <a:xfrm rot="12583725">
                    <a:off x="3953166" y="4972997"/>
                    <a:ext cx="864096" cy="1080120"/>
                  </a:xfrm>
                  <a:prstGeom prst="arc">
                    <a:avLst>
                      <a:gd name="adj1" fmla="val 17749893"/>
                      <a:gd name="adj2" fmla="val 20690478"/>
                    </a:avLst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10" name="Arc 9"/>
                  <p:cNvSpPr/>
                  <p:nvPr/>
                </p:nvSpPr>
                <p:spPr>
                  <a:xfrm rot="1903378">
                    <a:off x="4473895" y="5159668"/>
                    <a:ext cx="864096" cy="1080120"/>
                  </a:xfrm>
                  <a:prstGeom prst="arc">
                    <a:avLst>
                      <a:gd name="adj1" fmla="val 17462923"/>
                      <a:gd name="adj2" fmla="val 20256762"/>
                    </a:avLst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grpSp>
                <p:nvGrpSpPr>
                  <p:cNvPr id="4" name="Group 29"/>
                  <p:cNvGrpSpPr/>
                  <p:nvPr/>
                </p:nvGrpSpPr>
                <p:grpSpPr>
                  <a:xfrm>
                    <a:off x="2699792" y="5501735"/>
                    <a:ext cx="3744416" cy="525722"/>
                    <a:chOff x="2699792" y="5501735"/>
                    <a:chExt cx="3744416" cy="525722"/>
                  </a:xfrm>
                </p:grpSpPr>
                <p:cxnSp>
                  <p:nvCxnSpPr>
                    <p:cNvPr id="8" name="Straight Connector 7"/>
                    <p:cNvCxnSpPr/>
                    <p:nvPr/>
                  </p:nvCxnSpPr>
                  <p:spPr>
                    <a:xfrm>
                      <a:off x="2699792" y="5589240"/>
                      <a:ext cx="3744416" cy="0"/>
                    </a:xfrm>
                    <a:prstGeom prst="line">
                      <a:avLst/>
                    </a:prstGeom>
                    <a:ln w="28575">
                      <a:solidFill>
                        <a:srgbClr val="002060"/>
                      </a:solidFill>
                      <a:headEnd type="arrow" w="med" len="med"/>
                      <a:tailEnd type="arrow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3" name="Flowchart: Connector 12"/>
                    <p:cNvSpPr/>
                    <p:nvPr/>
                  </p:nvSpPr>
                  <p:spPr>
                    <a:xfrm>
                      <a:off x="4498706" y="5517232"/>
                      <a:ext cx="144016" cy="144016"/>
                    </a:xfrm>
                    <a:prstGeom prst="flowChartConnector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dirty="0"/>
                    </a:p>
                  </p:txBody>
                </p:sp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4404131" y="5565792"/>
                      <a:ext cx="36004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dirty="0">
                          <a:latin typeface="Calibri" pitchFamily="34" charset="0"/>
                        </a:rPr>
                        <a:t>A</a:t>
                      </a:r>
                      <a:endParaRPr lang="en-IN" sz="2400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6012160" y="5501735"/>
                      <a:ext cx="36004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dirty="0">
                          <a:latin typeface="Calibri" pitchFamily="34" charset="0"/>
                        </a:rPr>
                        <a:t>B</a:t>
                      </a:r>
                      <a:endParaRPr lang="en-IN" sz="2400" dirty="0">
                        <a:latin typeface="Calibri" pitchFamily="34" charset="0"/>
                      </a:endParaRPr>
                    </a:p>
                  </p:txBody>
                </p:sp>
              </p:grp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652247" y="5493784"/>
                    <a:ext cx="504056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latin typeface="Calibri" pitchFamily="34" charset="0"/>
                      </a:rPr>
                      <a:t>P</a:t>
                    </a:r>
                    <a:endParaRPr lang="en-IN" sz="2400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5004048" y="5493784"/>
                    <a:ext cx="43204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latin typeface="Calibri" pitchFamily="34" charset="0"/>
                      </a:rPr>
                      <a:t>Q</a:t>
                    </a:r>
                    <a:endParaRPr lang="en-IN" sz="2400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19" name="Arc 18"/>
                  <p:cNvSpPr/>
                  <p:nvPr/>
                </p:nvSpPr>
                <p:spPr>
                  <a:xfrm rot="17426595">
                    <a:off x="3695857" y="4242264"/>
                    <a:ext cx="2304256" cy="1728192"/>
                  </a:xfrm>
                  <a:prstGeom prst="arc">
                    <a:avLst>
                      <a:gd name="adj1" fmla="val 18271149"/>
                      <a:gd name="adj2" fmla="val 20290687"/>
                    </a:avLst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20" name="Arc 19"/>
                  <p:cNvSpPr/>
                  <p:nvPr/>
                </p:nvSpPr>
                <p:spPr>
                  <a:xfrm rot="20693353">
                    <a:off x="2813205" y="4067457"/>
                    <a:ext cx="2304256" cy="1728192"/>
                  </a:xfrm>
                  <a:prstGeom prst="arc">
                    <a:avLst>
                      <a:gd name="adj1" fmla="val 18448065"/>
                      <a:gd name="adj2" fmla="val 20647240"/>
                    </a:avLst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4716016" y="3925105"/>
                    <a:ext cx="43204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latin typeface="Calibri" pitchFamily="34" charset="0"/>
                      </a:rPr>
                      <a:t>C</a:t>
                    </a:r>
                    <a:endParaRPr lang="en-IN" sz="2400" dirty="0">
                      <a:latin typeface="Calibri" pitchFamily="34" charset="0"/>
                    </a:endParaRPr>
                  </a:p>
                </p:txBody>
              </p:sp>
            </p:grpSp>
          </p:grpSp>
          <p:sp>
            <p:nvSpPr>
              <p:cNvPr id="25" name="TextBox 24"/>
              <p:cNvSpPr txBox="1"/>
              <p:nvPr/>
            </p:nvSpPr>
            <p:spPr>
              <a:xfrm>
                <a:off x="3171595" y="6092442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X</a:t>
                </a:r>
                <a:endParaRPr lang="en-IN" sz="2400" dirty="0">
                  <a:latin typeface="Calibri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15894" y="5036624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Y</a:t>
                </a:r>
                <a:endParaRPr lang="en-IN" sz="2400" dirty="0">
                  <a:latin typeface="Calibri" pitchFamily="34" charset="0"/>
                </a:endParaRPr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971600" y="1988840"/>
            <a:ext cx="7128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2400" dirty="0">
                <a:latin typeface="Calibri" pitchFamily="34" charset="0"/>
              </a:rPr>
              <a:t>Keep the compass at X and taking more than half of length XY draw an arc. With the same measurement keep the compass at Y and draw an arc which intersects the before arc. Name the point as D. Now join the points A and D which is the required angle </a:t>
            </a:r>
            <a:r>
              <a:rPr lang="en-US" sz="2400" dirty="0" smtClean="0">
                <a:latin typeface="Calibri" pitchFamily="34" charset="0"/>
              </a:rPr>
              <a:t>∠</a:t>
            </a:r>
            <a:r>
              <a:rPr lang="en-US" sz="2400" dirty="0">
                <a:latin typeface="Calibri" pitchFamily="34" charset="0"/>
              </a:rPr>
              <a:t>﻿ DAB = 135﻿°﻿ </a:t>
            </a:r>
            <a:endParaRPr lang="en-IN" sz="2400" dirty="0">
              <a:latin typeface="Calibri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2771800" y="4437112"/>
            <a:ext cx="1804400" cy="1736143"/>
          </a:xfrm>
          <a:prstGeom prst="line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c 38"/>
          <p:cNvSpPr/>
          <p:nvPr/>
        </p:nvSpPr>
        <p:spPr>
          <a:xfrm rot="14956650">
            <a:off x="2899595" y="4586707"/>
            <a:ext cx="2304256" cy="1728192"/>
          </a:xfrm>
          <a:prstGeom prst="arc">
            <a:avLst>
              <a:gd name="adj1" fmla="val 18271149"/>
              <a:gd name="adj2" fmla="val 2029068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0" name="Arc 39"/>
          <p:cNvSpPr/>
          <p:nvPr/>
        </p:nvSpPr>
        <p:spPr>
          <a:xfrm rot="17296279">
            <a:off x="2297359" y="5009974"/>
            <a:ext cx="2304256" cy="1728192"/>
          </a:xfrm>
          <a:prstGeom prst="arc">
            <a:avLst>
              <a:gd name="adj1" fmla="val 18448065"/>
              <a:gd name="adj2" fmla="val 2064724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1" name="TextBox 40"/>
          <p:cNvSpPr txBox="1"/>
          <p:nvPr/>
        </p:nvSpPr>
        <p:spPr>
          <a:xfrm>
            <a:off x="2795653" y="459703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D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43" name="Up Ribbon 42"/>
          <p:cNvSpPr/>
          <p:nvPr/>
        </p:nvSpPr>
        <p:spPr>
          <a:xfrm>
            <a:off x="1115616" y="116632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411760" y="1124744"/>
            <a:ext cx="489820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(ii) Bisect the angle 90° to the left of A</a:t>
            </a:r>
            <a:endParaRPr lang="en-I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1043608" y="1484784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4</a:t>
            </a:r>
            <a:endParaRPr lang="te-IN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2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28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28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28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28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99592" y="2492896"/>
            <a:ext cx="74888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2400" dirty="0">
                <a:latin typeface="Calibri" pitchFamily="34" charset="0"/>
              </a:rPr>
              <a:t>Construct an ∠﻿ QRS = 108﻿°﻿ with the help of the protractor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43808" y="3501008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</a:t>
            </a:r>
            <a:endParaRPr lang="te-IN" sz="2400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3908026" y="5445224"/>
            <a:ext cx="2520280" cy="24302"/>
          </a:xfrm>
          <a:prstGeom prst="straightConnector1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667539" y="5461126"/>
            <a:ext cx="471757" cy="461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R'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84168" y="5445224"/>
            <a:ext cx="318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S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79912" y="5405020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R</a:t>
            </a:r>
            <a:endParaRPr lang="te-IN" sz="2400" dirty="0">
              <a:latin typeface="Calibri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203848" y="3429000"/>
            <a:ext cx="720080" cy="2024175"/>
          </a:xfrm>
          <a:prstGeom prst="line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c 40"/>
          <p:cNvSpPr/>
          <p:nvPr/>
        </p:nvSpPr>
        <p:spPr>
          <a:xfrm>
            <a:off x="3203848" y="5013176"/>
            <a:ext cx="1152128" cy="1008112"/>
          </a:xfrm>
          <a:prstGeom prst="arc">
            <a:avLst>
              <a:gd name="adj1" fmla="val 16037440"/>
              <a:gd name="adj2" fmla="val 21198785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2" name="Rectangle 41"/>
          <p:cNvSpPr/>
          <p:nvPr/>
        </p:nvSpPr>
        <p:spPr>
          <a:xfrm>
            <a:off x="4139952" y="4869160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dirty="0"/>
              <a:t>108°</a:t>
            </a:r>
            <a:endParaRPr lang="en-IN" dirty="0"/>
          </a:p>
        </p:txBody>
      </p:sp>
      <p:cxnSp>
        <p:nvCxnSpPr>
          <p:cNvPr id="48" name="Straight Arrow Connector 47"/>
          <p:cNvCxnSpPr/>
          <p:nvPr/>
        </p:nvCxnSpPr>
        <p:spPr>
          <a:xfrm flipV="1">
            <a:off x="2627784" y="5445224"/>
            <a:ext cx="1320446" cy="7952"/>
          </a:xfrm>
          <a:prstGeom prst="straightConnector1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971600" y="1844824"/>
            <a:ext cx="1224136" cy="507417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1</a:t>
            </a:r>
            <a:endParaRPr lang="te-IN" sz="2400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028028" y="1196752"/>
            <a:ext cx="324036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 of 108°</a:t>
            </a:r>
            <a:endParaRPr lang="en-I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64" name="Up Ribbon 63"/>
          <p:cNvSpPr/>
          <p:nvPr/>
        </p:nvSpPr>
        <p:spPr>
          <a:xfrm>
            <a:off x="1115616" y="116632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31" grpId="0"/>
      <p:bldP spid="32" grpId="0"/>
      <p:bldP spid="34" grpId="0"/>
      <p:bldP spid="41" grpId="0" animBg="1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71600" y="2132856"/>
            <a:ext cx="720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Keep the compass at R and draw an arc with convenient radius. The arcs intersects the lines RS and RQ at P and O respectively.</a:t>
            </a:r>
            <a:endParaRPr lang="en-IN" sz="24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2627784" y="3429000"/>
            <a:ext cx="3800522" cy="2736304"/>
            <a:chOff x="2627784" y="3429000"/>
            <a:chExt cx="3800522" cy="2736304"/>
          </a:xfrm>
        </p:grpSpPr>
        <p:sp>
          <p:nvSpPr>
            <p:cNvPr id="13" name="TextBox 12"/>
            <p:cNvSpPr txBox="1"/>
            <p:nvPr/>
          </p:nvSpPr>
          <p:spPr>
            <a:xfrm>
              <a:off x="2843808" y="3501008"/>
              <a:ext cx="288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Q</a:t>
              </a:r>
              <a:endParaRPr lang="te-IN" sz="2400" dirty="0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H="1" flipV="1">
              <a:off x="3908026" y="5445224"/>
              <a:ext cx="2520280" cy="24302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667539" y="5461126"/>
              <a:ext cx="471757" cy="461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R'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60315" y="5445224"/>
              <a:ext cx="318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S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779912" y="5405020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R</a:t>
              </a:r>
              <a:endParaRPr lang="te-IN" sz="2400" dirty="0">
                <a:latin typeface="Calibri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3275856" y="3429000"/>
              <a:ext cx="648072" cy="2024175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Arc 40"/>
            <p:cNvSpPr/>
            <p:nvPr/>
          </p:nvSpPr>
          <p:spPr>
            <a:xfrm>
              <a:off x="3059832" y="4653136"/>
              <a:ext cx="1512168" cy="1512168"/>
            </a:xfrm>
            <a:prstGeom prst="arc">
              <a:avLst>
                <a:gd name="adj1" fmla="val 15554169"/>
                <a:gd name="adj2" fmla="val 277232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V="1">
              <a:off x="2627784" y="5445224"/>
              <a:ext cx="1320446" cy="7952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4427984" y="5357314"/>
            <a:ext cx="216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P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5856" y="450912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</a:t>
            </a:r>
            <a:endParaRPr lang="te-IN"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1043608" y="1556792"/>
            <a:ext cx="1224136" cy="507417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2</a:t>
            </a:r>
            <a:endParaRPr lang="te-IN" sz="2400" dirty="0">
              <a:solidFill>
                <a:schemeClr val="bg1"/>
              </a:solidFill>
            </a:endParaRPr>
          </a:p>
        </p:txBody>
      </p:sp>
      <p:sp>
        <p:nvSpPr>
          <p:cNvPr id="23" name="Up Ribbon 22"/>
          <p:cNvSpPr/>
          <p:nvPr/>
        </p:nvSpPr>
        <p:spPr>
          <a:xfrm>
            <a:off x="1115616" y="116632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15816" y="1124744"/>
            <a:ext cx="324036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 of 108°</a:t>
            </a:r>
            <a:endParaRPr lang="en-I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99592" y="2204864"/>
            <a:ext cx="727280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Keep the compass at P and taking more than half of the length of OP draw an arc. With the same measurement keep the compass at O and draw an arc.</a:t>
            </a:r>
            <a:endParaRPr lang="en-IN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627784" y="3789040"/>
            <a:ext cx="3800522" cy="2736304"/>
            <a:chOff x="2627784" y="3429000"/>
            <a:chExt cx="3800522" cy="2736304"/>
          </a:xfrm>
        </p:grpSpPr>
        <p:grpSp>
          <p:nvGrpSpPr>
            <p:cNvPr id="2" name="Group 13"/>
            <p:cNvGrpSpPr/>
            <p:nvPr/>
          </p:nvGrpSpPr>
          <p:grpSpPr>
            <a:xfrm>
              <a:off x="2627784" y="3429000"/>
              <a:ext cx="3800522" cy="2736304"/>
              <a:chOff x="2627784" y="3429000"/>
              <a:chExt cx="3800522" cy="273630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843808" y="3501008"/>
                <a:ext cx="2880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Q</a:t>
                </a:r>
                <a:endParaRPr lang="te-IN" sz="2400" dirty="0"/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 flipH="1" flipV="1">
                <a:off x="3908026" y="5445224"/>
                <a:ext cx="2520280" cy="24302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2667539" y="5461126"/>
                <a:ext cx="471757" cy="461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R'</a:t>
                </a:r>
                <a:endParaRPr lang="te-IN" sz="2400" dirty="0">
                  <a:latin typeface="Calibri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060315" y="5445224"/>
                <a:ext cx="318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S</a:t>
                </a:r>
                <a:endParaRPr lang="te-IN" sz="2400" dirty="0">
                  <a:latin typeface="Calibri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779912" y="5405020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R</a:t>
                </a:r>
                <a:endParaRPr lang="te-IN" sz="2400" dirty="0">
                  <a:latin typeface="Calibri" pitchFamily="34" charset="0"/>
                </a:endParaRPr>
              </a:p>
            </p:txBody>
          </p:sp>
          <p:cxnSp>
            <p:nvCxnSpPr>
              <p:cNvPr id="37" name="Straight Connector 36"/>
              <p:cNvCxnSpPr/>
              <p:nvPr/>
            </p:nvCxnSpPr>
            <p:spPr>
              <a:xfrm>
                <a:off x="3203848" y="3429000"/>
                <a:ext cx="720080" cy="2024175"/>
              </a:xfrm>
              <a:prstGeom prst="line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Arc 40"/>
              <p:cNvSpPr/>
              <p:nvPr/>
            </p:nvSpPr>
            <p:spPr>
              <a:xfrm>
                <a:off x="3059832" y="4653136"/>
                <a:ext cx="1512168" cy="1512168"/>
              </a:xfrm>
              <a:prstGeom prst="arc">
                <a:avLst>
                  <a:gd name="adj1" fmla="val 15362976"/>
                  <a:gd name="adj2" fmla="val 277232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cxnSp>
            <p:nvCxnSpPr>
              <p:cNvPr id="48" name="Straight Arrow Connector 47"/>
              <p:cNvCxnSpPr/>
              <p:nvPr/>
            </p:nvCxnSpPr>
            <p:spPr>
              <a:xfrm flipV="1">
                <a:off x="2627784" y="5445224"/>
                <a:ext cx="1320446" cy="7952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4427984" y="5357314"/>
              <a:ext cx="2160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P</a:t>
              </a:r>
              <a:endParaRPr lang="en-IN" sz="2400" dirty="0">
                <a:latin typeface="Calibri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75856" y="4509120"/>
              <a:ext cx="288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O</a:t>
              </a:r>
              <a:endParaRPr lang="te-IN" sz="2400" dirty="0"/>
            </a:p>
          </p:txBody>
        </p:sp>
      </p:grpSp>
      <p:cxnSp>
        <p:nvCxnSpPr>
          <p:cNvPr id="23" name="Straight Connector 22"/>
          <p:cNvCxnSpPr/>
          <p:nvPr/>
        </p:nvCxnSpPr>
        <p:spPr>
          <a:xfrm flipH="1">
            <a:off x="3915977" y="3861048"/>
            <a:ext cx="1296144" cy="1960551"/>
          </a:xfrm>
          <a:prstGeom prst="line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rot="20960427">
            <a:off x="3847403" y="4202811"/>
            <a:ext cx="1440160" cy="864096"/>
          </a:xfrm>
          <a:prstGeom prst="arc">
            <a:avLst>
              <a:gd name="adj1" fmla="val 17662820"/>
              <a:gd name="adj2" fmla="val 2119534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7" name="Arc 26"/>
          <p:cNvSpPr/>
          <p:nvPr/>
        </p:nvSpPr>
        <p:spPr>
          <a:xfrm rot="1654891">
            <a:off x="3633941" y="3785312"/>
            <a:ext cx="1440160" cy="864096"/>
          </a:xfrm>
          <a:prstGeom prst="arc">
            <a:avLst>
              <a:gd name="adj1" fmla="val 17662820"/>
              <a:gd name="adj2" fmla="val 2119534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4788024" y="3861048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</a:t>
            </a:r>
            <a:endParaRPr lang="te-IN" sz="2400" dirty="0"/>
          </a:p>
        </p:txBody>
      </p:sp>
      <p:sp>
        <p:nvSpPr>
          <p:cNvPr id="33" name="Rounded Rectangle 32"/>
          <p:cNvSpPr/>
          <p:nvPr/>
        </p:nvSpPr>
        <p:spPr>
          <a:xfrm>
            <a:off x="971600" y="1693271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3</a:t>
            </a:r>
            <a:endParaRPr lang="te-IN" sz="2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28028" y="1196752"/>
            <a:ext cx="324036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 of 108°</a:t>
            </a:r>
            <a:endParaRPr lang="en-I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6" name="Up Ribbon 35"/>
          <p:cNvSpPr/>
          <p:nvPr/>
        </p:nvSpPr>
        <p:spPr>
          <a:xfrm>
            <a:off x="1115616" y="116632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64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64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64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64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64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71600" y="2204864"/>
            <a:ext cx="720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smtClean="0"/>
              <a:t>The </a:t>
            </a:r>
            <a:r>
              <a:rPr lang="en-US" sz="2400" dirty="0"/>
              <a:t>arcs drawn will intersect and name the point as T. Hence ﻿∠﻿ ORT = ﻿∠﻿ TRP = 54﻿°﻿ </a:t>
            </a:r>
            <a:endParaRPr lang="en-IN" sz="2400" dirty="0"/>
          </a:p>
          <a:p>
            <a:r>
              <a:rPr lang="en-US" sz="2400" dirty="0"/>
              <a:t> </a:t>
            </a:r>
            <a:endParaRPr lang="en-IN" sz="2400" dirty="0"/>
          </a:p>
        </p:txBody>
      </p:sp>
      <p:grpSp>
        <p:nvGrpSpPr>
          <p:cNvPr id="2" name="Group 18"/>
          <p:cNvGrpSpPr/>
          <p:nvPr/>
        </p:nvGrpSpPr>
        <p:grpSpPr>
          <a:xfrm>
            <a:off x="2627784" y="3212976"/>
            <a:ext cx="3800522" cy="3384376"/>
            <a:chOff x="2627784" y="2780928"/>
            <a:chExt cx="3800522" cy="3384376"/>
          </a:xfrm>
        </p:grpSpPr>
        <p:grpSp>
          <p:nvGrpSpPr>
            <p:cNvPr id="3" name="Group 13"/>
            <p:cNvGrpSpPr/>
            <p:nvPr/>
          </p:nvGrpSpPr>
          <p:grpSpPr>
            <a:xfrm>
              <a:off x="2627784" y="2780928"/>
              <a:ext cx="3800522" cy="3384376"/>
              <a:chOff x="2627784" y="2780928"/>
              <a:chExt cx="3800522" cy="338437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915816" y="3140968"/>
                <a:ext cx="2880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Q</a:t>
                </a:r>
                <a:endParaRPr lang="te-IN" sz="2400" dirty="0"/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 flipH="1" flipV="1">
                <a:off x="3908026" y="5445224"/>
                <a:ext cx="2520280" cy="24302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2667539" y="5461126"/>
                <a:ext cx="471757" cy="461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R'</a:t>
                </a:r>
                <a:endParaRPr lang="te-IN" sz="2400" dirty="0">
                  <a:latin typeface="Calibri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060315" y="5445224"/>
                <a:ext cx="318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S</a:t>
                </a:r>
                <a:endParaRPr lang="te-IN" sz="2400" dirty="0">
                  <a:latin typeface="Calibri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779912" y="5405020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R</a:t>
                </a:r>
                <a:endParaRPr lang="te-IN" sz="2400" dirty="0">
                  <a:latin typeface="Calibri" pitchFamily="34" charset="0"/>
                </a:endParaRPr>
              </a:p>
            </p:txBody>
          </p:sp>
          <p:cxnSp>
            <p:nvCxnSpPr>
              <p:cNvPr id="37" name="Straight Connector 36"/>
              <p:cNvCxnSpPr/>
              <p:nvPr/>
            </p:nvCxnSpPr>
            <p:spPr>
              <a:xfrm>
                <a:off x="3115938" y="2780928"/>
                <a:ext cx="800039" cy="2664296"/>
              </a:xfrm>
              <a:prstGeom prst="line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Arc 40"/>
              <p:cNvSpPr/>
              <p:nvPr/>
            </p:nvSpPr>
            <p:spPr>
              <a:xfrm>
                <a:off x="3059832" y="4653136"/>
                <a:ext cx="1512168" cy="1512168"/>
              </a:xfrm>
              <a:prstGeom prst="arc">
                <a:avLst>
                  <a:gd name="adj1" fmla="val 15632003"/>
                  <a:gd name="adj2" fmla="val 277232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cxnSp>
            <p:nvCxnSpPr>
              <p:cNvPr id="48" name="Straight Arrow Connector 47"/>
              <p:cNvCxnSpPr/>
              <p:nvPr/>
            </p:nvCxnSpPr>
            <p:spPr>
              <a:xfrm flipV="1">
                <a:off x="2627784" y="5445224"/>
                <a:ext cx="1320446" cy="7952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4427984" y="5357314"/>
              <a:ext cx="2160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P</a:t>
              </a:r>
              <a:endParaRPr lang="en-IN" sz="2400" dirty="0">
                <a:latin typeface="Calibri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75856" y="4509120"/>
              <a:ext cx="288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O</a:t>
              </a:r>
              <a:endParaRPr lang="te-IN" sz="2400" dirty="0"/>
            </a:p>
          </p:txBody>
        </p:sp>
      </p:grpSp>
      <p:cxnSp>
        <p:nvCxnSpPr>
          <p:cNvPr id="23" name="Straight Connector 22"/>
          <p:cNvCxnSpPr/>
          <p:nvPr/>
        </p:nvCxnSpPr>
        <p:spPr>
          <a:xfrm flipH="1">
            <a:off x="3923928" y="3501008"/>
            <a:ext cx="1728192" cy="2392599"/>
          </a:xfrm>
          <a:prstGeom prst="line">
            <a:avLst/>
          </a:prstGeom>
          <a:ln w="28575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rot="1109028">
            <a:off x="3879740" y="3882832"/>
            <a:ext cx="1440160" cy="864096"/>
          </a:xfrm>
          <a:prstGeom prst="arc">
            <a:avLst>
              <a:gd name="adj1" fmla="val 17662820"/>
              <a:gd name="adj2" fmla="val 2119534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7" name="Arc 26"/>
          <p:cNvSpPr/>
          <p:nvPr/>
        </p:nvSpPr>
        <p:spPr>
          <a:xfrm rot="19869346">
            <a:off x="4154787" y="4243193"/>
            <a:ext cx="1440160" cy="864096"/>
          </a:xfrm>
          <a:prstGeom prst="arc">
            <a:avLst>
              <a:gd name="adj1" fmla="val 17662820"/>
              <a:gd name="adj2" fmla="val 2119534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5508104" y="3573016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</a:t>
            </a:r>
            <a:endParaRPr lang="te-IN" sz="2400" dirty="0"/>
          </a:p>
        </p:txBody>
      </p:sp>
      <p:pic>
        <p:nvPicPr>
          <p:cNvPr id="21" name="Picture 4" descr="https://upload.wikimedia.org/wikipedia/commons/thumb/9/99/Rapporteur_180deg.svg/500px-Rapporteur_180deg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501008"/>
            <a:ext cx="4762500" cy="2628900"/>
          </a:xfrm>
          <a:prstGeom prst="rect">
            <a:avLst/>
          </a:prstGeom>
          <a:noFill/>
        </p:spPr>
      </p:pic>
      <p:sp>
        <p:nvSpPr>
          <p:cNvPr id="54" name="Rounded Rectangle 53"/>
          <p:cNvSpPr/>
          <p:nvPr/>
        </p:nvSpPr>
        <p:spPr>
          <a:xfrm>
            <a:off x="1043608" y="1628800"/>
            <a:ext cx="1224136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4</a:t>
            </a:r>
            <a:endParaRPr lang="te-IN" sz="2400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 rot="712105">
            <a:off x="3820459" y="464283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54°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2395748">
            <a:off x="4684556" y="5146892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54°</a:t>
            </a:r>
            <a:endParaRPr lang="en-IN" sz="2400" dirty="0">
              <a:latin typeface="Calibri" pitchFamily="34" charset="0"/>
            </a:endParaRPr>
          </a:p>
        </p:txBody>
      </p:sp>
      <p:sp>
        <p:nvSpPr>
          <p:cNvPr id="57" name="Up Ribbon 56"/>
          <p:cNvSpPr/>
          <p:nvPr/>
        </p:nvSpPr>
        <p:spPr>
          <a:xfrm>
            <a:off x="1115616" y="116632"/>
            <a:ext cx="6851898" cy="864096"/>
          </a:xfrm>
          <a:prstGeom prst="ribbon2">
            <a:avLst>
              <a:gd name="adj1" fmla="val 24845"/>
              <a:gd name="adj2" fmla="val 59183"/>
            </a:avLst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Bisectors of an angle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28028" y="1196752"/>
            <a:ext cx="324036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 of 108°</a:t>
            </a:r>
            <a:endParaRPr lang="en-I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4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4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4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4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4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4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4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4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55" grpId="0"/>
      <p:bldP spid="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636211"/>
              </p:ext>
            </p:extLst>
          </p:nvPr>
        </p:nvGraphicFramePr>
        <p:xfrm>
          <a:off x="457200" y="1397001"/>
          <a:ext cx="8229600" cy="25592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None/>
                      </a:pPr>
                      <a:r>
                        <a:rPr lang="en-US" sz="1800" dirty="0">
                          <a:hlinkClick r:id="rId3"/>
                        </a:rPr>
                        <a:t>https://pixabay.com/vectors/angle-college-fixed-improved-2024916/</a:t>
                      </a:r>
                      <a:endParaRPr lang="en-US" sz="18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541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None/>
                      </a:pPr>
                      <a:r>
                        <a:rPr lang="en-IN" sz="1600" dirty="0">
                          <a:hlinkClick r:id="rId4"/>
                        </a:rPr>
                        <a:t>https://commons.wikimedia.org/wiki/File:Rapporteur_180deg.svg</a:t>
                      </a:r>
                      <a:endParaRPr lang="en-US" sz="1600" kern="1200" dirty="0"/>
                    </a:p>
                    <a:p>
                      <a:pPr marL="228600" indent="-228600">
                        <a:buFont typeface="+mj-lt"/>
                        <a:buNone/>
                      </a:pPr>
                      <a:endParaRPr lang="te-IN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2" descr="C:\Users\SSSVV\Desktop\angle-2024916_960_72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6872"/>
            <a:ext cx="538877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upload.wikimedia.org/wikipedia/commons/thumb/9/99/Rapporteur_180deg.svg/500px-Rapporteur_180deg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2924944"/>
            <a:ext cx="489130" cy="27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1526</TotalTime>
  <Words>764</Words>
  <Application>Microsoft Office PowerPoint</Application>
  <PresentationFormat>On-screen Show (4:3)</PresentationFormat>
  <Paragraphs>205</Paragraphs>
  <Slides>17</Slides>
  <Notes>17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mnivas@yahoo.com</cp:lastModifiedBy>
  <cp:revision>124</cp:revision>
  <dcterms:created xsi:type="dcterms:W3CDTF">2018-12-16T04:20:25Z</dcterms:created>
  <dcterms:modified xsi:type="dcterms:W3CDTF">2021-04-06T07:12:14Z</dcterms:modified>
</cp:coreProperties>
</file>