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82" r:id="rId5"/>
    <p:sldId id="283" r:id="rId6"/>
    <p:sldId id="284" r:id="rId7"/>
    <p:sldId id="285" r:id="rId8"/>
    <p:sldId id="286" r:id="rId9"/>
    <p:sldId id="271" r:id="rId10"/>
    <p:sldId id="289" r:id="rId11"/>
    <p:sldId id="288" r:id="rId12"/>
    <p:sldId id="290" r:id="rId13"/>
    <p:sldId id="291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4F4C"/>
    <a:srgbClr val="9A3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434" autoAdjust="0"/>
  </p:normalViewPr>
  <p:slideViewPr>
    <p:cSldViewPr>
      <p:cViewPr varScale="1">
        <p:scale>
          <a:sx n="62" d="100"/>
          <a:sy n="62" d="100"/>
        </p:scale>
        <p:origin x="1416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DFB79E6-8F9E-4A79-AD3A-FF1FA570DE2F}" type="datetimeFigureOut">
              <a:rPr lang="en-IN"/>
              <a:pPr>
                <a:defRPr/>
              </a:pPr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77BD228-E3A2-4D2B-965F-8A06261DCC4C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886794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/>
              <a:t>Notes for Teacher</a:t>
            </a:r>
            <a:r>
              <a:rPr lang="en-US" altLang="en-US"/>
              <a:t> - &lt; Information for further reference or explanation &gt;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Suggestions: </a:t>
            </a:r>
            <a:r>
              <a:rPr lang="en-US" altLang="en-US"/>
              <a:t>&lt;Ideas/ Images/ Animations / Others – To make better representation of the content &gt;</a:t>
            </a:r>
            <a:br>
              <a:rPr lang="en-US" altLang="en-US"/>
            </a:b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Source of Multimedia Objects (Image/audio/ Video/Animation) used in this slide - 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i="1"/>
              <a:t>1. &lt;Short Description&gt; - &lt;SOURCE URL&gt;</a:t>
            </a:r>
          </a:p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75F3F53-DCDC-48ED-BC61-CD788B11D275}" type="slidenum">
              <a:rPr lang="en-IN" altLang="en-US"/>
              <a:pPr/>
              <a:t>1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/>
              <a:t>Notes for Teacher</a:t>
            </a:r>
            <a:r>
              <a:rPr lang="en-US" altLang="en-US"/>
              <a:t> - &lt; Information for further reference or explanation &gt;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Suggestions: </a:t>
            </a:r>
            <a:r>
              <a:rPr lang="en-US" altLang="en-US"/>
              <a:t>&lt;Ideas/ Images/ Animations / Others – To make better representation of the content &gt;</a:t>
            </a:r>
            <a:br>
              <a:rPr lang="en-US" altLang="en-US"/>
            </a:b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Source of Multimedia Objects (Image/audio/ Video/Animation) used in this slide - 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i="1"/>
              <a:t>1. &lt;Short Description&gt; - &lt;SOURCE URL&gt;</a:t>
            </a:r>
          </a:p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E8846D8-2A2F-4C65-A2A2-2350FD98808D}" type="slidenum">
              <a:rPr lang="en-IN" altLang="en-US"/>
              <a:pPr/>
              <a:t>2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IN" sz="1200" dirty="0">
                <a:solidFill>
                  <a:schemeClr val="tx1"/>
                </a:solidFill>
              </a:rPr>
              <a:t>All original creations by surekhapsarathy@gmail.com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7BD228-E3A2-4D2B-965F-8A06261DCC4C}" type="slidenum">
              <a:rPr lang="en-IN" altLang="en-US" smtClean="0"/>
              <a:pPr/>
              <a:t>14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90441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4" name="Round Diagonal Corner Rectangle 3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5" name="Round Diagonal Corner Rectangle 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6" name="Round Diagonal Corner Rectangle 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7" name="Round Diagonal Corner Rectangle 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621515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6227" y="682447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 userDrawn="1"/>
        </p:nvSpPr>
        <p:spPr>
          <a:xfrm>
            <a:off x="5726113" y="6508750"/>
            <a:ext cx="3351212" cy="412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3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543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725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4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75" y="52388"/>
            <a:ext cx="96678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2971800" y="4800600"/>
            <a:ext cx="3276600" cy="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971800" y="5486400"/>
            <a:ext cx="3276600" cy="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114800" y="4267200"/>
            <a:ext cx="990600" cy="18288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6248400" y="445135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n</a:t>
            </a:r>
          </a:p>
        </p:txBody>
      </p:sp>
      <p:sp>
        <p:nvSpPr>
          <p:cNvPr id="5126" name="TextBox 9"/>
          <p:cNvSpPr txBox="1">
            <a:spLocks noChangeArrowheads="1"/>
          </p:cNvSpPr>
          <p:nvPr/>
        </p:nvSpPr>
        <p:spPr bwMode="auto">
          <a:xfrm>
            <a:off x="6248400" y="5103813"/>
            <a:ext cx="4572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33600" y="740525"/>
            <a:ext cx="52578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4F4C"/>
                </a:solidFill>
              </a:rPr>
              <a:t>CONSTRUCTION OF </a:t>
            </a:r>
          </a:p>
          <a:p>
            <a:pPr algn="ctr">
              <a:defRPr/>
            </a:pP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4F4C"/>
                </a:solidFill>
              </a:rPr>
              <a:t>PARALLEL LINES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990600" y="274638"/>
            <a:ext cx="7086600" cy="639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  <a:sym typeface="+mn-ea"/>
              </a:rPr>
              <a:t>What Are Parallel Lines???</a:t>
            </a:r>
            <a:endParaRPr lang="en-IN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171" name="Rectangle 1"/>
          <p:cNvSpPr>
            <a:spLocks noChangeArrowheads="1"/>
          </p:cNvSpPr>
          <p:nvPr/>
        </p:nvSpPr>
        <p:spPr bwMode="auto">
          <a:xfrm>
            <a:off x="1676400" y="1219200"/>
            <a:ext cx="6248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en-IN" altLang="en-US" sz="3200" b="1">
                <a:solidFill>
                  <a:srgbClr val="002060"/>
                </a:solidFill>
                <a:sym typeface="+mn-ea"/>
              </a:rPr>
              <a:t>These are lines when extended in both directions, never meet each other.</a:t>
            </a:r>
            <a:endParaRPr lang="en-SG" altLang="en-US" sz="3200" b="1">
              <a:solidFill>
                <a:srgbClr val="002060"/>
              </a:solidFill>
            </a:endParaRPr>
          </a:p>
        </p:txBody>
      </p:sp>
      <p:pic>
        <p:nvPicPr>
          <p:cNvPr id="717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3581400"/>
            <a:ext cx="56197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 bwMode="auto">
          <a:xfrm>
            <a:off x="762000" y="781050"/>
            <a:ext cx="7881938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</a:pPr>
            <a:r>
              <a:rPr lang="en-IN" altLang="en-US" b="1">
                <a:sym typeface="+mn-ea"/>
              </a:rPr>
              <a:t>Based on </a:t>
            </a:r>
            <a:r>
              <a:rPr lang="en-GB" altLang="en-IN" b="1">
                <a:sym typeface="+mn-ea"/>
              </a:rPr>
              <a:t>A</a:t>
            </a:r>
            <a:r>
              <a:rPr lang="en-IN" altLang="en-US" b="1">
                <a:sym typeface="+mn-ea"/>
              </a:rPr>
              <a:t>lternate interior angle property</a:t>
            </a:r>
            <a:endParaRPr lang="en-IN" altLang="en-US" b="1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430213" y="187325"/>
            <a:ext cx="8229600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IN" sz="3600" b="1" dirty="0">
                <a:solidFill>
                  <a:schemeClr val="accent2">
                    <a:lumMod val="50000"/>
                  </a:schemeClr>
                </a:solidFill>
              </a:rPr>
              <a:t>Constructing  Parallel Lines……</a:t>
            </a:r>
          </a:p>
        </p:txBody>
      </p:sp>
      <p:sp>
        <p:nvSpPr>
          <p:cNvPr id="9220" name="Rectangle 1"/>
          <p:cNvSpPr>
            <a:spLocks noChangeArrowheads="1"/>
          </p:cNvSpPr>
          <p:nvPr/>
        </p:nvSpPr>
        <p:spPr bwMode="auto">
          <a:xfrm>
            <a:off x="762000" y="1414463"/>
            <a:ext cx="727868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5738" indent="-1857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Arial" pitchFamily="34" charset="0"/>
              <a:buChar char="•"/>
            </a:pPr>
            <a:r>
              <a:rPr lang="en-IN" altLang="en-US" sz="2800" b="1">
                <a:solidFill>
                  <a:srgbClr val="002060"/>
                </a:solidFill>
                <a:sym typeface="+mn-ea"/>
              </a:rPr>
              <a:t>The theorem says that when two lines are parallel, then the </a:t>
            </a:r>
            <a:r>
              <a:rPr lang="en-GB" altLang="en-IN" sz="2800" b="1">
                <a:solidFill>
                  <a:srgbClr val="002060"/>
                </a:solidFill>
                <a:sym typeface="+mn-ea"/>
              </a:rPr>
              <a:t>A</a:t>
            </a:r>
            <a:r>
              <a:rPr lang="en-IN" altLang="en-US" sz="2800" b="1">
                <a:solidFill>
                  <a:srgbClr val="002060"/>
                </a:solidFill>
                <a:sym typeface="+mn-ea"/>
              </a:rPr>
              <a:t>lternate </a:t>
            </a:r>
            <a:r>
              <a:rPr lang="en-GB" altLang="en-IN" sz="2800" b="1">
                <a:solidFill>
                  <a:srgbClr val="002060"/>
                </a:solidFill>
                <a:sym typeface="+mn-ea"/>
              </a:rPr>
              <a:t>I</a:t>
            </a:r>
            <a:r>
              <a:rPr lang="en-IN" altLang="en-US" sz="2800" b="1">
                <a:solidFill>
                  <a:srgbClr val="002060"/>
                </a:solidFill>
                <a:sym typeface="+mn-ea"/>
              </a:rPr>
              <a:t>nterior </a:t>
            </a:r>
            <a:r>
              <a:rPr lang="en-GB" altLang="en-IN" sz="2800" b="1">
                <a:solidFill>
                  <a:srgbClr val="002060"/>
                </a:solidFill>
                <a:sym typeface="+mn-ea"/>
              </a:rPr>
              <a:t>A</a:t>
            </a:r>
            <a:r>
              <a:rPr lang="en-IN" altLang="en-US" sz="2800" b="1">
                <a:solidFill>
                  <a:srgbClr val="002060"/>
                </a:solidFill>
                <a:sym typeface="+mn-ea"/>
              </a:rPr>
              <a:t>ngles are equal.</a:t>
            </a:r>
            <a:endParaRPr lang="en-GB" altLang="en-US" sz="2800" b="1">
              <a:solidFill>
                <a:srgbClr val="002060"/>
              </a:solidFill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682625" y="5062538"/>
            <a:ext cx="7623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5738" indent="-1857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Arial" pitchFamily="34" charset="0"/>
              <a:buChar char="•"/>
            </a:pPr>
            <a:r>
              <a:rPr lang="en-US" altLang="en-US" sz="2800" b="1">
                <a:solidFill>
                  <a:srgbClr val="002060"/>
                </a:solidFill>
                <a:sym typeface="+mn-ea"/>
              </a:rPr>
              <a:t>If two lines(m &amp; n) are cut by a transversal (l) so that the alternate  interior angles( 1 &amp;2 ) are equal</a:t>
            </a:r>
            <a:r>
              <a:rPr lang="en-IN" altLang="en-US" sz="2800" b="1">
                <a:solidFill>
                  <a:srgbClr val="002060"/>
                </a:solidFill>
                <a:sym typeface="+mn-ea"/>
              </a:rPr>
              <a:t>, then these lines are parallel.</a:t>
            </a:r>
            <a:endParaRPr lang="en-GB" altLang="en-US" sz="2800" b="1">
              <a:solidFill>
                <a:srgbClr val="00206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048000" y="3176588"/>
            <a:ext cx="39624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048000" y="4548188"/>
            <a:ext cx="41148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038600" y="2460625"/>
            <a:ext cx="2019300" cy="24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792913" y="4494213"/>
            <a:ext cx="22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705600" y="3190875"/>
            <a:ext cx="271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n</a:t>
            </a:r>
          </a:p>
        </p:txBody>
      </p:sp>
      <p:sp>
        <p:nvSpPr>
          <p:cNvPr id="13" name="Arc 12"/>
          <p:cNvSpPr/>
          <p:nvPr/>
        </p:nvSpPr>
        <p:spPr>
          <a:xfrm rot="11523019">
            <a:off x="5064125" y="2935288"/>
            <a:ext cx="381000" cy="608012"/>
          </a:xfrm>
          <a:prstGeom prst="arc">
            <a:avLst>
              <a:gd name="adj1" fmla="val 16270804"/>
              <a:gd name="adj2" fmla="val 8343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Arc 13"/>
          <p:cNvSpPr/>
          <p:nvPr/>
        </p:nvSpPr>
        <p:spPr>
          <a:xfrm rot="12448425">
            <a:off x="5006975" y="2971800"/>
            <a:ext cx="495300" cy="635000"/>
          </a:xfrm>
          <a:prstGeom prst="arc">
            <a:avLst>
              <a:gd name="adj1" fmla="val 16001978"/>
              <a:gd name="adj2" fmla="val 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760913" y="3238500"/>
            <a:ext cx="46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1</a:t>
            </a:r>
          </a:p>
        </p:txBody>
      </p:sp>
      <p:sp>
        <p:nvSpPr>
          <p:cNvPr id="16" name="Arc 15"/>
          <p:cNvSpPr/>
          <p:nvPr/>
        </p:nvSpPr>
        <p:spPr>
          <a:xfrm>
            <a:off x="4329113" y="4270375"/>
            <a:ext cx="431800" cy="468313"/>
          </a:xfrm>
          <a:prstGeom prst="arc">
            <a:avLst>
              <a:gd name="adj1" fmla="val 16200000"/>
              <a:gd name="adj2" fmla="val 622908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Arc 16"/>
          <p:cNvSpPr/>
          <p:nvPr/>
        </p:nvSpPr>
        <p:spPr>
          <a:xfrm>
            <a:off x="4427538" y="4144963"/>
            <a:ext cx="431800" cy="604837"/>
          </a:xfrm>
          <a:prstGeom prst="arc">
            <a:avLst>
              <a:gd name="adj1" fmla="val 16200000"/>
              <a:gd name="adj2" fmla="val 1157668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887913" y="4119563"/>
            <a:ext cx="293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10" grpId="0"/>
      <p:bldP spid="12" grpId="0"/>
      <p:bldP spid="15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4187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</a:rPr>
              <a:t>Constructing Parallel Lines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857557" y="1044575"/>
            <a:ext cx="752444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262063" indent="-12620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165225" indent="-1165225" algn="just" eaLnBrk="1" hangingPunct="1">
              <a:defRPr/>
            </a:pP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</a:rPr>
              <a:t>Step 1 : </a:t>
            </a:r>
            <a:r>
              <a:rPr lang="en-GB" altLang="en-US" sz="2800" b="1" dirty="0">
                <a:solidFill>
                  <a:schemeClr val="accent6">
                    <a:lumMod val="50000"/>
                  </a:schemeClr>
                </a:solidFill>
              </a:rPr>
              <a:t>Draw a straight line m and mark a point X outside the line. Then mark any point Y on it.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847725" y="5562600"/>
            <a:ext cx="3541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2800" b="1">
                <a:solidFill>
                  <a:srgbClr val="002060"/>
                </a:solidFill>
              </a:rPr>
              <a:t>Step 2  :    </a:t>
            </a:r>
            <a:r>
              <a:rPr lang="en-GB" altLang="en-US" sz="2800" b="1">
                <a:solidFill>
                  <a:srgbClr val="002060"/>
                </a:solidFill>
              </a:rPr>
              <a:t>Join X and Y.</a:t>
            </a:r>
          </a:p>
        </p:txBody>
      </p:sp>
      <p:pic>
        <p:nvPicPr>
          <p:cNvPr id="1024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86275"/>
            <a:ext cx="4895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4200525" y="4608513"/>
            <a:ext cx="46038" cy="396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4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92075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4246563" y="2465388"/>
            <a:ext cx="1027112" cy="217805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16"/>
          <p:cNvSpPr txBox="1">
            <a:spLocks noChangeArrowheads="1"/>
          </p:cNvSpPr>
          <p:nvPr/>
        </p:nvSpPr>
        <p:spPr bwMode="auto">
          <a:xfrm>
            <a:off x="6705600" y="4800600"/>
            <a:ext cx="15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m</a:t>
            </a:r>
          </a:p>
        </p:txBody>
      </p:sp>
      <p:sp>
        <p:nvSpPr>
          <p:cNvPr id="10250" name="TextBox 17"/>
          <p:cNvSpPr txBox="1">
            <a:spLocks noChangeArrowheads="1"/>
          </p:cNvSpPr>
          <p:nvPr/>
        </p:nvSpPr>
        <p:spPr bwMode="auto">
          <a:xfrm>
            <a:off x="3895725" y="4716463"/>
            <a:ext cx="304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/>
              <a:t>y</a:t>
            </a:r>
          </a:p>
        </p:txBody>
      </p:sp>
      <p:sp>
        <p:nvSpPr>
          <p:cNvPr id="10251" name="TextBox 18"/>
          <p:cNvSpPr txBox="1">
            <a:spLocks noChangeArrowheads="1"/>
          </p:cNvSpPr>
          <p:nvPr/>
        </p:nvSpPr>
        <p:spPr bwMode="auto">
          <a:xfrm>
            <a:off x="4733925" y="2459038"/>
            <a:ext cx="320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" grpId="0" animBg="1"/>
      <p:bldP spid="10249" grpId="0"/>
      <p:bldP spid="10250" grpId="0"/>
      <p:bldP spid="102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838"/>
            <a:ext cx="8229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</a:rPr>
              <a:t>Constructing Parallel Lines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534988" y="954088"/>
            <a:ext cx="7772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0463" indent="-11604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</a:rPr>
              <a:t>Step 3 : </a:t>
            </a:r>
            <a:r>
              <a:rPr lang="en-GB" altLang="en-US" sz="2800" b="1" dirty="0">
                <a:solidFill>
                  <a:schemeClr val="accent6">
                    <a:lumMod val="50000"/>
                  </a:schemeClr>
                </a:solidFill>
              </a:rPr>
              <a:t>Draw an arc CD at Y on the right hand side of the transversal.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38150" y="5092700"/>
            <a:ext cx="76390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349375" indent="-1349375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IN" altLang="en-US" sz="2800" b="1">
                <a:solidFill>
                  <a:srgbClr val="002060"/>
                </a:solidFill>
              </a:rPr>
              <a:t>Step 4 : </a:t>
            </a:r>
            <a:r>
              <a:rPr lang="en-GB" altLang="en-US" sz="2800" b="1">
                <a:solidFill>
                  <a:srgbClr val="002060"/>
                </a:solidFill>
              </a:rPr>
              <a:t>With the same radius draw an arc EF at point X on the left hand side of the transversal cutting XY at G. </a:t>
            </a:r>
          </a:p>
        </p:txBody>
      </p:sp>
      <p:pic>
        <p:nvPicPr>
          <p:cNvPr id="1126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133600"/>
            <a:ext cx="53625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83013"/>
            <a:ext cx="974725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4161">
            <a:off x="4897438" y="1966913"/>
            <a:ext cx="8382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08550" y="4737100"/>
            <a:ext cx="1809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3678238"/>
            <a:ext cx="228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35638" y="2713038"/>
            <a:ext cx="304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2638" y="2057400"/>
            <a:ext cx="2841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40300" y="2795588"/>
            <a:ext cx="1682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G</a:t>
            </a:r>
          </a:p>
        </p:txBody>
      </p:sp>
      <p:sp>
        <p:nvSpPr>
          <p:cNvPr id="11277" name="TextBox 14"/>
          <p:cNvSpPr txBox="1">
            <a:spLocks noChangeArrowheads="1"/>
          </p:cNvSpPr>
          <p:nvPr/>
        </p:nvSpPr>
        <p:spPr bwMode="auto">
          <a:xfrm>
            <a:off x="5334000" y="2133600"/>
            <a:ext cx="104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428750"/>
            <a:ext cx="598805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4200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</a:rPr>
              <a:t>Constructing  Parallel Lines……</a:t>
            </a:r>
            <a:br>
              <a:rPr lang="en-IN" b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800100" y="1016000"/>
            <a:ext cx="6188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IN" altLang="en-US" sz="2800" b="1">
                <a:solidFill>
                  <a:srgbClr val="002060"/>
                </a:solidFill>
              </a:rPr>
              <a:t>Step 5 : </a:t>
            </a:r>
            <a:r>
              <a:rPr lang="en-GB" altLang="en-US" sz="2800" b="1">
                <a:solidFill>
                  <a:srgbClr val="002060"/>
                </a:solidFill>
              </a:rPr>
              <a:t>Measure arc CD with a compass </a:t>
            </a:r>
          </a:p>
          <a:p>
            <a:pPr algn="ctr" eaLnBrk="1" hangingPunct="1"/>
            <a:endParaRPr lang="en-IN" altLang="en-US"/>
          </a:p>
        </p:txBody>
      </p:sp>
      <p:sp>
        <p:nvSpPr>
          <p:cNvPr id="7" name="Rectangle 6"/>
          <p:cNvSpPr/>
          <p:nvPr/>
        </p:nvSpPr>
        <p:spPr>
          <a:xfrm>
            <a:off x="800100" y="5195888"/>
            <a:ext cx="7543800" cy="1662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987425" indent="-987425" algn="just">
              <a:defRPr/>
            </a:pP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</a:rPr>
              <a:t>Step 6: </a:t>
            </a:r>
            <a:r>
              <a:rPr lang="en-GB" altLang="en-US" sz="2800" b="1" dirty="0">
                <a:solidFill>
                  <a:schemeClr val="accent6">
                    <a:lumMod val="50000"/>
                  </a:schemeClr>
                </a:solidFill>
              </a:rPr>
              <a:t>Make the same measurement on arc EF with G as center and mark the intersection as J.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Arc 8"/>
          <p:cNvSpPr/>
          <p:nvPr/>
        </p:nvSpPr>
        <p:spPr>
          <a:xfrm rot="18229557">
            <a:off x="3801269" y="2215357"/>
            <a:ext cx="1100137" cy="749300"/>
          </a:xfrm>
          <a:prstGeom prst="arc">
            <a:avLst>
              <a:gd name="adj1" fmla="val 12965587"/>
              <a:gd name="adj2" fmla="val 0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295" name="TextBox 10"/>
          <p:cNvSpPr txBox="1">
            <a:spLocks noChangeArrowheads="1"/>
          </p:cNvSpPr>
          <p:nvPr/>
        </p:nvSpPr>
        <p:spPr bwMode="auto">
          <a:xfrm>
            <a:off x="3816350" y="1874838"/>
            <a:ext cx="542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800" b="1">
                <a:solidFill>
                  <a:srgbClr val="00B050"/>
                </a:solidFill>
              </a:rPr>
              <a:t>J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2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</a:rPr>
              <a:t>Constructing  Parallel Lines……</a:t>
            </a:r>
            <a:br>
              <a:rPr lang="en-IN" b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311275" y="1111250"/>
            <a:ext cx="57531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</a:rPr>
              <a:t>Step 7 :</a:t>
            </a:r>
            <a:r>
              <a:rPr lang="en-GB" altLang="en-US" sz="2800" b="1" dirty="0">
                <a:solidFill>
                  <a:schemeClr val="accent6">
                    <a:lumMod val="50000"/>
                  </a:schemeClr>
                </a:solidFill>
              </a:rPr>
              <a:t>Join J and X and draw a line n.</a:t>
            </a:r>
          </a:p>
          <a:p>
            <a:pPr algn="ctr" eaLnBrk="1" hangingPunct="1">
              <a:defRPr/>
            </a:pPr>
            <a:endParaRPr lang="en-IN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752600" y="2667000"/>
            <a:ext cx="5334000" cy="0"/>
          </a:xfrm>
          <a:prstGeom prst="straightConnector1">
            <a:avLst/>
          </a:prstGeom>
          <a:ln w="381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7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871663"/>
            <a:ext cx="5994400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3333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2">
                    <a:lumMod val="50000"/>
                  </a:schemeClr>
                </a:solidFill>
              </a:rPr>
              <a:t>Constructing  Parallel Lines……</a:t>
            </a:r>
            <a:br>
              <a:rPr lang="en-IN" b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119188" y="1109663"/>
            <a:ext cx="6934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GB" altLang="en-US" sz="2800" b="1">
                <a:solidFill>
                  <a:srgbClr val="002060"/>
                </a:solidFill>
              </a:rPr>
              <a:t>⦟YXJ =⦟XYC  are alternate interior angles</a:t>
            </a:r>
          </a:p>
        </p:txBody>
      </p:sp>
      <p:pic>
        <p:nvPicPr>
          <p:cNvPr id="1434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5286375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rc 6"/>
          <p:cNvSpPr/>
          <p:nvPr/>
        </p:nvSpPr>
        <p:spPr>
          <a:xfrm rot="12011424">
            <a:off x="4292600" y="2106613"/>
            <a:ext cx="942975" cy="1200150"/>
          </a:xfrm>
          <a:prstGeom prst="arc">
            <a:avLst>
              <a:gd name="adj1" fmla="val 17953953"/>
              <a:gd name="adj2" fmla="val 2086806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Arc 10"/>
          <p:cNvSpPr/>
          <p:nvPr/>
        </p:nvSpPr>
        <p:spPr>
          <a:xfrm>
            <a:off x="3505200" y="4191000"/>
            <a:ext cx="228600" cy="533400"/>
          </a:xfrm>
          <a:prstGeom prst="arc">
            <a:avLst>
              <a:gd name="adj1" fmla="val 16200000"/>
              <a:gd name="adj2" fmla="val 387384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471488" y="5303838"/>
            <a:ext cx="82296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GB" altLang="en-US" sz="2800" b="1"/>
              <a:t>We have constructed line </a:t>
            </a:r>
            <a:r>
              <a:rPr lang="en-GB" altLang="en-US" sz="2800" b="1">
                <a:solidFill>
                  <a:srgbClr val="FF0000"/>
                </a:solidFill>
              </a:rPr>
              <a:t>n</a:t>
            </a:r>
            <a:r>
              <a:rPr lang="en-GB" altLang="en-US" sz="2800" b="1"/>
              <a:t> parallel to</a:t>
            </a:r>
            <a:r>
              <a:rPr lang="en-GB" altLang="en-US" sz="2800" b="1">
                <a:solidFill>
                  <a:srgbClr val="FF0000"/>
                </a:solidFill>
              </a:rPr>
              <a:t> m</a:t>
            </a:r>
            <a:r>
              <a:rPr lang="en-GB" altLang="en-US" sz="2800" b="1"/>
              <a:t> using alternate interior angles property.</a:t>
            </a:r>
            <a:r>
              <a:rPr lang="en-GB" altLang="en-US" sz="2800" b="1">
                <a:solidFill>
                  <a:srgbClr val="FF0000"/>
                </a:solidFill>
              </a:rPr>
              <a:t> </a:t>
            </a:r>
            <a:endParaRPr lang="en-GB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2346325"/>
            <a:ext cx="5211763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223838" y="144463"/>
            <a:ext cx="8229600" cy="909637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IN" sz="3600" b="1" dirty="0">
                <a:solidFill>
                  <a:schemeClr val="accent6">
                    <a:lumMod val="50000"/>
                  </a:schemeClr>
                </a:solidFill>
              </a:rPr>
              <a:t>Constructing  Parallel Lines??</a:t>
            </a:r>
          </a:p>
        </p:txBody>
      </p:sp>
      <p:sp>
        <p:nvSpPr>
          <p:cNvPr id="16387" name="Content Placeholder 4"/>
          <p:cNvSpPr>
            <a:spLocks noGrp="1"/>
          </p:cNvSpPr>
          <p:nvPr>
            <p:ph idx="1"/>
          </p:nvPr>
        </p:nvSpPr>
        <p:spPr bwMode="auto">
          <a:xfrm>
            <a:off x="655638" y="1490663"/>
            <a:ext cx="7740650" cy="990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Aft>
                <a:spcPct val="0"/>
              </a:spcAft>
              <a:defRPr/>
            </a:pPr>
            <a:r>
              <a:rPr lang="en-IN" sz="2800" b="1" dirty="0">
                <a:solidFill>
                  <a:schemeClr val="accent2">
                    <a:lumMod val="50000"/>
                  </a:schemeClr>
                </a:solidFill>
              </a:rPr>
              <a:t>When the lines are parallel, then the corresponding angles are equal.</a:t>
            </a:r>
          </a:p>
        </p:txBody>
      </p:sp>
      <p:sp>
        <p:nvSpPr>
          <p:cNvPr id="16389" name="Rectangle 1"/>
          <p:cNvSpPr>
            <a:spLocks noChangeArrowheads="1"/>
          </p:cNvSpPr>
          <p:nvPr/>
        </p:nvSpPr>
        <p:spPr bwMode="auto">
          <a:xfrm>
            <a:off x="849313" y="938213"/>
            <a:ext cx="7413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defRPr/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Based on corresponding angle property theorem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5181600"/>
            <a:ext cx="7620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If two lines(m &amp; n) are cut by a transversal (l) such that the </a:t>
            </a: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corresponding angles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( 1 &amp;2 ) are equal</a:t>
            </a: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  <a:sym typeface="+mn-ea"/>
              </a:rPr>
              <a:t>, then these lines are parallel.</a:t>
            </a:r>
            <a:endParaRPr lang="en-GB" altLang="en-US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4057650"/>
            <a:ext cx="431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021">
            <a:off x="4787900" y="2925763"/>
            <a:ext cx="4508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2989263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251450" y="2800350"/>
            <a:ext cx="22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711700" y="3962400"/>
            <a:ext cx="222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3944938"/>
            <a:ext cx="5937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3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47663"/>
            <a:ext cx="8229600" cy="484187"/>
          </a:xfrm>
        </p:spPr>
        <p:txBody>
          <a:bodyPr/>
          <a:lstStyle/>
          <a:p>
            <a:pPr eaLnBrk="1" hangingPunct="1">
              <a:defRPr/>
            </a:pPr>
            <a:r>
              <a:rPr lang="en-IN" b="1" dirty="0">
                <a:solidFill>
                  <a:schemeClr val="accent6">
                    <a:lumMod val="50000"/>
                  </a:schemeClr>
                </a:solidFill>
              </a:rPr>
              <a:t>Constructing Parallel Lines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847725" y="1044575"/>
            <a:ext cx="73818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262063" indent="-126206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IN" altLang="en-US" sz="2800" b="1" dirty="0">
                <a:solidFill>
                  <a:srgbClr val="002060"/>
                </a:solidFill>
              </a:rPr>
              <a:t>Step 1 : </a:t>
            </a:r>
            <a:r>
              <a:rPr lang="en-GB" altLang="en-US" sz="2800" b="1" dirty="0">
                <a:solidFill>
                  <a:srgbClr val="002060"/>
                </a:solidFill>
              </a:rPr>
              <a:t>Draw a straight line m and mark a point X outside the line. Then mark any point Y on it.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1017588" y="5562600"/>
            <a:ext cx="3541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Step 2  :    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Join X and Y.</a:t>
            </a:r>
          </a:p>
        </p:txBody>
      </p:sp>
      <p:pic>
        <p:nvPicPr>
          <p:cNvPr id="10245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86275"/>
            <a:ext cx="4895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4200525" y="4608513"/>
            <a:ext cx="46038" cy="396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4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92075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4219575" y="2498725"/>
            <a:ext cx="1073150" cy="212883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TextBox 16"/>
          <p:cNvSpPr txBox="1">
            <a:spLocks noChangeArrowheads="1"/>
          </p:cNvSpPr>
          <p:nvPr/>
        </p:nvSpPr>
        <p:spPr bwMode="auto">
          <a:xfrm>
            <a:off x="6705600" y="4800600"/>
            <a:ext cx="15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m</a:t>
            </a:r>
          </a:p>
        </p:txBody>
      </p:sp>
      <p:sp>
        <p:nvSpPr>
          <p:cNvPr id="10250" name="TextBox 17"/>
          <p:cNvSpPr txBox="1">
            <a:spLocks noChangeArrowheads="1"/>
          </p:cNvSpPr>
          <p:nvPr/>
        </p:nvSpPr>
        <p:spPr bwMode="auto">
          <a:xfrm>
            <a:off x="3895725" y="4716463"/>
            <a:ext cx="304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400" b="1" dirty="0"/>
              <a:t>y</a:t>
            </a:r>
          </a:p>
        </p:txBody>
      </p:sp>
      <p:sp>
        <p:nvSpPr>
          <p:cNvPr id="10251" name="TextBox 18"/>
          <p:cNvSpPr txBox="1">
            <a:spLocks noChangeArrowheads="1"/>
          </p:cNvSpPr>
          <p:nvPr/>
        </p:nvSpPr>
        <p:spPr bwMode="auto">
          <a:xfrm>
            <a:off x="4733925" y="2459038"/>
            <a:ext cx="320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" grpId="0" animBg="1"/>
      <p:bldP spid="10249" grpId="0"/>
      <p:bldP spid="10250" grpId="0"/>
      <p:bldP spid="102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008188"/>
            <a:ext cx="5194300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39713"/>
            <a:ext cx="8229600" cy="6969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IN" b="1" dirty="0">
                <a:solidFill>
                  <a:schemeClr val="accent6">
                    <a:lumMod val="50000"/>
                  </a:schemeClr>
                </a:solidFill>
              </a:rPr>
              <a:t>Constructing Parallel Lines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715963" y="936625"/>
            <a:ext cx="7467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66813" indent="-1166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IN" altLang="en-US" sz="2800" b="1">
                <a:solidFill>
                  <a:srgbClr val="002060"/>
                </a:solidFill>
              </a:rPr>
              <a:t>Step 3 : </a:t>
            </a:r>
            <a:r>
              <a:rPr lang="en-GB" altLang="en-US" sz="2800" b="1">
                <a:solidFill>
                  <a:srgbClr val="002060"/>
                </a:solidFill>
              </a:rPr>
              <a:t>Draw an arc CD at point Y on the right hand side of the transversal.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715963" y="5227638"/>
            <a:ext cx="7620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39850" indent="-1339850" algn="just" eaLnBrk="1" hangingPunct="1">
              <a:defRPr/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Step 4 : 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With X as centre and the same radius, draw an arc EF cutting XY at G.</a:t>
            </a:r>
          </a:p>
          <a:p>
            <a:pPr algn="just" eaLnBrk="1" hangingPunct="1">
              <a:defRPr/>
            </a:pPr>
            <a:endParaRPr lang="en-IN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439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2103438"/>
            <a:ext cx="11461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49763" y="1903383"/>
            <a:ext cx="35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</a:t>
            </a:r>
            <a:endParaRPr lang="en-SG" sz="2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2808288" y="3631168"/>
            <a:ext cx="1453513" cy="1644095"/>
            <a:chOff x="2808288" y="3631168"/>
            <a:chExt cx="1453513" cy="1644095"/>
          </a:xfrm>
        </p:grpSpPr>
        <p:pic>
          <p:nvPicPr>
            <p:cNvPr id="18437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8288" y="3794125"/>
              <a:ext cx="1347787" cy="148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971800" y="3886200"/>
              <a:ext cx="152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z</a:t>
              </a:r>
              <a:endParaRPr lang="en-SG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4887861"/>
              <a:ext cx="231265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82181" y="3631168"/>
              <a:ext cx="228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D</a:t>
              </a:r>
              <a:endParaRPr lang="en-SG" sz="20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33201" y="4267200"/>
              <a:ext cx="228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C</a:t>
              </a:r>
              <a:endParaRPr lang="en-SG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2008188"/>
            <a:ext cx="5194300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57200" y="239713"/>
            <a:ext cx="8229600" cy="3698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IN" b="1" dirty="0">
                <a:solidFill>
                  <a:schemeClr val="accent6">
                    <a:lumMod val="50000"/>
                  </a:schemeClr>
                </a:solidFill>
              </a:rPr>
              <a:t>Constructing Parallel Lines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43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3794125"/>
            <a:ext cx="1347787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3713" y="5257800"/>
            <a:ext cx="7620000" cy="1385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60475" indent="-1260475" algn="just" eaLnBrk="1" hangingPunct="1">
              <a:defRPr/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Step 6 :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Make the same measurement on arc EF with E as </a:t>
            </a:r>
            <a:r>
              <a:rPr lang="en-GB" altLang="en-US" sz="2800" b="1" dirty="0" err="1">
                <a:solidFill>
                  <a:schemeClr val="accent5">
                    <a:lumMod val="50000"/>
                  </a:schemeClr>
                </a:solidFill>
              </a:rPr>
              <a:t>center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 and mark the intersection as J.</a:t>
            </a:r>
            <a:endParaRPr lang="en-IN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43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2103438"/>
            <a:ext cx="114617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493713" y="1077913"/>
            <a:ext cx="62880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IN" altLang="en-US" sz="2800" b="1">
                <a:solidFill>
                  <a:srgbClr val="002060"/>
                </a:solidFill>
              </a:rPr>
              <a:t>Step  5 : </a:t>
            </a:r>
            <a:r>
              <a:rPr lang="en-GB" altLang="en-US" sz="2800" b="1">
                <a:solidFill>
                  <a:srgbClr val="002060"/>
                </a:solidFill>
              </a:rPr>
              <a:t>Measure arc CD with a compass </a:t>
            </a:r>
          </a:p>
          <a:p>
            <a:pPr algn="ctr" eaLnBrk="1" hangingPunct="1"/>
            <a:endParaRPr lang="en-IN" altLang="en-US" sz="2800" b="1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2" y="2344738"/>
            <a:ext cx="56197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41600"/>
            <a:ext cx="92075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92675" y="2679700"/>
            <a:ext cx="122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 dirty="0"/>
              <a:t>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49763" y="1903383"/>
            <a:ext cx="35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</a:t>
            </a:r>
            <a:endParaRPr lang="en-SG" sz="2000" b="1" dirty="0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288" y="3794125"/>
            <a:ext cx="1347787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971800" y="3886200"/>
            <a:ext cx="152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  <a:endParaRPr lang="en-SG" dirty="0"/>
          </a:p>
        </p:txBody>
      </p:sp>
      <p:sp>
        <p:nvSpPr>
          <p:cNvPr id="14" name="Rectangle 13"/>
          <p:cNvSpPr/>
          <p:nvPr/>
        </p:nvSpPr>
        <p:spPr>
          <a:xfrm>
            <a:off x="3810000" y="4887861"/>
            <a:ext cx="231265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TextBox 14"/>
          <p:cNvSpPr txBox="1"/>
          <p:nvPr/>
        </p:nvSpPr>
        <p:spPr>
          <a:xfrm>
            <a:off x="3482181" y="3631168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</a:t>
            </a:r>
            <a:endParaRPr lang="en-SG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33201" y="4267200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</a:t>
            </a:r>
            <a:endParaRPr lang="en-SG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5162"/>
          </a:xfrm>
        </p:spPr>
        <p:txBody>
          <a:bodyPr/>
          <a:lstStyle/>
          <a:p>
            <a:pPr>
              <a:defRPr/>
            </a:pPr>
            <a:r>
              <a:rPr lang="en-IN" b="1" dirty="0">
                <a:solidFill>
                  <a:schemeClr val="accent6">
                    <a:lumMod val="50000"/>
                  </a:schemeClr>
                </a:solidFill>
              </a:rPr>
              <a:t>Constructing Parallel Lines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-685800" y="919163"/>
            <a:ext cx="79946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IN" altLang="en-US" sz="2800" b="1">
                <a:solidFill>
                  <a:srgbClr val="002060"/>
                </a:solidFill>
              </a:rPr>
              <a:t>Step 7 : </a:t>
            </a:r>
            <a:r>
              <a:rPr lang="en-GB" altLang="en-US" sz="2800" b="1">
                <a:solidFill>
                  <a:srgbClr val="002060"/>
                </a:solidFill>
              </a:rPr>
              <a:t>Join X and J and draw line n.</a:t>
            </a:r>
          </a:p>
          <a:p>
            <a:pPr algn="ctr" eaLnBrk="1" hangingPunct="1"/>
            <a:endParaRPr lang="en-IN" altLang="en-US" sz="2800" b="1"/>
          </a:p>
        </p:txBody>
      </p:sp>
      <p:sp>
        <p:nvSpPr>
          <p:cNvPr id="5" name="Rectangle 4"/>
          <p:cNvSpPr/>
          <p:nvPr/>
        </p:nvSpPr>
        <p:spPr>
          <a:xfrm>
            <a:off x="609600" y="5461000"/>
            <a:ext cx="8534400" cy="8001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sz="2800" b="1" dirty="0">
                <a:solidFill>
                  <a:schemeClr val="accent5">
                    <a:lumMod val="50000"/>
                  </a:schemeClr>
                </a:solidFill>
              </a:rPr>
              <a:t>Step 8: 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Observe that ⦟EXJ=⦟XYC (corresponding angles)</a:t>
            </a:r>
          </a:p>
          <a:p>
            <a:pPr eaLnBrk="1" hangingPunct="1">
              <a:defRPr/>
            </a:pPr>
            <a:endParaRPr lang="en-GB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946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3" y="1517650"/>
            <a:ext cx="5260975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2493963"/>
            <a:ext cx="51577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rc 2"/>
          <p:cNvSpPr/>
          <p:nvPr/>
        </p:nvSpPr>
        <p:spPr>
          <a:xfrm>
            <a:off x="4876800" y="2476500"/>
            <a:ext cx="381000" cy="369888"/>
          </a:xfrm>
          <a:prstGeom prst="arc">
            <a:avLst>
              <a:gd name="adj1" fmla="val 16200000"/>
              <a:gd name="adj2" fmla="val 2504694"/>
            </a:avLst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3810000" y="4298950"/>
            <a:ext cx="381000" cy="457200"/>
          </a:xfrm>
          <a:prstGeom prst="arc">
            <a:avLst>
              <a:gd name="adj1" fmla="val 16200000"/>
              <a:gd name="adj2" fmla="val 4894505"/>
            </a:avLst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7800" y="1903383"/>
            <a:ext cx="35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</a:t>
            </a:r>
            <a:endParaRPr lang="en-SG" sz="2000" b="1" dirty="0"/>
          </a:p>
        </p:txBody>
      </p:sp>
      <p:sp>
        <p:nvSpPr>
          <p:cNvPr id="10" name="Arc 9"/>
          <p:cNvSpPr/>
          <p:nvPr/>
        </p:nvSpPr>
        <p:spPr>
          <a:xfrm>
            <a:off x="2914189" y="3886200"/>
            <a:ext cx="1643063" cy="1782763"/>
          </a:xfrm>
          <a:prstGeom prst="arc">
            <a:avLst>
              <a:gd name="adj1" fmla="val 17082512"/>
              <a:gd name="adj2" fmla="val 469102"/>
            </a:avLst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13" name="Rectangle 12"/>
          <p:cNvSpPr/>
          <p:nvPr/>
        </p:nvSpPr>
        <p:spPr>
          <a:xfrm>
            <a:off x="4611225" y="4815681"/>
            <a:ext cx="231265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TextBox 16"/>
          <p:cNvSpPr txBox="1"/>
          <p:nvPr/>
        </p:nvSpPr>
        <p:spPr>
          <a:xfrm>
            <a:off x="4502944" y="4666089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</a:t>
            </a:r>
            <a:endParaRPr lang="en-SG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470400" y="2071688"/>
            <a:ext cx="68263" cy="57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9" name="Text Box 8"/>
          <p:cNvSpPr txBox="1"/>
          <p:nvPr/>
        </p:nvSpPr>
        <p:spPr>
          <a:xfrm>
            <a:off x="5211763" y="2438400"/>
            <a:ext cx="3254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F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751013" y="4114800"/>
            <a:ext cx="4586287" cy="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/>
          <p:nvPr/>
        </p:nvSpPr>
        <p:spPr>
          <a:xfrm>
            <a:off x="3295650" y="4119563"/>
            <a:ext cx="34448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Y</a:t>
            </a:r>
          </a:p>
        </p:txBody>
      </p:sp>
      <p:sp>
        <p:nvSpPr>
          <p:cNvPr id="12" name="Oval 11"/>
          <p:cNvSpPr/>
          <p:nvPr/>
        </p:nvSpPr>
        <p:spPr>
          <a:xfrm>
            <a:off x="3327400" y="4052888"/>
            <a:ext cx="68263" cy="57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209925" y="914400"/>
            <a:ext cx="2057400" cy="3505200"/>
          </a:xfrm>
          <a:prstGeom prst="line">
            <a:avLst/>
          </a:prstGeom>
          <a:ln w="28575" cmpd="sng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4"/>
          <p:cNvSpPr txBox="1"/>
          <p:nvPr/>
        </p:nvSpPr>
        <p:spPr>
          <a:xfrm>
            <a:off x="6337300" y="4000500"/>
            <a:ext cx="4762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+mn-lt"/>
              </a:rPr>
              <a:t>m</a:t>
            </a:r>
          </a:p>
        </p:txBody>
      </p:sp>
      <p:sp>
        <p:nvSpPr>
          <p:cNvPr id="2" name="Arc 1"/>
          <p:cNvSpPr/>
          <p:nvPr/>
        </p:nvSpPr>
        <p:spPr>
          <a:xfrm>
            <a:off x="2433638" y="3519488"/>
            <a:ext cx="1914525" cy="1800225"/>
          </a:xfrm>
          <a:prstGeom prst="arc">
            <a:avLst>
              <a:gd name="adj1" fmla="val 16200000"/>
              <a:gd name="adj2" fmla="val 469102"/>
            </a:avLst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3" name="Text Box 2"/>
          <p:cNvSpPr txBox="1"/>
          <p:nvPr/>
        </p:nvSpPr>
        <p:spPr>
          <a:xfrm>
            <a:off x="4310063" y="4083050"/>
            <a:ext cx="347662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C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521075" y="2982913"/>
            <a:ext cx="271463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D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5292725" y="1757363"/>
            <a:ext cx="2873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J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4183063" y="1727200"/>
            <a:ext cx="3556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X</a:t>
            </a:r>
          </a:p>
        </p:txBody>
      </p:sp>
      <p:sp>
        <p:nvSpPr>
          <p:cNvPr id="14" name="Arc 13"/>
          <p:cNvSpPr/>
          <p:nvPr/>
        </p:nvSpPr>
        <p:spPr>
          <a:xfrm>
            <a:off x="3351213" y="1357313"/>
            <a:ext cx="1916112" cy="1798637"/>
          </a:xfrm>
          <a:prstGeom prst="arc">
            <a:avLst>
              <a:gd name="adj1" fmla="val 16900216"/>
              <a:gd name="adj2" fmla="val 873546"/>
            </a:avLst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17" name="Text Box 16"/>
          <p:cNvSpPr txBox="1"/>
          <p:nvPr/>
        </p:nvSpPr>
        <p:spPr>
          <a:xfrm>
            <a:off x="4350544" y="985044"/>
            <a:ext cx="266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b="1" dirty="0">
                <a:latin typeface="+mn-lt"/>
              </a:rPr>
              <a:t>E</a:t>
            </a:r>
          </a:p>
        </p:txBody>
      </p:sp>
      <p:sp>
        <p:nvSpPr>
          <p:cNvPr id="20" name="Oval 19"/>
          <p:cNvSpPr/>
          <p:nvPr/>
        </p:nvSpPr>
        <p:spPr>
          <a:xfrm>
            <a:off x="4225925" y="4052888"/>
            <a:ext cx="68263" cy="57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22" name="Arc 21"/>
          <p:cNvSpPr/>
          <p:nvPr/>
        </p:nvSpPr>
        <p:spPr>
          <a:xfrm rot="10380000">
            <a:off x="4300538" y="1535113"/>
            <a:ext cx="1038225" cy="844550"/>
          </a:xfrm>
          <a:prstGeom prst="arc">
            <a:avLst>
              <a:gd name="adj1" fmla="val 10464976"/>
              <a:gd name="adj2" fmla="val 16760886"/>
            </a:avLst>
          </a:prstGeom>
          <a:ln w="28575" cmpd="sng">
            <a:solidFill>
              <a:srgbClr val="3F910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925638" y="2135188"/>
            <a:ext cx="4586287" cy="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Box 23"/>
          <p:cNvSpPr txBox="1"/>
          <p:nvPr/>
        </p:nvSpPr>
        <p:spPr>
          <a:xfrm>
            <a:off x="6481763" y="1784350"/>
            <a:ext cx="376237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800" b="1" dirty="0">
                <a:latin typeface="+mn-lt"/>
              </a:rPr>
              <a:t>n</a:t>
            </a:r>
          </a:p>
        </p:txBody>
      </p:sp>
      <p:sp>
        <p:nvSpPr>
          <p:cNvPr id="29" name="Arc 28"/>
          <p:cNvSpPr/>
          <p:nvPr/>
        </p:nvSpPr>
        <p:spPr>
          <a:xfrm>
            <a:off x="4479925" y="1809750"/>
            <a:ext cx="400050" cy="741363"/>
          </a:xfrm>
          <a:prstGeom prst="arc">
            <a:avLst>
              <a:gd name="adj1" fmla="val 16653289"/>
              <a:gd name="adj2" fmla="val 20644863"/>
            </a:avLst>
          </a:prstGeom>
          <a:ln w="38100" cmpd="sng"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21" name="Arc 20"/>
          <p:cNvSpPr/>
          <p:nvPr/>
        </p:nvSpPr>
        <p:spPr>
          <a:xfrm>
            <a:off x="3278188" y="3808413"/>
            <a:ext cx="487362" cy="560387"/>
          </a:xfrm>
          <a:prstGeom prst="arc">
            <a:avLst>
              <a:gd name="adj1" fmla="val 16656850"/>
              <a:gd name="adj2" fmla="val 631255"/>
            </a:avLst>
          </a:prstGeom>
          <a:ln w="38100" cmpd="sng"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1350"/>
          </a:p>
        </p:txBody>
      </p:sp>
      <p:sp>
        <p:nvSpPr>
          <p:cNvPr id="24599" name="Title 5"/>
          <p:cNvSpPr txBox="1">
            <a:spLocks/>
          </p:cNvSpPr>
          <p:nvPr/>
        </p:nvSpPr>
        <p:spPr bwMode="auto">
          <a:xfrm>
            <a:off x="1011238" y="201613"/>
            <a:ext cx="735012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IN" sz="3600" b="1" dirty="0">
                <a:solidFill>
                  <a:schemeClr val="accent6">
                    <a:lumMod val="50000"/>
                  </a:schemeClr>
                </a:solidFill>
              </a:rPr>
              <a:t>Constructing Parallel Lines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87400" y="5038725"/>
            <a:ext cx="7366000" cy="1385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Therefore, based on Corresponding Interior Angles Property, we have constructed</a:t>
            </a:r>
            <a:r>
              <a:rPr lang="en-GB" altLang="en-US" sz="2800" b="1" dirty="0"/>
              <a:t> </a:t>
            </a:r>
            <a:r>
              <a:rPr lang="en-GB" altLang="en-US" sz="2800" b="1" dirty="0">
                <a:solidFill>
                  <a:srgbClr val="FF0000"/>
                </a:solidFill>
              </a:rPr>
              <a:t>n</a:t>
            </a:r>
            <a:r>
              <a:rPr lang="en-GB" altLang="en-US" sz="2800" b="1" dirty="0"/>
              <a:t> </a:t>
            </a:r>
            <a:r>
              <a:rPr lang="en-GB" altLang="en-US" sz="2800" b="1" dirty="0">
                <a:solidFill>
                  <a:schemeClr val="accent5">
                    <a:lumMod val="50000"/>
                  </a:schemeClr>
                </a:solidFill>
              </a:rPr>
              <a:t>parallel to </a:t>
            </a:r>
            <a:r>
              <a:rPr lang="en-GB" altLang="en-US" sz="2800" b="1" dirty="0">
                <a:solidFill>
                  <a:srgbClr val="FF0000"/>
                </a:solidFill>
              </a:rPr>
              <a:t>m</a:t>
            </a:r>
            <a:r>
              <a:rPr lang="en-GB" altLang="en-US" sz="2800" b="1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9975" y="1327944"/>
            <a:ext cx="350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</a:t>
            </a:r>
            <a:endParaRPr lang="en-SG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MM Index</a:t>
            </a:r>
            <a:endParaRPr lang="en-IN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518422"/>
              </p:ext>
            </p:extLst>
          </p:nvPr>
        </p:nvGraphicFramePr>
        <p:xfrm>
          <a:off x="457200" y="1397000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GB" alt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alt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GB" alt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659</Words>
  <Application>Microsoft Office PowerPoint</Application>
  <PresentationFormat>On-screen Show (4:3)</PresentationFormat>
  <Paragraphs>100</Paragraphs>
  <Slides>15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What Are Parallel Lines???</vt:lpstr>
      <vt:lpstr>PowerPoint Presentation</vt:lpstr>
      <vt:lpstr>Constructing Parallel Lines</vt:lpstr>
      <vt:lpstr>Constructing Parallel Lines</vt:lpstr>
      <vt:lpstr>Constructing  Parallel Lines…… </vt:lpstr>
      <vt:lpstr>Constructing  Parallel Lines…… </vt:lpstr>
      <vt:lpstr>Constructing  Parallel Lines…… </vt:lpstr>
      <vt:lpstr>PowerPoint Presentation</vt:lpstr>
      <vt:lpstr>Constructing Parallel Lines</vt:lpstr>
      <vt:lpstr>Constructing Parallel Lines </vt:lpstr>
      <vt:lpstr>Constructing Parallel Lines </vt:lpstr>
      <vt:lpstr>Constructing Parallel Lines 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52</cp:revision>
  <dcterms:created xsi:type="dcterms:W3CDTF">2018-12-16T04:20:25Z</dcterms:created>
  <dcterms:modified xsi:type="dcterms:W3CDTF">2021-03-07T09:32:58Z</dcterms:modified>
</cp:coreProperties>
</file>