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99" autoAdjust="0"/>
  </p:normalViewPr>
  <p:slideViewPr>
    <p:cSldViewPr>
      <p:cViewPr varScale="1">
        <p:scale>
          <a:sx n="61" d="100"/>
          <a:sy n="61" d="100"/>
        </p:scale>
        <p:origin x="14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08-03-2021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636270" y="241236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IN" sz="5400" dirty="0">
                <a:cs typeface="+mj-lt"/>
              </a:rPr>
              <a:t>Do you remember ?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2455" y="313883"/>
            <a:ext cx="7383780" cy="57594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>
                <a:cs typeface="+mj-lt"/>
                <a:sym typeface="+mn-ea"/>
              </a:rPr>
              <a:t>Identify the triangles and draw it out</a:t>
            </a:r>
            <a:endParaRPr lang="en-IN" b="1" dirty="0">
              <a:cs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39726"/>
              </p:ext>
            </p:extLst>
          </p:nvPr>
        </p:nvGraphicFramePr>
        <p:xfrm>
          <a:off x="592454" y="1219200"/>
          <a:ext cx="7637145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6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1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7633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Name of Triangle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Diagram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567">
                <a:tc>
                  <a:txBody>
                    <a:bodyPr/>
                    <a:lstStyle/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020">
                <a:tc>
                  <a:txBody>
                    <a:bodyPr/>
                    <a:lstStyle/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380">
                <a:tc>
                  <a:txBody>
                    <a:bodyPr/>
                    <a:lstStyle/>
                    <a:p>
                      <a:endParaRPr lang="en-IN" sz="2800" dirty="0"/>
                    </a:p>
                    <a:p>
                      <a:r>
                        <a:rPr lang="en-IN" sz="2800" dirty="0">
                          <a:latin typeface="Bodoni MT Black" panose="02070A03080606020203" charset="0"/>
                          <a:cs typeface="Bodoni MT Black" panose="02070A03080606020203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056">
                <a:tc>
                  <a:txBody>
                    <a:bodyPr/>
                    <a:lstStyle/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  <a:p>
                      <a:endParaRPr lang="en-IN" sz="2800" dirty="0">
                        <a:latin typeface="Bodoni MT Black" panose="02070A03080606020203" charset="0"/>
                        <a:cs typeface="Bodoni MT Black" panose="02070A03080606020203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Box 3"/>
          <p:cNvSpPr txBox="1"/>
          <p:nvPr/>
        </p:nvSpPr>
        <p:spPr>
          <a:xfrm>
            <a:off x="4324713" y="2327255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 err="1">
                <a:cs typeface="+mn-lt"/>
                <a:sym typeface="+mn-ea"/>
              </a:rPr>
              <a:t>Iso</a:t>
            </a:r>
            <a:r>
              <a:rPr lang="en-GB" altLang="en-IN" sz="2400" dirty="0" err="1">
                <a:cs typeface="+mn-lt"/>
                <a:sym typeface="+mn-ea"/>
              </a:rPr>
              <a:t>s</a:t>
            </a:r>
            <a:r>
              <a:rPr lang="en-IN" sz="2400" dirty="0" err="1">
                <a:cs typeface="+mn-lt"/>
                <a:sym typeface="+mn-ea"/>
              </a:rPr>
              <a:t>celes</a:t>
            </a:r>
            <a:endParaRPr lang="en-GB" altLang="en-US" sz="2400" dirty="0">
              <a:cs typeface="+mn-lt"/>
            </a:endParaRPr>
          </a:p>
        </p:txBody>
      </p:sp>
      <p:sp>
        <p:nvSpPr>
          <p:cNvPr id="7" name="Text Box 5"/>
          <p:cNvSpPr txBox="1"/>
          <p:nvPr/>
        </p:nvSpPr>
        <p:spPr>
          <a:xfrm>
            <a:off x="836930" y="3320242"/>
            <a:ext cx="2973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Triangle XYZ with side XY=YZ=ZX</a:t>
            </a:r>
            <a:endParaRPr lang="en-IN" sz="2400" dirty="0">
              <a:cs typeface="+mn-lt"/>
            </a:endParaRPr>
          </a:p>
        </p:txBody>
      </p:sp>
      <p:sp>
        <p:nvSpPr>
          <p:cNvPr id="8" name="Text Box 4"/>
          <p:cNvSpPr txBox="1"/>
          <p:nvPr/>
        </p:nvSpPr>
        <p:spPr>
          <a:xfrm>
            <a:off x="762000" y="2212975"/>
            <a:ext cx="297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Triangle ABC with side AB= BC</a:t>
            </a:r>
            <a:endParaRPr lang="en-IN" sz="2400" dirty="0">
              <a:cs typeface="+mn-lt"/>
            </a:endParaRPr>
          </a:p>
          <a:p>
            <a:pPr algn="l"/>
            <a:r>
              <a:rPr lang="en-IN" sz="2400" dirty="0">
                <a:latin typeface="Bodoni MT Black" panose="02070A03080606020203" charset="0"/>
                <a:cs typeface="Bodoni MT Black" panose="02070A03080606020203" charset="0"/>
                <a:sym typeface="+mn-ea"/>
              </a:rPr>
              <a:t> </a:t>
            </a:r>
            <a:endParaRPr lang="en-GB" altLang="en-US" sz="2400" dirty="0"/>
          </a:p>
        </p:txBody>
      </p:sp>
      <p:sp>
        <p:nvSpPr>
          <p:cNvPr id="11" name="Text Box 8"/>
          <p:cNvSpPr txBox="1"/>
          <p:nvPr/>
        </p:nvSpPr>
        <p:spPr>
          <a:xfrm>
            <a:off x="831850" y="4378300"/>
            <a:ext cx="3079750" cy="8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Triangle PQR with ∟</a:t>
            </a:r>
            <a:r>
              <a:rPr lang="en-GB" altLang="en-IN" sz="2400" dirty="0">
                <a:cs typeface="+mn-lt"/>
                <a:sym typeface="+mn-ea"/>
              </a:rPr>
              <a:t>Q </a:t>
            </a:r>
            <a:r>
              <a:rPr lang="en-IN" sz="2400" dirty="0">
                <a:cs typeface="+mn-lt"/>
                <a:sym typeface="+mn-ea"/>
              </a:rPr>
              <a:t>=90◦</a:t>
            </a:r>
          </a:p>
        </p:txBody>
      </p:sp>
      <p:sp>
        <p:nvSpPr>
          <p:cNvPr id="12" name="Text Box 10"/>
          <p:cNvSpPr txBox="1"/>
          <p:nvPr/>
        </p:nvSpPr>
        <p:spPr>
          <a:xfrm>
            <a:off x="831850" y="5250715"/>
            <a:ext cx="2614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Triangle RST with RS≠ST≠TR</a:t>
            </a:r>
          </a:p>
          <a:p>
            <a:pPr algn="l"/>
            <a:endParaRPr lang="en-IN" sz="2400" dirty="0">
              <a:cs typeface="+mn-lt"/>
            </a:endParaRPr>
          </a:p>
        </p:txBody>
      </p:sp>
      <p:sp>
        <p:nvSpPr>
          <p:cNvPr id="13" name="Text Box 11"/>
          <p:cNvSpPr txBox="1"/>
          <p:nvPr/>
        </p:nvSpPr>
        <p:spPr>
          <a:xfrm>
            <a:off x="4324713" y="3347720"/>
            <a:ext cx="1512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Equilateral</a:t>
            </a:r>
            <a:endParaRPr lang="en-GB" altLang="en-US" sz="2400" dirty="0"/>
          </a:p>
        </p:txBody>
      </p:sp>
      <p:sp>
        <p:nvSpPr>
          <p:cNvPr id="14" name="Text Box 12"/>
          <p:cNvSpPr txBox="1"/>
          <p:nvPr/>
        </p:nvSpPr>
        <p:spPr>
          <a:xfrm>
            <a:off x="4265872" y="4518332"/>
            <a:ext cx="1884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cs typeface="+mn-lt"/>
                <a:sym typeface="+mn-ea"/>
              </a:rPr>
              <a:t>Right Triangle</a:t>
            </a:r>
            <a:endParaRPr lang="en-GB" altLang="en-US" sz="2400" dirty="0">
              <a:cs typeface="+mn-lt"/>
            </a:endParaRPr>
          </a:p>
        </p:txBody>
      </p:sp>
      <p:sp>
        <p:nvSpPr>
          <p:cNvPr id="15" name="Text Box 15"/>
          <p:cNvSpPr txBox="1"/>
          <p:nvPr/>
        </p:nvSpPr>
        <p:spPr>
          <a:xfrm>
            <a:off x="4324713" y="5352339"/>
            <a:ext cx="2197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altLang="en-IN" sz="2400" dirty="0">
                <a:cs typeface="+mn-lt"/>
                <a:sym typeface="+mn-ea"/>
              </a:rPr>
              <a:t>Scalene</a:t>
            </a:r>
            <a:r>
              <a:rPr lang="en-IN" sz="2400" dirty="0">
                <a:cs typeface="+mn-lt"/>
                <a:sym typeface="+mn-ea"/>
              </a:rPr>
              <a:t> Triangle</a:t>
            </a:r>
            <a:endParaRPr lang="en-GB" altLang="en-US" sz="2400" dirty="0">
              <a:cs typeface="+mn-lt"/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6794875" y="3138356"/>
            <a:ext cx="1196975" cy="1090930"/>
            <a:chOff x="6591935" y="3195955"/>
            <a:chExt cx="1196975" cy="1090930"/>
          </a:xfrm>
        </p:grpSpPr>
        <p:grpSp>
          <p:nvGrpSpPr>
            <p:cNvPr id="21" name="Group 20"/>
            <p:cNvGrpSpPr/>
            <p:nvPr/>
          </p:nvGrpSpPr>
          <p:grpSpPr>
            <a:xfrm>
              <a:off x="6591935" y="3195955"/>
              <a:ext cx="1196975" cy="1090930"/>
              <a:chOff x="10381" y="5033"/>
              <a:chExt cx="1885" cy="1718"/>
            </a:xfrm>
          </p:grpSpPr>
          <p:sp>
            <p:nvSpPr>
              <p:cNvPr id="22" name="Isosceles Triangle 21"/>
              <p:cNvSpPr/>
              <p:nvPr/>
            </p:nvSpPr>
            <p:spPr>
              <a:xfrm>
                <a:off x="10608" y="5272"/>
                <a:ext cx="1341" cy="1134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3" name="Text Box 20"/>
              <p:cNvSpPr txBox="1"/>
              <p:nvPr/>
            </p:nvSpPr>
            <p:spPr>
              <a:xfrm>
                <a:off x="11234" y="5033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X</a:t>
                </a:r>
              </a:p>
            </p:txBody>
          </p:sp>
          <p:sp>
            <p:nvSpPr>
              <p:cNvPr id="24" name="Text Box 21"/>
              <p:cNvSpPr txBox="1"/>
              <p:nvPr/>
            </p:nvSpPr>
            <p:spPr>
              <a:xfrm>
                <a:off x="10381" y="6317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Y</a:t>
                </a:r>
              </a:p>
            </p:txBody>
          </p:sp>
          <p:sp>
            <p:nvSpPr>
              <p:cNvPr id="25" name="Text Box 22"/>
              <p:cNvSpPr txBox="1"/>
              <p:nvPr/>
            </p:nvSpPr>
            <p:spPr>
              <a:xfrm>
                <a:off x="11838" y="6317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Z</a:t>
                </a:r>
              </a:p>
            </p:txBody>
          </p:sp>
        </p:grpSp>
        <p:cxnSp>
          <p:nvCxnSpPr>
            <p:cNvPr id="49" name="Straight Connector 48"/>
            <p:cNvCxnSpPr/>
            <p:nvPr/>
          </p:nvCxnSpPr>
          <p:spPr>
            <a:xfrm>
              <a:off x="6872287" y="3657600"/>
              <a:ext cx="206693" cy="673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7265427" y="3657600"/>
              <a:ext cx="140578" cy="673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231380" y="3982085"/>
              <a:ext cx="6840" cy="1670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6838052" y="2266041"/>
            <a:ext cx="851535" cy="922020"/>
            <a:chOff x="6736080" y="2039620"/>
            <a:chExt cx="851535" cy="922020"/>
          </a:xfrm>
        </p:grpSpPr>
        <p:grpSp>
          <p:nvGrpSpPr>
            <p:cNvPr id="16" name="Group 15"/>
            <p:cNvGrpSpPr/>
            <p:nvPr/>
          </p:nvGrpSpPr>
          <p:grpSpPr>
            <a:xfrm>
              <a:off x="6736080" y="2039620"/>
              <a:ext cx="851535" cy="922020"/>
              <a:chOff x="10608" y="3212"/>
              <a:chExt cx="1341" cy="1452"/>
            </a:xfrm>
          </p:grpSpPr>
          <p:sp>
            <p:nvSpPr>
              <p:cNvPr id="17" name="Isosceles Triangle 16"/>
              <p:cNvSpPr/>
              <p:nvPr/>
            </p:nvSpPr>
            <p:spPr>
              <a:xfrm>
                <a:off x="10895" y="3485"/>
                <a:ext cx="768" cy="907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Text Box 16"/>
              <p:cNvSpPr txBox="1"/>
              <p:nvPr/>
            </p:nvSpPr>
            <p:spPr>
              <a:xfrm>
                <a:off x="10608" y="4230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 dirty="0"/>
                  <a:t>A</a:t>
                </a:r>
              </a:p>
            </p:txBody>
          </p:sp>
          <p:sp>
            <p:nvSpPr>
              <p:cNvPr id="19" name="Text Box 17"/>
              <p:cNvSpPr txBox="1"/>
              <p:nvPr/>
            </p:nvSpPr>
            <p:spPr>
              <a:xfrm>
                <a:off x="11233" y="3212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 dirty="0"/>
                  <a:t>B</a:t>
                </a:r>
              </a:p>
            </p:txBody>
          </p:sp>
          <p:sp>
            <p:nvSpPr>
              <p:cNvPr id="20" name="Text Box 18"/>
              <p:cNvSpPr txBox="1"/>
              <p:nvPr/>
            </p:nvSpPr>
            <p:spPr>
              <a:xfrm>
                <a:off x="11520" y="4230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 dirty="0"/>
                  <a:t>C</a:t>
                </a:r>
              </a:p>
            </p:txBody>
          </p:sp>
        </p:grpSp>
        <p:cxnSp>
          <p:nvCxnSpPr>
            <p:cNvPr id="36" name="Straight Connector 35"/>
            <p:cNvCxnSpPr/>
            <p:nvPr/>
          </p:nvCxnSpPr>
          <p:spPr>
            <a:xfrm flipH="1" flipV="1">
              <a:off x="6918325" y="2500947"/>
              <a:ext cx="160655" cy="8032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7212327" y="2486225"/>
              <a:ext cx="160019" cy="1181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3" name="Group 112"/>
          <p:cNvGrpSpPr/>
          <p:nvPr/>
        </p:nvGrpSpPr>
        <p:grpSpPr>
          <a:xfrm>
            <a:off x="6735160" y="5277912"/>
            <a:ext cx="1396365" cy="763270"/>
            <a:chOff x="6463665" y="5508625"/>
            <a:chExt cx="1396365" cy="763270"/>
          </a:xfrm>
        </p:grpSpPr>
        <p:grpSp>
          <p:nvGrpSpPr>
            <p:cNvPr id="31" name="Group 30"/>
            <p:cNvGrpSpPr/>
            <p:nvPr/>
          </p:nvGrpSpPr>
          <p:grpSpPr>
            <a:xfrm>
              <a:off x="6463665" y="5508625"/>
              <a:ext cx="1396365" cy="763270"/>
              <a:chOff x="10179" y="8675"/>
              <a:chExt cx="2199" cy="1202"/>
            </a:xfrm>
          </p:grpSpPr>
          <p:sp>
            <p:nvSpPr>
              <p:cNvPr id="32" name="Isosceles Triangle 31"/>
              <p:cNvSpPr/>
              <p:nvPr/>
            </p:nvSpPr>
            <p:spPr>
              <a:xfrm rot="21415385">
                <a:off x="10519" y="8816"/>
                <a:ext cx="1520" cy="776"/>
              </a:xfrm>
              <a:prstGeom prst="triangle">
                <a:avLst>
                  <a:gd name="adj" fmla="val 5085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3" name="Text Box 28"/>
              <p:cNvSpPr txBox="1"/>
              <p:nvPr/>
            </p:nvSpPr>
            <p:spPr>
              <a:xfrm>
                <a:off x="11312" y="8675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R</a:t>
                </a:r>
              </a:p>
            </p:txBody>
          </p:sp>
          <p:sp>
            <p:nvSpPr>
              <p:cNvPr id="34" name="Text Box 29"/>
              <p:cNvSpPr txBox="1"/>
              <p:nvPr/>
            </p:nvSpPr>
            <p:spPr>
              <a:xfrm>
                <a:off x="10179" y="9443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S</a:t>
                </a:r>
              </a:p>
            </p:txBody>
          </p:sp>
          <p:sp>
            <p:nvSpPr>
              <p:cNvPr id="35" name="Text Box 30"/>
              <p:cNvSpPr txBox="1"/>
              <p:nvPr/>
            </p:nvSpPr>
            <p:spPr>
              <a:xfrm>
                <a:off x="11949" y="9443"/>
                <a:ext cx="429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altLang="en-US" sz="1200"/>
                  <a:t>T</a:t>
                </a:r>
              </a:p>
            </p:txBody>
          </p:sp>
        </p:grpSp>
        <p:cxnSp>
          <p:nvCxnSpPr>
            <p:cNvPr id="66" name="Straight Connector 65"/>
            <p:cNvCxnSpPr/>
            <p:nvPr/>
          </p:nvCxnSpPr>
          <p:spPr>
            <a:xfrm>
              <a:off x="6826132" y="5810885"/>
              <a:ext cx="206693" cy="673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6" name="Group 85"/>
            <p:cNvGrpSpPr/>
            <p:nvPr/>
          </p:nvGrpSpPr>
          <p:grpSpPr>
            <a:xfrm>
              <a:off x="7156746" y="5996305"/>
              <a:ext cx="45719" cy="170815"/>
              <a:chOff x="7086278" y="5996305"/>
              <a:chExt cx="126051" cy="17081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7212328" y="5996305"/>
                <a:ext cx="1" cy="1708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7086278" y="5996305"/>
                <a:ext cx="0" cy="17081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7321747" y="5762603"/>
              <a:ext cx="225858" cy="115592"/>
              <a:chOff x="7321747" y="5762603"/>
              <a:chExt cx="225858" cy="115592"/>
            </a:xfrm>
          </p:grpSpPr>
          <p:grpSp>
            <p:nvGrpSpPr>
              <p:cNvPr id="87" name="Group 86"/>
              <p:cNvGrpSpPr/>
              <p:nvPr/>
            </p:nvGrpSpPr>
            <p:grpSpPr>
              <a:xfrm rot="3732252" flipH="1">
                <a:off x="7403456" y="5680894"/>
                <a:ext cx="45719" cy="209137"/>
                <a:chOff x="7086278" y="5996305"/>
                <a:chExt cx="126051" cy="170815"/>
              </a:xfrm>
            </p:grpSpPr>
            <p:cxnSp>
              <p:nvCxnSpPr>
                <p:cNvPr id="88" name="Straight Connector 87"/>
                <p:cNvCxnSpPr/>
                <p:nvPr/>
              </p:nvCxnSpPr>
              <p:spPr>
                <a:xfrm>
                  <a:off x="7212328" y="5996305"/>
                  <a:ext cx="1" cy="1708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7086278" y="5996305"/>
                  <a:ext cx="0" cy="17081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0" name="Straight Connector 89"/>
              <p:cNvCxnSpPr/>
              <p:nvPr/>
            </p:nvCxnSpPr>
            <p:spPr>
              <a:xfrm flipV="1">
                <a:off x="7396965" y="5781675"/>
                <a:ext cx="150640" cy="965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 43"/>
          <p:cNvGrpSpPr/>
          <p:nvPr/>
        </p:nvGrpSpPr>
        <p:grpSpPr>
          <a:xfrm>
            <a:off x="6825067" y="4338787"/>
            <a:ext cx="1269281" cy="943408"/>
            <a:chOff x="6825067" y="4338787"/>
            <a:chExt cx="1269281" cy="943408"/>
          </a:xfrm>
        </p:grpSpPr>
        <p:sp>
          <p:nvSpPr>
            <p:cNvPr id="38" name="Right Triangle 37"/>
            <p:cNvSpPr/>
            <p:nvPr/>
          </p:nvSpPr>
          <p:spPr>
            <a:xfrm>
              <a:off x="7067290" y="4490096"/>
              <a:ext cx="723265" cy="615304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60" name="Text Box 24"/>
            <p:cNvSpPr txBox="1"/>
            <p:nvPr/>
          </p:nvSpPr>
          <p:spPr>
            <a:xfrm>
              <a:off x="6828209" y="4338787"/>
              <a:ext cx="27241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en-US" sz="1200" dirty="0"/>
                <a:t>P</a:t>
              </a:r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264135" y="4948866"/>
              <a:ext cx="2" cy="152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7084896" y="4935746"/>
              <a:ext cx="17924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6825067" y="5005196"/>
              <a:ext cx="2120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Q</a:t>
              </a:r>
              <a:endParaRPr lang="en-SG" sz="1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819100" y="4948866"/>
              <a:ext cx="275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R</a:t>
              </a:r>
              <a:endParaRPr lang="en-SG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66886" y="370840"/>
            <a:ext cx="7772400" cy="63309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>
                <a:cs typeface="+mj-lt"/>
              </a:rPr>
              <a:t>Recognize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884" y="1460127"/>
            <a:ext cx="5485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cs typeface="+mn-lt"/>
              </a:rPr>
              <a:t>A closed plane figure bound by three line segments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1504036"/>
            <a:ext cx="2209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cs typeface="+mn-lt"/>
              </a:rPr>
              <a:t>T R I A N G L 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106" y="2510698"/>
            <a:ext cx="5485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cs typeface="+mn-lt"/>
              </a:rPr>
              <a:t>The longest side of a Right Angled Triangle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2518341"/>
            <a:ext cx="2895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cs typeface="+mn-lt"/>
              </a:rPr>
              <a:t>H Y P O T E N U S E</a:t>
            </a:r>
            <a:endParaRPr lang="en-IN" sz="2800" dirty="0">
              <a:solidFill>
                <a:srgbClr val="FF0000"/>
              </a:solidFill>
              <a:latin typeface="Bodoni MT Black" panose="02070A03080606020203" charset="0"/>
              <a:cs typeface="Bodoni MT Black" panose="02070A03080606020203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9106" y="3657435"/>
            <a:ext cx="4911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cs typeface="+mn-lt"/>
              </a:rPr>
              <a:t>The sum of 3 angles of a triangle</a:t>
            </a:r>
            <a:endParaRPr lang="en-IN" sz="2800" dirty="0">
              <a:latin typeface="Bodoni MT Black" panose="02070A03080606020203" charset="0"/>
              <a:cs typeface="Bodoni MT Black" panose="02070A03080606020203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815" y="4442265"/>
            <a:ext cx="83049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cs typeface="+mn-lt"/>
              </a:rPr>
              <a:t>The _____________ angle is equal to the sum of opposite interior angles. </a:t>
            </a:r>
            <a:endParaRPr lang="en-IN" sz="2800" dirty="0"/>
          </a:p>
          <a:p>
            <a:endParaRPr lang="en-IN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4341863"/>
            <a:ext cx="218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cs typeface="+mn-lt"/>
              </a:rPr>
              <a:t>E X T E R I O 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35255" y="3639964"/>
            <a:ext cx="1181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cs typeface="+mn-lt"/>
              </a:rPr>
              <a:t>180◦</a:t>
            </a:r>
            <a:endParaRPr lang="en-I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53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121586"/>
              </p:ext>
            </p:extLst>
          </p:nvPr>
        </p:nvGraphicFramePr>
        <p:xfrm>
          <a:off x="457200" y="1397000"/>
          <a:ext cx="8229600" cy="44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058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270</Words>
  <Application>Microsoft Office PowerPoint</Application>
  <PresentationFormat>On-screen Show (4:3)</PresentationFormat>
  <Paragraphs>53</Paragraphs>
  <Slides>4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Bodoni MT Black</vt:lpstr>
      <vt:lpstr>Calibri</vt:lpstr>
      <vt:lpstr>Office Theme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29</cp:revision>
  <dcterms:created xsi:type="dcterms:W3CDTF">2018-12-16T04:20:25Z</dcterms:created>
  <dcterms:modified xsi:type="dcterms:W3CDTF">2021-03-08T09:07:56Z</dcterms:modified>
</cp:coreProperties>
</file>