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1" r:id="rId5"/>
    <p:sldId id="262" r:id="rId6"/>
    <p:sldId id="264" r:id="rId7"/>
    <p:sldId id="268" r:id="rId8"/>
    <p:sldId id="265" r:id="rId9"/>
    <p:sldId id="266" r:id="rId10"/>
    <p:sldId id="267" r:id="rId11"/>
    <p:sldId id="269" r:id="rId12"/>
    <p:sldId id="258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4386" autoAdjust="0"/>
  </p:normalViewPr>
  <p:slideViewPr>
    <p:cSldViewPr>
      <p:cViewPr varScale="1">
        <p:scale>
          <a:sx n="36" d="100"/>
          <a:sy n="36" d="100"/>
        </p:scale>
        <p:origin x="1272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ED7FE9-B005-40FB-BE18-0C99CBF5EA35}" type="datetimeFigureOut">
              <a:rPr lang="en-IN"/>
              <a:pPr>
                <a:defRPr/>
              </a:pPr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72454B4-1FC8-44DF-99B6-8F3FF213A733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2990221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protractor-angle-geometry-46461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Images- SSSVV Gallery (Clipart)</a:t>
            </a:r>
            <a:endParaRPr lang="en-IN" altLang="en-US" dirty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55C1D956-5F03-4FF2-BAEE-5D9AD693A064}" type="slidenum">
              <a:rPr lang="en-IN" altLang="en-US"/>
              <a:pPr/>
              <a:t>1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hlinkClick r:id="rId3"/>
              </a:rPr>
              <a:t>https://pixabay.com/vectors/protractor-angle-geometry-46461/</a:t>
            </a:r>
            <a:endParaRPr lang="en-IN" alt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365F244-0623-475F-982E-9AF1DC0B7D0D}" type="slidenum">
              <a:rPr lang="en-IN" altLang="en-US"/>
              <a:pPr/>
              <a:t>2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b="1"/>
              <a:t>Notes for Teacher</a:t>
            </a:r>
            <a:r>
              <a:rPr lang="en-US" altLang="en-US"/>
              <a:t> - &lt; Information for further reference or explanation &gt;</a:t>
            </a:r>
          </a:p>
          <a:p>
            <a:pPr eaLnBrk="1" hangingPunct="1">
              <a:spcBef>
                <a:spcPct val="0"/>
              </a:spcBef>
            </a:pPr>
            <a:endParaRPr lang="en-US" altLang="en-US"/>
          </a:p>
          <a:p>
            <a:pPr eaLnBrk="1" hangingPunct="1">
              <a:spcBef>
                <a:spcPct val="0"/>
              </a:spcBef>
            </a:pPr>
            <a:r>
              <a:rPr lang="en-US" altLang="en-US" b="1"/>
              <a:t>Suggestions: </a:t>
            </a:r>
            <a:r>
              <a:rPr lang="en-US" altLang="en-US"/>
              <a:t>&lt;Ideas/ Images/ Animations / Others – To make better representation of the content &gt;</a:t>
            </a:r>
            <a:br>
              <a:rPr lang="en-US" altLang="en-US"/>
            </a:br>
            <a:endParaRPr lang="en-US" altLang="en-US"/>
          </a:p>
          <a:p>
            <a:pPr eaLnBrk="1" hangingPunct="1">
              <a:spcBef>
                <a:spcPct val="0"/>
              </a:spcBef>
            </a:pPr>
            <a:r>
              <a:rPr lang="en-US" altLang="en-US" b="1"/>
              <a:t>Source of Multimedia Objects (Image/audio/ Video/Animation) used in this slide - 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i="1"/>
              <a:t>1. &lt;Short Description&gt; - &lt;SOURCE URL&gt;</a:t>
            </a:r>
          </a:p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0215779-E64D-475E-90B4-18E3D8C855CE}" type="slidenum">
              <a:rPr lang="en-IN" altLang="en-US"/>
              <a:pPr/>
              <a:t>3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454B4-1FC8-44DF-99B6-8F3FF213A733}" type="slidenum">
              <a:rPr lang="en-IN" altLang="en-US" smtClean="0"/>
              <a:pPr/>
              <a:t>5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5590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4" name="Round Diagonal Corner Rectangle 3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5" name="Round Diagonal Corner Rectangle 4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6" name="Round Diagonal Corner Rectangle 5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7" name="Round Diagonal Corner Rectangle 6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639794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96227" y="700727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 userDrawn="1"/>
        </p:nvSpPr>
        <p:spPr>
          <a:xfrm>
            <a:off x="5726113" y="6508750"/>
            <a:ext cx="3351212" cy="412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3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55435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8096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654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75" y="52388"/>
            <a:ext cx="966788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cs typeface="Calibri" pitchFamily="34" charset="0"/>
              </a:rPr>
              <a:t>©www.srisathyasaividyavahini.org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pixabay.com/vectors/protractor-angle-geometry-46461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3557" y="1447800"/>
            <a:ext cx="312420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5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THINK AND  ANSWER</a:t>
            </a:r>
            <a:endParaRPr lang="en-US" sz="54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278765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263" y="2282825"/>
            <a:ext cx="2414587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010400" cy="563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SG" b="1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Answer the following</a:t>
            </a:r>
            <a:endParaRPr lang="en-IN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419100" y="990600"/>
            <a:ext cx="75819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250950" indent="-12509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ts val="2863"/>
              </a:lnSpc>
              <a:spcBef>
                <a:spcPts val="1200"/>
              </a:spcBef>
              <a:spcAft>
                <a:spcPts val="1200"/>
              </a:spcAft>
            </a:pPr>
            <a:r>
              <a:rPr lang="en-SG" altLang="en-US" sz="2800" b="1" dirty="0">
                <a:solidFill>
                  <a:srgbClr val="0C0C0C"/>
                </a:solidFill>
                <a:ea typeface="Times New Roman" pitchFamily="18" charset="0"/>
                <a:cs typeface="Mangal" pitchFamily="18" charset="0"/>
              </a:rPr>
              <a:t>1. Is it possible to draw a unique triangle if  the three angles are known?</a:t>
            </a:r>
            <a:endParaRPr lang="en-US" altLang="en-US" sz="2800" b="1" dirty="0">
              <a:ea typeface="Calibri" pitchFamily="34" charset="0"/>
              <a:cs typeface="Mangal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413" y="4300537"/>
            <a:ext cx="29083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4051801"/>
            <a:ext cx="19558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5728846" y="3125788"/>
            <a:ext cx="3268663" cy="3124200"/>
            <a:chOff x="4805845" y="2322873"/>
            <a:chExt cx="4306346" cy="3719550"/>
          </a:xfrm>
        </p:grpSpPr>
        <p:sp>
          <p:nvSpPr>
            <p:cNvPr id="23" name="Isosceles Triangle 22"/>
            <p:cNvSpPr/>
            <p:nvPr/>
          </p:nvSpPr>
          <p:spPr>
            <a:xfrm>
              <a:off x="4987804" y="2604486"/>
              <a:ext cx="3241785" cy="2836912"/>
            </a:xfrm>
            <a:prstGeom prst="triangle">
              <a:avLst>
                <a:gd name="adj" fmla="val 50557"/>
              </a:avLst>
            </a:prstGeom>
            <a:solidFill>
              <a:schemeClr val="bg2">
                <a:lumMod val="9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Arc 23"/>
            <p:cNvSpPr/>
            <p:nvPr/>
          </p:nvSpPr>
          <p:spPr>
            <a:xfrm>
              <a:off x="4805845" y="4819584"/>
              <a:ext cx="974627" cy="1222839"/>
            </a:xfrm>
            <a:prstGeom prst="arc">
              <a:avLst>
                <a:gd name="adj1" fmla="val 16495741"/>
                <a:gd name="adj2" fmla="val 0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Arc 24"/>
            <p:cNvSpPr/>
            <p:nvPr/>
          </p:nvSpPr>
          <p:spPr>
            <a:xfrm rot="8151698">
              <a:off x="6079553" y="2322873"/>
              <a:ext cx="1056194" cy="956348"/>
            </a:xfrm>
            <a:prstGeom prst="arc">
              <a:avLst>
                <a:gd name="adj1" fmla="val 16432583"/>
                <a:gd name="adj2" fmla="val 21155595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Arc 25"/>
            <p:cNvSpPr/>
            <p:nvPr/>
          </p:nvSpPr>
          <p:spPr>
            <a:xfrm rot="13567695">
              <a:off x="7781377" y="4059554"/>
              <a:ext cx="929888" cy="1731741"/>
            </a:xfrm>
            <a:prstGeom prst="arc">
              <a:avLst>
                <a:gd name="adj1" fmla="val 16427294"/>
                <a:gd name="adj2" fmla="val 20881918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80" name="Rectangle 26"/>
            <p:cNvSpPr>
              <a:spLocks noChangeArrowheads="1"/>
            </p:cNvSpPr>
            <p:nvPr/>
          </p:nvSpPr>
          <p:spPr bwMode="auto">
            <a:xfrm>
              <a:off x="6359338" y="3327387"/>
              <a:ext cx="4972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80°</a:t>
              </a:r>
            </a:p>
          </p:txBody>
        </p:sp>
        <p:sp>
          <p:nvSpPr>
            <p:cNvPr id="7181" name="Rectangle 27"/>
            <p:cNvSpPr>
              <a:spLocks noChangeArrowheads="1"/>
            </p:cNvSpPr>
            <p:nvPr/>
          </p:nvSpPr>
          <p:spPr bwMode="auto">
            <a:xfrm>
              <a:off x="7017620" y="4819013"/>
              <a:ext cx="4972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60°</a:t>
              </a:r>
            </a:p>
          </p:txBody>
        </p:sp>
        <p:sp>
          <p:nvSpPr>
            <p:cNvPr id="7182" name="Rectangle 28"/>
            <p:cNvSpPr>
              <a:spLocks noChangeArrowheads="1"/>
            </p:cNvSpPr>
            <p:nvPr/>
          </p:nvSpPr>
          <p:spPr bwMode="auto">
            <a:xfrm>
              <a:off x="5650097" y="4819013"/>
              <a:ext cx="4972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40°</a:t>
              </a:r>
            </a:p>
          </p:txBody>
        </p:sp>
      </p:grpSp>
      <p:sp>
        <p:nvSpPr>
          <p:cNvPr id="31" name="Rectangle 30"/>
          <p:cNvSpPr/>
          <p:nvPr/>
        </p:nvSpPr>
        <p:spPr>
          <a:xfrm>
            <a:off x="522288" y="2022475"/>
            <a:ext cx="8012112" cy="1517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2300" indent="-457200" algn="just" eaLnBrk="1" fontAlgn="auto" hangingPunct="1">
              <a:lnSpc>
                <a:spcPts val="286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Yes, but they will not be unique.</a:t>
            </a:r>
          </a:p>
          <a:p>
            <a:pPr marL="622300" indent="-457200" algn="just" eaLnBrk="1" fontAlgn="auto" hangingPunct="1">
              <a:lnSpc>
                <a:spcPts val="286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These triangles will have the same shape but differ in size as shown below.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+mn-lt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10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SG" b="1" dirty="0">
                <a:solidFill>
                  <a:srgbClr val="0C0C0C"/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Answer the following</a:t>
            </a:r>
            <a:br>
              <a:rPr lang="en-US" b="1" dirty="0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b="1" dirty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5188" y="939800"/>
            <a:ext cx="7620000" cy="25299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63638" indent="-1163638" eaLnBrk="1" fontAlgn="auto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n-SG" sz="2800" b="1" dirty="0">
                <a:solidFill>
                  <a:srgbClr val="0C0C0C"/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2. Is it possible to draw a unique triangle if the three sides are known?</a:t>
            </a:r>
            <a:endParaRPr lang="en-US" sz="2800" b="1" dirty="0">
              <a:latin typeface="+mn-lt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628650" lvl="3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Yes, by SSS criteria.</a:t>
            </a:r>
          </a:p>
          <a:p>
            <a:pPr marL="628650" lvl="3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Each of the triangles shown below has the same size and shape.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031" y="3491196"/>
            <a:ext cx="1474788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686" y="3473399"/>
            <a:ext cx="14763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681" y="3451567"/>
            <a:ext cx="14763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 rot="17524098">
            <a:off x="1222471" y="4989256"/>
            <a:ext cx="76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b="1" dirty="0"/>
              <a:t>6 cm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 rot="17181167">
            <a:off x="5741194" y="4930362"/>
            <a:ext cx="688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b="1" dirty="0"/>
              <a:t>6 cm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 rot="17238127">
            <a:off x="3500139" y="4948649"/>
            <a:ext cx="687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b="1" dirty="0"/>
              <a:t>6 cm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556156" y="5617520"/>
            <a:ext cx="687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b="1" dirty="0"/>
              <a:t>4 cm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238784" y="5655635"/>
            <a:ext cx="638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/>
              <a:t>4 cm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60061" y="5626359"/>
            <a:ext cx="638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/>
              <a:t>4 cm</a:t>
            </a:r>
          </a:p>
        </p:txBody>
      </p:sp>
      <p:sp>
        <p:nvSpPr>
          <p:cNvPr id="13" name="Rectangle 12"/>
          <p:cNvSpPr/>
          <p:nvPr/>
        </p:nvSpPr>
        <p:spPr>
          <a:xfrm rot="20686693">
            <a:off x="7313035" y="4851019"/>
            <a:ext cx="493712" cy="595312"/>
          </a:xfrm>
          <a:prstGeom prst="rect">
            <a:avLst/>
          </a:prstGeom>
        </p:spPr>
        <p:txBody>
          <a:bodyPr vert="vert"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n-lt"/>
              </a:rPr>
              <a:t>5 cm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 rot="4237692">
            <a:off x="4921368" y="4934077"/>
            <a:ext cx="687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b="1" dirty="0"/>
              <a:t>5 cm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 rot="4328074">
            <a:off x="2703125" y="4931979"/>
            <a:ext cx="687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b="1" dirty="0"/>
              <a:t>5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571500" y="131763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SG" altLang="en-US" b="1" dirty="0">
                <a:solidFill>
                  <a:srgbClr val="0070C0"/>
                </a:solidFill>
                <a:ea typeface="Times New Roman" pitchFamily="18" charset="0"/>
                <a:cs typeface="Mangal" pitchFamily="18" charset="0"/>
              </a:rPr>
              <a:t>Answer the following</a:t>
            </a:r>
            <a:endParaRPr lang="en-US" altLang="en-US" dirty="0">
              <a:solidFill>
                <a:srgbClr val="0070C0"/>
              </a:solidFill>
              <a:ea typeface="Times New Roman" pitchFamily="18" charset="0"/>
              <a:cs typeface="Mangal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3196" y="3635632"/>
            <a:ext cx="3866014" cy="52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 panose="02020603050405020304" pitchFamily="18" charset="0"/>
                <a:cs typeface="Mangal" panose="02040503050203030202" pitchFamily="18" charset="0"/>
              </a:rPr>
              <a:t>1. Draw a rough diagram</a:t>
            </a: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5486400" y="2967593"/>
            <a:ext cx="2292350" cy="2886075"/>
            <a:chOff x="944501" y="3763648"/>
            <a:chExt cx="2293601" cy="2887092"/>
          </a:xfrm>
        </p:grpSpPr>
        <p:sp>
          <p:nvSpPr>
            <p:cNvPr id="10" name="Isosceles Triangle 9"/>
            <p:cNvSpPr/>
            <p:nvPr/>
          </p:nvSpPr>
          <p:spPr>
            <a:xfrm>
              <a:off x="1143047" y="4114609"/>
              <a:ext cx="1799619" cy="2188346"/>
            </a:xfrm>
            <a:prstGeom prst="triangle">
              <a:avLst>
                <a:gd name="adj" fmla="val 0"/>
              </a:avLst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1143047" y="5944053"/>
              <a:ext cx="30496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448014" y="5944053"/>
              <a:ext cx="0" cy="35890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Arc 14"/>
            <p:cNvSpPr/>
            <p:nvPr/>
          </p:nvSpPr>
          <p:spPr>
            <a:xfrm rot="13856447">
              <a:off x="2270870" y="5631127"/>
              <a:ext cx="855964" cy="818008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75" name="Rectangle 17"/>
            <p:cNvSpPr>
              <a:spLocks noChangeArrowheads="1"/>
            </p:cNvSpPr>
            <p:nvPr/>
          </p:nvSpPr>
          <p:spPr bwMode="auto">
            <a:xfrm>
              <a:off x="1142999" y="5574267"/>
              <a:ext cx="4972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002060"/>
                  </a:solidFill>
                </a:rPr>
                <a:t>90°</a:t>
              </a:r>
            </a:p>
          </p:txBody>
        </p:sp>
        <p:sp>
          <p:nvSpPr>
            <p:cNvPr id="11276" name="Rectangle 18"/>
            <p:cNvSpPr>
              <a:spLocks noChangeArrowheads="1"/>
            </p:cNvSpPr>
            <p:nvPr/>
          </p:nvSpPr>
          <p:spPr bwMode="auto">
            <a:xfrm>
              <a:off x="1862873" y="5851034"/>
              <a:ext cx="4972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002060"/>
                  </a:solidFill>
                </a:rPr>
                <a:t>45°</a:t>
              </a:r>
            </a:p>
          </p:txBody>
        </p:sp>
        <p:sp>
          <p:nvSpPr>
            <p:cNvPr id="11277" name="TextBox 16"/>
            <p:cNvSpPr txBox="1">
              <a:spLocks noChangeArrowheads="1"/>
            </p:cNvSpPr>
            <p:nvPr/>
          </p:nvSpPr>
          <p:spPr bwMode="auto">
            <a:xfrm>
              <a:off x="990600" y="3763648"/>
              <a:ext cx="6096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R</a:t>
              </a:r>
            </a:p>
          </p:txBody>
        </p:sp>
        <p:sp>
          <p:nvSpPr>
            <p:cNvPr id="11278" name="TextBox 19"/>
            <p:cNvSpPr txBox="1">
              <a:spLocks noChangeArrowheads="1"/>
            </p:cNvSpPr>
            <p:nvPr/>
          </p:nvSpPr>
          <p:spPr bwMode="auto">
            <a:xfrm>
              <a:off x="944501" y="6229290"/>
              <a:ext cx="3429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P</a:t>
              </a:r>
            </a:p>
          </p:txBody>
        </p:sp>
        <p:sp>
          <p:nvSpPr>
            <p:cNvPr id="11279" name="TextBox 20"/>
            <p:cNvSpPr txBox="1">
              <a:spLocks noChangeArrowheads="1"/>
            </p:cNvSpPr>
            <p:nvPr/>
          </p:nvSpPr>
          <p:spPr bwMode="auto">
            <a:xfrm>
              <a:off x="2780902" y="6250630"/>
              <a:ext cx="4572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Q</a:t>
              </a:r>
            </a:p>
          </p:txBody>
        </p:sp>
      </p:grpSp>
      <p:sp>
        <p:nvSpPr>
          <p:cNvPr id="11270" name="Rectangle 24"/>
          <p:cNvSpPr>
            <a:spLocks noChangeArrowheads="1"/>
          </p:cNvSpPr>
          <p:nvPr/>
        </p:nvSpPr>
        <p:spPr bwMode="auto">
          <a:xfrm>
            <a:off x="757154" y="2545338"/>
            <a:ext cx="35067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SG" altLang="en-US" sz="2800" b="1">
                <a:solidFill>
                  <a:srgbClr val="002060"/>
                </a:solidFill>
                <a:ea typeface="Times New Roman" pitchFamily="18" charset="0"/>
                <a:cs typeface="Mangal" pitchFamily="18" charset="0"/>
              </a:rPr>
              <a:t>Steps of construction :</a:t>
            </a:r>
            <a:endParaRPr lang="en-US" altLang="en-US" sz="2800" b="1">
              <a:solidFill>
                <a:srgbClr val="002060"/>
              </a:solidFill>
              <a:ea typeface="Calibri" pitchFamily="34" charset="0"/>
              <a:cs typeface="Mangal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990600"/>
            <a:ext cx="7772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342900"/>
            <a:r>
              <a:rPr lang="en-SG" altLang="en-US" sz="2800" b="1" dirty="0">
                <a:solidFill>
                  <a:srgbClr val="0C0C0C"/>
                </a:solidFill>
                <a:ea typeface="Times New Roman" pitchFamily="18" charset="0"/>
                <a:cs typeface="Mangal" pitchFamily="18" charset="0"/>
              </a:rPr>
              <a:t>3. Construct an isosceles right triangle whose one angle is 45° and one side is 5cm. State the criteria used for construction.</a:t>
            </a:r>
            <a:endParaRPr lang="en-US" altLang="en-US" sz="2800" b="1" dirty="0">
              <a:ea typeface="Calibri" pitchFamily="34" charset="0"/>
              <a:cs typeface="Mangal" pitchFamily="18" charset="0"/>
            </a:endParaRPr>
          </a:p>
          <a:p>
            <a:endParaRPr lang="en-S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>
          <a:xfrm>
            <a:off x="457200" y="74613"/>
            <a:ext cx="8229600" cy="714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SG" altLang="en-US" b="1">
                <a:solidFill>
                  <a:srgbClr val="0070C0"/>
                </a:solidFill>
                <a:ea typeface="Times New Roman" pitchFamily="18" charset="0"/>
                <a:cs typeface="Mangal" pitchFamily="18" charset="0"/>
              </a:rPr>
              <a:t>Answer the following</a:t>
            </a:r>
            <a:endParaRPr lang="en-US" altLang="en-US">
              <a:solidFill>
                <a:srgbClr val="0070C0"/>
              </a:solidFill>
              <a:ea typeface="Times New Roman" pitchFamily="18" charset="0"/>
              <a:cs typeface="Mangal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" y="1635125"/>
            <a:ext cx="84582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2800" b="1" dirty="0">
                <a:latin typeface="+mn-lt"/>
              </a:rPr>
              <a:t>        </a:t>
            </a: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2.  Draw a line segment PQ = 5 cm.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latin typeface="+mn-lt"/>
            </a:endParaRPr>
          </a:p>
        </p:txBody>
      </p:sp>
      <p:sp>
        <p:nvSpPr>
          <p:cNvPr id="12292" name="Rectangle 9"/>
          <p:cNvSpPr>
            <a:spLocks noChangeArrowheads="1"/>
          </p:cNvSpPr>
          <p:nvPr/>
        </p:nvSpPr>
        <p:spPr bwMode="auto">
          <a:xfrm>
            <a:off x="684213" y="871538"/>
            <a:ext cx="35083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SG" altLang="en-US" sz="2800" b="1">
                <a:solidFill>
                  <a:srgbClr val="002060"/>
                </a:solidFill>
                <a:ea typeface="Times New Roman" pitchFamily="18" charset="0"/>
                <a:cs typeface="Mangal" pitchFamily="18" charset="0"/>
              </a:rPr>
              <a:t>Steps of construction :</a:t>
            </a:r>
            <a:endParaRPr lang="en-US" altLang="en-US" sz="2800" b="1">
              <a:solidFill>
                <a:srgbClr val="002060"/>
              </a:solidFill>
              <a:ea typeface="Calibri" pitchFamily="34" charset="0"/>
              <a:cs typeface="Mangal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3900" y="3144838"/>
            <a:ext cx="7962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3.  Using the protractor draw an angle 90° at point P.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562" y="4134434"/>
            <a:ext cx="2819400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/>
          <p:nvPr/>
        </p:nvCxnSpPr>
        <p:spPr>
          <a:xfrm>
            <a:off x="3668797" y="5583069"/>
            <a:ext cx="18002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687262" y="3667125"/>
            <a:ext cx="0" cy="18938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5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651" y="5591047"/>
            <a:ext cx="44450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Rectangle 19"/>
          <p:cNvSpPr>
            <a:spLocks noChangeArrowheads="1"/>
          </p:cNvSpPr>
          <p:nvPr/>
        </p:nvSpPr>
        <p:spPr bwMode="auto">
          <a:xfrm>
            <a:off x="5455153" y="5618746"/>
            <a:ext cx="342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/>
              <a:t>Q</a:t>
            </a: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3351213" y="2537532"/>
            <a:ext cx="2103437" cy="434975"/>
            <a:chOff x="3351613" y="2589459"/>
            <a:chExt cx="2103010" cy="43417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488110" y="2589459"/>
              <a:ext cx="179986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01" name="TextBox 6"/>
            <p:cNvSpPr txBox="1">
              <a:spLocks noChangeArrowheads="1"/>
            </p:cNvSpPr>
            <p:nvPr/>
          </p:nvSpPr>
          <p:spPr bwMode="auto">
            <a:xfrm>
              <a:off x="3351613" y="2623524"/>
              <a:ext cx="381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P</a:t>
              </a:r>
            </a:p>
          </p:txBody>
        </p:sp>
        <p:sp>
          <p:nvSpPr>
            <p:cNvPr id="12302" name="TextBox 7"/>
            <p:cNvSpPr txBox="1">
              <a:spLocks noChangeArrowheads="1"/>
            </p:cNvSpPr>
            <p:nvPr/>
          </p:nvSpPr>
          <p:spPr bwMode="auto">
            <a:xfrm>
              <a:off x="5121023" y="2590800"/>
              <a:ext cx="3336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Q</a:t>
              </a:r>
            </a:p>
          </p:txBody>
        </p:sp>
        <p:sp>
          <p:nvSpPr>
            <p:cNvPr id="12303" name="Rectangle 20"/>
            <p:cNvSpPr>
              <a:spLocks noChangeArrowheads="1"/>
            </p:cNvSpPr>
            <p:nvPr/>
          </p:nvSpPr>
          <p:spPr bwMode="auto">
            <a:xfrm>
              <a:off x="4100796" y="2638913"/>
              <a:ext cx="6383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SG" altLang="en-US" b="1" dirty="0"/>
                <a:t>5 cm</a:t>
              </a:r>
              <a:endParaRPr lang="en-US" altLang="en-US" dirty="0"/>
            </a:p>
          </p:txBody>
        </p:sp>
      </p:grp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4100548" y="5618746"/>
            <a:ext cx="638446" cy="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SG" altLang="en-US" b="1" dirty="0"/>
              <a:t>5 cm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346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 bwMode="auto">
          <a:xfrm>
            <a:off x="457200" y="74613"/>
            <a:ext cx="8229600" cy="714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SG" altLang="en-US" b="1">
                <a:solidFill>
                  <a:srgbClr val="0C0C0C"/>
                </a:solidFill>
                <a:ea typeface="Times New Roman" pitchFamily="18" charset="0"/>
                <a:cs typeface="Mangal" pitchFamily="18" charset="0"/>
              </a:rPr>
              <a:t>Answer the following</a:t>
            </a:r>
            <a:endParaRPr lang="en-US" altLang="en-US">
              <a:ea typeface="Times New Roman" pitchFamily="18" charset="0"/>
              <a:cs typeface="Mangal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" y="1550988"/>
            <a:ext cx="7483475" cy="13858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1825" indent="-631825" defTabSz="12636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  4.  Using the protractor draw an angle 45° at point Q.</a:t>
            </a:r>
          </a:p>
          <a:p>
            <a:pPr marL="82550" indent="-82550" defTabSz="12636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  5.  Produce the angular lines to meet at R.  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316" name="Rectangle 9"/>
          <p:cNvSpPr>
            <a:spLocks noChangeArrowheads="1"/>
          </p:cNvSpPr>
          <p:nvPr/>
        </p:nvSpPr>
        <p:spPr bwMode="auto">
          <a:xfrm>
            <a:off x="684213" y="871538"/>
            <a:ext cx="35083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SG" altLang="en-US" sz="2800" b="1" dirty="0">
                <a:solidFill>
                  <a:srgbClr val="002060"/>
                </a:solidFill>
                <a:ea typeface="Times New Roman" pitchFamily="18" charset="0"/>
                <a:cs typeface="Mangal" pitchFamily="18" charset="0"/>
              </a:rPr>
              <a:t>Steps of construction :</a:t>
            </a:r>
            <a:endParaRPr lang="en-US" altLang="en-US" sz="2800" b="1" dirty="0">
              <a:solidFill>
                <a:srgbClr val="002060"/>
              </a:solidFill>
              <a:ea typeface="Calibri" pitchFamily="34" charset="0"/>
              <a:cs typeface="Mangal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3849688"/>
            <a:ext cx="2819400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200400" y="3414713"/>
            <a:ext cx="1800225" cy="1905000"/>
            <a:chOff x="2597321" y="4124464"/>
            <a:chExt cx="1800000" cy="19050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597321" y="6029464"/>
              <a:ext cx="180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597321" y="4124464"/>
              <a:ext cx="0" cy="189388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5330825"/>
            <a:ext cx="446088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829175" y="5353050"/>
            <a:ext cx="342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/>
              <a:t>Q</a:t>
            </a:r>
          </a:p>
        </p:txBody>
      </p:sp>
      <p:cxnSp>
        <p:nvCxnSpPr>
          <p:cNvPr id="14" name="Straight Connector 13"/>
          <p:cNvCxnSpPr>
            <a:endCxn id="13" idx="2"/>
          </p:cNvCxnSpPr>
          <p:nvPr/>
        </p:nvCxnSpPr>
        <p:spPr>
          <a:xfrm>
            <a:off x="3733800" y="3995738"/>
            <a:ext cx="1266825" cy="13382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200400" y="3414713"/>
            <a:ext cx="1447800" cy="15430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994025" y="3081338"/>
            <a:ext cx="446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b="1"/>
              <a:t>R</a:t>
            </a: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3728766" y="5330825"/>
            <a:ext cx="638446" cy="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SG" altLang="en-US" b="1" dirty="0"/>
              <a:t>5 cm</a:t>
            </a:r>
            <a:endParaRPr lang="en-US" alt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217069" y="5105400"/>
            <a:ext cx="239713" cy="203200"/>
            <a:chOff x="3217069" y="5105400"/>
            <a:chExt cx="239713" cy="203200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3217069" y="5105400"/>
              <a:ext cx="23971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440113" y="5105400"/>
              <a:ext cx="0" cy="203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Arc 24"/>
          <p:cNvSpPr/>
          <p:nvPr/>
        </p:nvSpPr>
        <p:spPr bwMode="auto">
          <a:xfrm rot="13856447">
            <a:off x="4692385" y="4828488"/>
            <a:ext cx="129486" cy="58190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3189935" y="4591844"/>
            <a:ext cx="496981" cy="369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002060"/>
                </a:solidFill>
              </a:rPr>
              <a:t>90°</a:t>
            </a:r>
          </a:p>
        </p:txBody>
      </p:sp>
      <p:sp>
        <p:nvSpPr>
          <p:cNvPr id="29" name="Rectangle 18"/>
          <p:cNvSpPr>
            <a:spLocks noChangeArrowheads="1"/>
          </p:cNvSpPr>
          <p:nvPr/>
        </p:nvSpPr>
        <p:spPr bwMode="auto">
          <a:xfrm>
            <a:off x="4128586" y="4847839"/>
            <a:ext cx="496981" cy="369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002060"/>
                </a:solidFill>
              </a:rPr>
              <a:t>45°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  <p:bldP spid="16" grpId="0"/>
      <p:bldP spid="25" grpId="0" animBg="1"/>
      <p:bldP spid="26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 bwMode="auto">
          <a:xfrm>
            <a:off x="457200" y="74613"/>
            <a:ext cx="8229600" cy="714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SG" altLang="en-US" b="1">
                <a:solidFill>
                  <a:srgbClr val="0C0C0C"/>
                </a:solidFill>
                <a:ea typeface="Times New Roman" pitchFamily="18" charset="0"/>
                <a:cs typeface="Mangal" pitchFamily="18" charset="0"/>
              </a:rPr>
              <a:t>Answer the following</a:t>
            </a:r>
            <a:endParaRPr lang="en-US" altLang="en-US">
              <a:ea typeface="Times New Roman" pitchFamily="18" charset="0"/>
              <a:cs typeface="Mangal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0263" y="1550988"/>
            <a:ext cx="7483475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1825" indent="-631825" defTabSz="12636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2800" b="1" dirty="0">
                <a:latin typeface="+mn-lt"/>
              </a:rPr>
              <a:t>   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14" name="Straight Connector 13"/>
          <p:cNvCxnSpPr>
            <a:endCxn id="13" idx="2"/>
          </p:cNvCxnSpPr>
          <p:nvPr/>
        </p:nvCxnSpPr>
        <p:spPr>
          <a:xfrm>
            <a:off x="3724275" y="4014788"/>
            <a:ext cx="1266825" cy="13382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322388" y="1418333"/>
            <a:ext cx="66024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32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    RPQ is an isosceles right triangle.</a:t>
            </a:r>
            <a:endParaRPr lang="en-US" sz="3200" b="1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3200" b="1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ASA Criteria is used for construction.</a:t>
            </a:r>
            <a:endParaRPr lang="en-US" sz="3200" dirty="0"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30" name="Isosceles Triangle 29"/>
          <p:cNvSpPr/>
          <p:nvPr/>
        </p:nvSpPr>
        <p:spPr>
          <a:xfrm flipH="1">
            <a:off x="1447800" y="1550988"/>
            <a:ext cx="304800" cy="306387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3200400" y="5319713"/>
            <a:ext cx="18002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994025" y="3081338"/>
            <a:ext cx="446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b="1"/>
              <a:t>R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868738"/>
            <a:ext cx="2819400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/>
          <p:cNvCxnSpPr/>
          <p:nvPr/>
        </p:nvCxnSpPr>
        <p:spPr bwMode="auto">
          <a:xfrm>
            <a:off x="3200400" y="3440113"/>
            <a:ext cx="0" cy="18938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5330825"/>
            <a:ext cx="446088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829175" y="5353050"/>
            <a:ext cx="342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/>
              <a:t>Q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3200400" y="3440113"/>
            <a:ext cx="1371600" cy="14796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3733800" y="5353050"/>
            <a:ext cx="638446" cy="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SG" altLang="en-US" b="1" dirty="0"/>
              <a:t>5 cm</a:t>
            </a:r>
            <a:endParaRPr lang="en-US" alt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3217069" y="5105400"/>
            <a:ext cx="239713" cy="203200"/>
            <a:chOff x="3217069" y="5105400"/>
            <a:chExt cx="239713" cy="203200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3217069" y="5105400"/>
              <a:ext cx="23971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440113" y="5105400"/>
              <a:ext cx="0" cy="203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Rectangle 17"/>
          <p:cNvSpPr>
            <a:spLocks noChangeArrowheads="1"/>
          </p:cNvSpPr>
          <p:nvPr/>
        </p:nvSpPr>
        <p:spPr bwMode="auto">
          <a:xfrm>
            <a:off x="3189935" y="4591844"/>
            <a:ext cx="496981" cy="369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002060"/>
                </a:solidFill>
              </a:rPr>
              <a:t>90°</a:t>
            </a:r>
          </a:p>
        </p:txBody>
      </p:sp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4128586" y="4847839"/>
            <a:ext cx="496981" cy="369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002060"/>
                </a:solidFill>
              </a:rPr>
              <a:t>45°</a:t>
            </a:r>
          </a:p>
        </p:txBody>
      </p:sp>
      <p:sp>
        <p:nvSpPr>
          <p:cNvPr id="29" name="Arc 28"/>
          <p:cNvSpPr/>
          <p:nvPr/>
        </p:nvSpPr>
        <p:spPr bwMode="auto">
          <a:xfrm rot="13856447">
            <a:off x="4702291" y="4849285"/>
            <a:ext cx="163240" cy="540311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2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SG" altLang="en-US" b="1">
                <a:solidFill>
                  <a:srgbClr val="0070C0"/>
                </a:solidFill>
                <a:ea typeface="Times New Roman" pitchFamily="18" charset="0"/>
                <a:cs typeface="Mangal" pitchFamily="18" charset="0"/>
              </a:rPr>
              <a:t>Answer the following</a:t>
            </a:r>
            <a:endParaRPr lang="en-US" altLang="en-US">
              <a:ea typeface="Times New Roman" pitchFamily="18" charset="0"/>
              <a:cs typeface="Mangal" pitchFamily="18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67895" y="3861343"/>
            <a:ext cx="463750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6700" indent="-266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685800" indent="-457200" algn="just" eaLnBrk="1" hangingPunct="1"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1. Draw a rough diagram with the measurements.  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609600" y="3086893"/>
            <a:ext cx="3508375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SG" altLang="en-US" sz="2800" b="1" dirty="0">
                <a:solidFill>
                  <a:srgbClr val="002060"/>
                </a:solidFill>
                <a:ea typeface="Times New Roman" pitchFamily="18" charset="0"/>
                <a:cs typeface="Mangal" pitchFamily="18" charset="0"/>
              </a:rPr>
              <a:t>Steps of construction :</a:t>
            </a:r>
            <a:endParaRPr lang="en-US" altLang="en-US" sz="2800" b="1" dirty="0">
              <a:solidFill>
                <a:srgbClr val="002060"/>
              </a:solidFill>
              <a:ea typeface="Calibri" pitchFamily="34" charset="0"/>
              <a:cs typeface="Mangal" pitchFamily="18" charset="0"/>
            </a:endParaRPr>
          </a:p>
        </p:txBody>
      </p:sp>
      <p:grpSp>
        <p:nvGrpSpPr>
          <p:cNvPr id="16390" name="Group 18"/>
          <p:cNvGrpSpPr>
            <a:grpSpLocks/>
          </p:cNvGrpSpPr>
          <p:nvPr/>
        </p:nvGrpSpPr>
        <p:grpSpPr bwMode="auto">
          <a:xfrm>
            <a:off x="4533900" y="2743200"/>
            <a:ext cx="3848100" cy="3476625"/>
            <a:chOff x="4318714" y="3381588"/>
            <a:chExt cx="3846966" cy="3476412"/>
          </a:xfrm>
        </p:grpSpPr>
        <p:pic>
          <p:nvPicPr>
            <p:cNvPr id="14343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0861" y="3687832"/>
              <a:ext cx="3343939" cy="2865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Arc 7"/>
            <p:cNvSpPr/>
            <p:nvPr/>
          </p:nvSpPr>
          <p:spPr>
            <a:xfrm rot="7650296">
              <a:off x="5874713" y="3592006"/>
              <a:ext cx="736555" cy="744319"/>
            </a:xfrm>
            <a:prstGeom prst="arc">
              <a:avLst>
                <a:gd name="adj1" fmla="val 16200000"/>
                <a:gd name="adj2" fmla="val 882331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345" name="TextBox 8"/>
            <p:cNvSpPr txBox="1">
              <a:spLocks noChangeArrowheads="1"/>
            </p:cNvSpPr>
            <p:nvPr/>
          </p:nvSpPr>
          <p:spPr bwMode="auto">
            <a:xfrm>
              <a:off x="6048801" y="4329737"/>
              <a:ext cx="5253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65°</a:t>
              </a:r>
            </a:p>
          </p:txBody>
        </p:sp>
        <p:sp>
          <p:nvSpPr>
            <p:cNvPr id="10" name="Arc 9"/>
            <p:cNvSpPr/>
            <p:nvPr/>
          </p:nvSpPr>
          <p:spPr>
            <a:xfrm>
              <a:off x="4686905" y="6050013"/>
              <a:ext cx="506264" cy="533367"/>
            </a:xfrm>
            <a:prstGeom prst="arc">
              <a:avLst>
                <a:gd name="adj1" fmla="val 15409142"/>
                <a:gd name="adj2" fmla="val 3197224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347" name="Rectangle 10"/>
            <p:cNvSpPr>
              <a:spLocks noChangeArrowheads="1"/>
            </p:cNvSpPr>
            <p:nvPr/>
          </p:nvSpPr>
          <p:spPr bwMode="auto">
            <a:xfrm>
              <a:off x="5166067" y="5947643"/>
              <a:ext cx="50884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50°</a:t>
              </a:r>
            </a:p>
          </p:txBody>
        </p:sp>
        <p:sp>
          <p:nvSpPr>
            <p:cNvPr id="12" name="Arc 11"/>
            <p:cNvSpPr/>
            <p:nvPr/>
          </p:nvSpPr>
          <p:spPr>
            <a:xfrm rot="17419101" flipH="1">
              <a:off x="7360993" y="6000873"/>
              <a:ext cx="533367" cy="599898"/>
            </a:xfrm>
            <a:prstGeom prst="arc">
              <a:avLst>
                <a:gd name="adj1" fmla="val 12258426"/>
                <a:gd name="adj2" fmla="val 21325464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349" name="Rectangle 12"/>
            <p:cNvSpPr>
              <a:spLocks noChangeArrowheads="1"/>
            </p:cNvSpPr>
            <p:nvPr/>
          </p:nvSpPr>
          <p:spPr bwMode="auto">
            <a:xfrm>
              <a:off x="6796359" y="6001520"/>
              <a:ext cx="50884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65°</a:t>
              </a:r>
            </a:p>
          </p:txBody>
        </p:sp>
        <p:sp>
          <p:nvSpPr>
            <p:cNvPr id="14350" name="TextBox 13"/>
            <p:cNvSpPr txBox="1">
              <a:spLocks noChangeArrowheads="1"/>
            </p:cNvSpPr>
            <p:nvPr/>
          </p:nvSpPr>
          <p:spPr bwMode="auto">
            <a:xfrm>
              <a:off x="4318714" y="6383620"/>
              <a:ext cx="19090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X</a:t>
              </a:r>
            </a:p>
          </p:txBody>
        </p:sp>
        <p:sp>
          <p:nvSpPr>
            <p:cNvPr id="14351" name="Rectangle 14"/>
            <p:cNvSpPr>
              <a:spLocks noChangeArrowheads="1"/>
            </p:cNvSpPr>
            <p:nvPr/>
          </p:nvSpPr>
          <p:spPr bwMode="auto">
            <a:xfrm>
              <a:off x="7847117" y="6382922"/>
              <a:ext cx="3185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Y</a:t>
              </a:r>
            </a:p>
          </p:txBody>
        </p:sp>
        <p:sp>
          <p:nvSpPr>
            <p:cNvPr id="14352" name="Rectangle 15"/>
            <p:cNvSpPr>
              <a:spLocks noChangeArrowheads="1"/>
            </p:cNvSpPr>
            <p:nvPr/>
          </p:nvSpPr>
          <p:spPr bwMode="auto">
            <a:xfrm>
              <a:off x="6066519" y="3381588"/>
              <a:ext cx="30215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Z</a:t>
              </a:r>
            </a:p>
          </p:txBody>
        </p:sp>
        <p:sp>
          <p:nvSpPr>
            <p:cNvPr id="14353" name="TextBox 16"/>
            <p:cNvSpPr txBox="1">
              <a:spLocks noChangeArrowheads="1"/>
            </p:cNvSpPr>
            <p:nvPr/>
          </p:nvSpPr>
          <p:spPr bwMode="auto">
            <a:xfrm>
              <a:off x="5829344" y="6457890"/>
              <a:ext cx="9578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5.8 cm</a:t>
              </a:r>
            </a:p>
          </p:txBody>
        </p:sp>
        <p:sp>
          <p:nvSpPr>
            <p:cNvPr id="14354" name="Rectangle 17"/>
            <p:cNvSpPr>
              <a:spLocks noChangeArrowheads="1"/>
            </p:cNvSpPr>
            <p:nvPr/>
          </p:nvSpPr>
          <p:spPr bwMode="auto">
            <a:xfrm rot="-3952755">
              <a:off x="4807055" y="4817736"/>
              <a:ext cx="81624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/>
                <a:t>5.8 cm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04800" y="1066801"/>
            <a:ext cx="8001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342900"/>
            <a:r>
              <a:rPr lang="en-SG" altLang="en-US" sz="2800" b="1" dirty="0">
                <a:solidFill>
                  <a:srgbClr val="0C0C0C"/>
                </a:solidFill>
                <a:ea typeface="Times New Roman" pitchFamily="18" charset="0"/>
                <a:cs typeface="Mangal" pitchFamily="18" charset="0"/>
              </a:rPr>
              <a:t>4. Construct an isosceles triangle XYZ in which one of the equal sides is 5.8cm and vertex angle is 50°. State the criteria used for construction. Measure the other two angles.</a:t>
            </a:r>
            <a:endParaRPr lang="en-US" altLang="en-US" sz="2800" b="1" dirty="0">
              <a:ea typeface="Calibri" pitchFamily="34" charset="0"/>
              <a:cs typeface="Mangal" pitchFamily="18" charset="0"/>
            </a:endParaRPr>
          </a:p>
          <a:p>
            <a:endParaRPr lang="en-S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SG" altLang="en-US" b="1">
                <a:solidFill>
                  <a:srgbClr val="0070C0"/>
                </a:solidFill>
                <a:ea typeface="Times New Roman" pitchFamily="18" charset="0"/>
                <a:cs typeface="Mangal" pitchFamily="18" charset="0"/>
              </a:rPr>
              <a:t>Answer the following</a:t>
            </a:r>
            <a:endParaRPr lang="en-US" altLang="en-US">
              <a:ea typeface="Times New Roman" pitchFamily="18" charset="0"/>
              <a:cs typeface="Mangal" pitchFamily="18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85800" y="1695450"/>
            <a:ext cx="76200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15975" indent="-815975" defTabSz="1346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346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346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346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346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46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46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46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46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  <a:cs typeface="Mangal" panose="02040503050203030202" pitchFamily="18" charset="0"/>
              </a:rPr>
              <a:t>2. Draw a line segment XY  of length 5.8 cm.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eaLnBrk="1" hangingPunct="1">
              <a:lnSpc>
                <a:spcPct val="115000"/>
              </a:lnSpc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  <a:cs typeface="Mangal" panose="02040503050203030202" pitchFamily="18" charset="0"/>
              </a:rPr>
              <a:t>3. With X as centre draw an angle of 50°.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615950" y="1039813"/>
            <a:ext cx="3508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SG" altLang="en-US" sz="2800" b="1">
                <a:solidFill>
                  <a:srgbClr val="002060"/>
                </a:solidFill>
                <a:ea typeface="Times New Roman" pitchFamily="18" charset="0"/>
                <a:cs typeface="Mangal" pitchFamily="18" charset="0"/>
              </a:rPr>
              <a:t>Steps of construction :</a:t>
            </a:r>
            <a:endParaRPr lang="en-US" altLang="en-US" sz="2800" b="1">
              <a:solidFill>
                <a:srgbClr val="002060"/>
              </a:solidFill>
              <a:ea typeface="Calibri" pitchFamily="34" charset="0"/>
              <a:cs typeface="Mangal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097213" y="5410200"/>
            <a:ext cx="2160587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6" name="TextBox 10"/>
          <p:cNvSpPr txBox="1">
            <a:spLocks noChangeArrowheads="1"/>
          </p:cNvSpPr>
          <p:nvPr/>
        </p:nvSpPr>
        <p:spPr bwMode="auto">
          <a:xfrm>
            <a:off x="2944813" y="54641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b="1"/>
              <a:t>X</a:t>
            </a:r>
          </a:p>
        </p:txBody>
      </p:sp>
      <p:sp>
        <p:nvSpPr>
          <p:cNvPr id="15367" name="TextBox 11"/>
          <p:cNvSpPr txBox="1">
            <a:spLocks noChangeArrowheads="1"/>
          </p:cNvSpPr>
          <p:nvPr/>
        </p:nvSpPr>
        <p:spPr bwMode="auto">
          <a:xfrm>
            <a:off x="5153025" y="5486400"/>
            <a:ext cx="206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b="1"/>
              <a:t>Y</a:t>
            </a:r>
          </a:p>
        </p:txBody>
      </p:sp>
      <p:pic>
        <p:nvPicPr>
          <p:cNvPr id="17417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63938"/>
            <a:ext cx="3155950" cy="192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/>
          <p:nvPr/>
        </p:nvCxnSpPr>
        <p:spPr>
          <a:xfrm flipV="1">
            <a:off x="3084513" y="3505200"/>
            <a:ext cx="1411287" cy="19240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0" name="TextBox 2"/>
          <p:cNvSpPr txBox="1">
            <a:spLocks noChangeArrowheads="1"/>
          </p:cNvSpPr>
          <p:nvPr/>
        </p:nvSpPr>
        <p:spPr bwMode="auto">
          <a:xfrm>
            <a:off x="3789363" y="5491163"/>
            <a:ext cx="1022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b="1"/>
              <a:t>5.8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SG" altLang="en-US" b="1">
                <a:solidFill>
                  <a:srgbClr val="0070C0"/>
                </a:solidFill>
                <a:ea typeface="Times New Roman" pitchFamily="18" charset="0"/>
                <a:cs typeface="Mangal" pitchFamily="18" charset="0"/>
              </a:rPr>
              <a:t>Answer the following</a:t>
            </a:r>
            <a:endParaRPr lang="en-US" altLang="en-US">
              <a:ea typeface="Times New Roman" pitchFamily="18" charset="0"/>
              <a:cs typeface="Mangal" pitchFamily="18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04837" y="1301750"/>
            <a:ext cx="7396163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15975" indent="-815975" defTabSz="1346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346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346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346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346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46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46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46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46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65125" indent="-365125"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</a:rPr>
              <a:t>4. With X as centre and a radius of 5.8 cm draw an arc cutting the angular line at Z.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</a:rPr>
              <a:t>5. Join ZY.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593725" y="917575"/>
            <a:ext cx="3508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SG" altLang="en-US" sz="2800" b="1">
                <a:solidFill>
                  <a:srgbClr val="002060"/>
                </a:solidFill>
                <a:ea typeface="Times New Roman" pitchFamily="18" charset="0"/>
                <a:cs typeface="Mangal" pitchFamily="18" charset="0"/>
              </a:rPr>
              <a:t>Steps of construction :</a:t>
            </a:r>
            <a:endParaRPr lang="en-US" altLang="en-US" sz="2800" b="1">
              <a:solidFill>
                <a:srgbClr val="002060"/>
              </a:solidFill>
              <a:ea typeface="Calibri" pitchFamily="34" charset="0"/>
              <a:cs typeface="Mangal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095625" y="5051425"/>
            <a:ext cx="2633663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1" name="TextBox 10"/>
          <p:cNvSpPr txBox="1">
            <a:spLocks noChangeArrowheads="1"/>
          </p:cNvSpPr>
          <p:nvPr/>
        </p:nvSpPr>
        <p:spPr bwMode="auto">
          <a:xfrm>
            <a:off x="2770188" y="4854575"/>
            <a:ext cx="30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b="1"/>
              <a:t>X</a:t>
            </a:r>
          </a:p>
        </p:txBody>
      </p:sp>
      <p:sp>
        <p:nvSpPr>
          <p:cNvPr id="16392" name="TextBox 11"/>
          <p:cNvSpPr txBox="1">
            <a:spLocks noChangeArrowheads="1"/>
          </p:cNvSpPr>
          <p:nvPr/>
        </p:nvSpPr>
        <p:spPr bwMode="auto">
          <a:xfrm>
            <a:off x="5735638" y="4897438"/>
            <a:ext cx="206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b="1"/>
              <a:t>Y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3106738" y="2536825"/>
            <a:ext cx="2459037" cy="2489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c 2"/>
          <p:cNvSpPr/>
          <p:nvPr/>
        </p:nvSpPr>
        <p:spPr>
          <a:xfrm>
            <a:off x="4506913" y="3100388"/>
            <a:ext cx="609600" cy="384175"/>
          </a:xfrm>
          <a:prstGeom prst="arc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153025" y="3062288"/>
            <a:ext cx="376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2000" b="1" dirty="0"/>
              <a:t>Z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857750" y="2803525"/>
            <a:ext cx="877888" cy="22685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rc 32"/>
          <p:cNvSpPr/>
          <p:nvPr/>
        </p:nvSpPr>
        <p:spPr>
          <a:xfrm rot="8151698">
            <a:off x="4505325" y="2535238"/>
            <a:ext cx="1055688" cy="957262"/>
          </a:xfrm>
          <a:prstGeom prst="arc">
            <a:avLst>
              <a:gd name="adj1" fmla="val 18130725"/>
              <a:gd name="adj2" fmla="val 21176692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619625" y="3498850"/>
            <a:ext cx="496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65°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4800600" y="4724400"/>
            <a:ext cx="496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FF0000"/>
                </a:solidFill>
              </a:rPr>
              <a:t>65°</a:t>
            </a: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3465513" y="4648200"/>
            <a:ext cx="496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FF0000"/>
                </a:solidFill>
              </a:rPr>
              <a:t>50°</a:t>
            </a:r>
          </a:p>
        </p:txBody>
      </p:sp>
      <p:sp>
        <p:nvSpPr>
          <p:cNvPr id="16402" name="Rectangle 42"/>
          <p:cNvSpPr>
            <a:spLocks noChangeArrowheads="1"/>
          </p:cNvSpPr>
          <p:nvPr/>
        </p:nvSpPr>
        <p:spPr bwMode="auto">
          <a:xfrm>
            <a:off x="4119563" y="5026025"/>
            <a:ext cx="815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b="1" dirty="0"/>
              <a:t>5.8 cm</a:t>
            </a:r>
          </a:p>
        </p:txBody>
      </p:sp>
      <p:sp>
        <p:nvSpPr>
          <p:cNvPr id="18" name="Rectangle 42"/>
          <p:cNvSpPr>
            <a:spLocks noChangeArrowheads="1"/>
          </p:cNvSpPr>
          <p:nvPr/>
        </p:nvSpPr>
        <p:spPr bwMode="auto">
          <a:xfrm rot="18712693">
            <a:off x="3324414" y="3815459"/>
            <a:ext cx="815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b="1" dirty="0"/>
              <a:t>5.8 cm</a:t>
            </a:r>
          </a:p>
        </p:txBody>
      </p:sp>
      <p:sp>
        <p:nvSpPr>
          <p:cNvPr id="20" name="Arc 19"/>
          <p:cNvSpPr/>
          <p:nvPr/>
        </p:nvSpPr>
        <p:spPr>
          <a:xfrm rot="15533331">
            <a:off x="5225138" y="4731501"/>
            <a:ext cx="1055688" cy="957262"/>
          </a:xfrm>
          <a:prstGeom prst="arc">
            <a:avLst>
              <a:gd name="adj1" fmla="val 18130725"/>
              <a:gd name="adj2" fmla="val 21134744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Arc 20"/>
          <p:cNvSpPr/>
          <p:nvPr/>
        </p:nvSpPr>
        <p:spPr>
          <a:xfrm rot="864667">
            <a:off x="2499400" y="4612109"/>
            <a:ext cx="1055688" cy="957262"/>
          </a:xfrm>
          <a:prstGeom prst="arc">
            <a:avLst>
              <a:gd name="adj1" fmla="val 18130725"/>
              <a:gd name="adj2" fmla="val 2050667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6" grpId="0"/>
      <p:bldP spid="27" grpId="0"/>
      <p:bldP spid="42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SG" altLang="en-US" b="1" dirty="0">
                <a:solidFill>
                  <a:srgbClr val="0070C0"/>
                </a:solidFill>
                <a:ea typeface="Times New Roman" pitchFamily="18" charset="0"/>
                <a:cs typeface="Mangal" pitchFamily="18" charset="0"/>
              </a:rPr>
              <a:t>Answer the following</a:t>
            </a:r>
            <a:endParaRPr lang="en-US" altLang="en-US" dirty="0">
              <a:ea typeface="Times New Roman" pitchFamily="18" charset="0"/>
              <a:cs typeface="Mangal" pitchFamily="18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821531" y="990600"/>
            <a:ext cx="7596187" cy="140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815975" indent="-815975" defTabSz="13462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34620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3462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3462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3462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346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346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346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346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en-SG" altLang="en-US" sz="2800" b="1" dirty="0">
                <a:solidFill>
                  <a:srgbClr val="215968"/>
                </a:solidFill>
                <a:ea typeface="Times New Roman" pitchFamily="18" charset="0"/>
                <a:cs typeface="Mangal" pitchFamily="18" charset="0"/>
              </a:rPr>
              <a:t>∆ XYZ is the triangle by SAS criteria.</a:t>
            </a:r>
          </a:p>
          <a:p>
            <a:pPr eaLnBrk="1" hangingPunct="1">
              <a:lnSpc>
                <a:spcPct val="115000"/>
              </a:lnSpc>
            </a:pPr>
            <a:r>
              <a:rPr lang="en-SG" altLang="en-US" sz="2800" b="1" dirty="0">
                <a:solidFill>
                  <a:srgbClr val="215968"/>
                </a:solidFill>
                <a:ea typeface="Times New Roman" pitchFamily="18" charset="0"/>
                <a:cs typeface="Mangal" pitchFamily="18" charset="0"/>
              </a:rPr>
              <a:t>The other two angles LY and LZ measure 65° each.</a:t>
            </a:r>
            <a:endParaRPr lang="en-US" altLang="en-US" sz="2800" b="1" dirty="0">
              <a:solidFill>
                <a:srgbClr val="215968"/>
              </a:solidFill>
              <a:ea typeface="Times New Roman" pitchFamily="18" charset="0"/>
              <a:cs typeface="Mangal" pitchFamily="18" charset="0"/>
            </a:endParaRPr>
          </a:p>
          <a:p>
            <a:pPr eaLnBrk="1" hangingPunct="1">
              <a:lnSpc>
                <a:spcPct val="115000"/>
              </a:lnSpc>
            </a:pPr>
            <a:endParaRPr lang="en-US" altLang="en-US" b="1" dirty="0">
              <a:ea typeface="Calibri" pitchFamily="34" charset="0"/>
              <a:cs typeface="Mangal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499400" y="2535238"/>
            <a:ext cx="3732213" cy="3202738"/>
            <a:chOff x="2499400" y="2535238"/>
            <a:chExt cx="3732213" cy="3202738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3095625" y="5051425"/>
              <a:ext cx="2633663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10"/>
            <p:cNvSpPr txBox="1">
              <a:spLocks noChangeArrowheads="1"/>
            </p:cNvSpPr>
            <p:nvPr/>
          </p:nvSpPr>
          <p:spPr bwMode="auto">
            <a:xfrm>
              <a:off x="2770188" y="4854575"/>
              <a:ext cx="3048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X</a:t>
              </a: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>
              <a:off x="5735638" y="4897438"/>
              <a:ext cx="2063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2000" b="1"/>
                <a:t>Y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 flipV="1">
              <a:off x="3106738" y="2536825"/>
              <a:ext cx="2459037" cy="2489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/>
            <p:cNvSpPr/>
            <p:nvPr/>
          </p:nvSpPr>
          <p:spPr>
            <a:xfrm>
              <a:off x="4506913" y="3100388"/>
              <a:ext cx="609600" cy="384175"/>
            </a:xfrm>
            <a:prstGeom prst="arc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5153025" y="3062288"/>
              <a:ext cx="37623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sz="2000" b="1" dirty="0"/>
                <a:t>Z</a:t>
              </a: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4857750" y="2803525"/>
              <a:ext cx="877888" cy="2268538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Arc 28"/>
            <p:cNvSpPr/>
            <p:nvPr/>
          </p:nvSpPr>
          <p:spPr>
            <a:xfrm rot="8151698">
              <a:off x="4505325" y="2535238"/>
              <a:ext cx="1055688" cy="957262"/>
            </a:xfrm>
            <a:prstGeom prst="arc">
              <a:avLst>
                <a:gd name="adj1" fmla="val 18130725"/>
                <a:gd name="adj2" fmla="val 21176692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4619625" y="3498850"/>
              <a:ext cx="49688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65°</a:t>
              </a: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4800600" y="4724400"/>
              <a:ext cx="4968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FF0000"/>
                  </a:solidFill>
                </a:rPr>
                <a:t>65°</a:t>
              </a: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3465513" y="4648200"/>
              <a:ext cx="49688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FF0000"/>
                  </a:solidFill>
                </a:rPr>
                <a:t>50°</a:t>
              </a:r>
            </a:p>
          </p:txBody>
        </p:sp>
        <p:sp>
          <p:nvSpPr>
            <p:cNvPr id="34" name="Rectangle 42"/>
            <p:cNvSpPr>
              <a:spLocks noChangeArrowheads="1"/>
            </p:cNvSpPr>
            <p:nvPr/>
          </p:nvSpPr>
          <p:spPr bwMode="auto">
            <a:xfrm>
              <a:off x="4119563" y="5026025"/>
              <a:ext cx="8159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b="1" dirty="0"/>
                <a:t>5.8 cm</a:t>
              </a:r>
            </a:p>
          </p:txBody>
        </p:sp>
        <p:sp>
          <p:nvSpPr>
            <p:cNvPr id="35" name="Rectangle 42"/>
            <p:cNvSpPr>
              <a:spLocks noChangeArrowheads="1"/>
            </p:cNvSpPr>
            <p:nvPr/>
          </p:nvSpPr>
          <p:spPr bwMode="auto">
            <a:xfrm rot="18712693">
              <a:off x="3324414" y="3815459"/>
              <a:ext cx="8159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en-US" b="1" dirty="0"/>
                <a:t>5.8 cm</a:t>
              </a:r>
            </a:p>
          </p:txBody>
        </p:sp>
        <p:sp>
          <p:nvSpPr>
            <p:cNvPr id="36" name="Arc 35"/>
            <p:cNvSpPr/>
            <p:nvPr/>
          </p:nvSpPr>
          <p:spPr>
            <a:xfrm rot="15533331">
              <a:off x="5225138" y="4731501"/>
              <a:ext cx="1055688" cy="957262"/>
            </a:xfrm>
            <a:prstGeom prst="arc">
              <a:avLst>
                <a:gd name="adj1" fmla="val 18130725"/>
                <a:gd name="adj2" fmla="val 21134744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7" name="Arc 36"/>
            <p:cNvSpPr/>
            <p:nvPr/>
          </p:nvSpPr>
          <p:spPr>
            <a:xfrm rot="864667">
              <a:off x="2499400" y="4612109"/>
              <a:ext cx="1055688" cy="957262"/>
            </a:xfrm>
            <a:prstGeom prst="arc">
              <a:avLst>
                <a:gd name="adj1" fmla="val 18130725"/>
                <a:gd name="adj2" fmla="val 20506670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268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MM Index</a:t>
            </a:r>
            <a:endParaRPr lang="en-IN" alt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237239"/>
              </p:ext>
            </p:extLst>
          </p:nvPr>
        </p:nvGraphicFramePr>
        <p:xfrm>
          <a:off x="457200" y="1397000"/>
          <a:ext cx="8229600" cy="3204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513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hlinkClick r:id="rId2"/>
                        </a:rPr>
                        <a:t>https://pixabay.com/vectors/protractor-angle-geometry-46461/</a:t>
                      </a:r>
                      <a:endParaRPr lang="en-IN" sz="1400" dirty="0"/>
                    </a:p>
                    <a:p>
                      <a:endParaRPr lang="en-IN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34392"/>
            <a:ext cx="770438" cy="40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550</Words>
  <Application>Microsoft Office PowerPoint</Application>
  <PresentationFormat>On-screen Show (4:3)</PresentationFormat>
  <Paragraphs>116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Answer the following</vt:lpstr>
      <vt:lpstr>Answer the following </vt:lpstr>
      <vt:lpstr>Answer the following</vt:lpstr>
      <vt:lpstr>Answer the following</vt:lpstr>
      <vt:lpstr>Answer the following</vt:lpstr>
      <vt:lpstr>Answer the following</vt:lpstr>
      <vt:lpstr>Answer the following</vt:lpstr>
      <vt:lpstr>Answer the following</vt:lpstr>
      <vt:lpstr>Answer the following</vt:lpstr>
      <vt:lpstr>Answer the following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BALACHANDRAN-170905056</cp:lastModifiedBy>
  <cp:revision>66</cp:revision>
  <dcterms:created xsi:type="dcterms:W3CDTF">2018-12-16T04:20:25Z</dcterms:created>
  <dcterms:modified xsi:type="dcterms:W3CDTF">2021-03-07T11:10:30Z</dcterms:modified>
</cp:coreProperties>
</file>