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43728" autoAdjust="0"/>
  </p:normalViewPr>
  <p:slideViewPr>
    <p:cSldViewPr>
      <p:cViewPr varScale="1">
        <p:scale>
          <a:sx n="67" d="100"/>
          <a:sy n="67" d="100"/>
        </p:scale>
        <p:origin x="126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1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click only.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700" y="2133600"/>
            <a:ext cx="861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Construction of Triangles-SSS Criterion</a:t>
            </a:r>
            <a:endParaRPr lang="en-IN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9812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Construct  a ∆ ABC given its sides BC= 5.5 cm; AC = 4.5cm and AB = 6.5cm.</a:t>
            </a:r>
            <a:endParaRPr lang="en-IN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3048000"/>
            <a:ext cx="79248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8100" indent="-1244600" algn="just"/>
            <a:r>
              <a:rPr lang="en-SG" sz="2400" dirty="0"/>
              <a:t>Step - 1</a:t>
            </a:r>
            <a:r>
              <a:rPr lang="en-IN" sz="2400" dirty="0"/>
              <a:t>:</a:t>
            </a:r>
            <a:r>
              <a:rPr lang="en-SG" sz="2400" dirty="0"/>
              <a:t> Draw a rough figure of the ∆ ABC and mark the given measurements on it.</a:t>
            </a:r>
            <a:endParaRPr lang="en-IN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838200"/>
            <a:ext cx="6858000" cy="990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b="1" dirty="0">
                <a:solidFill>
                  <a:schemeClr val="accent4">
                    <a:lumMod val="50000"/>
                  </a:schemeClr>
                </a:solidFill>
              </a:rPr>
              <a:t>Construction of a triangle when all its sides are known.</a:t>
            </a:r>
            <a:endParaRPr lang="en-IN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9" name="Picture 8" descr="asset 10.png"/>
          <p:cNvPicPr>
            <a:picLocks noChangeAspect="1"/>
          </p:cNvPicPr>
          <p:nvPr/>
        </p:nvPicPr>
        <p:blipFill>
          <a:blip r:embed="rId3" cstate="print"/>
          <a:srcRect l="35002" t="11910" r="23004" b="27146"/>
          <a:stretch>
            <a:fillRect/>
          </a:stretch>
        </p:blipFill>
        <p:spPr>
          <a:xfrm>
            <a:off x="3124200" y="3962400"/>
            <a:ext cx="3200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4946" y="115669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3716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400" dirty="0"/>
              <a:t>Step - 2</a:t>
            </a:r>
            <a:r>
              <a:rPr lang="en-IN" sz="2400" dirty="0"/>
              <a:t>: </a:t>
            </a:r>
            <a:r>
              <a:rPr lang="en-SG" sz="2400" dirty="0"/>
              <a:t>Draw a line BC= 5.5 cm using a ruler.</a:t>
            </a:r>
            <a:endParaRPr lang="en-IN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62200" y="4110335"/>
            <a:ext cx="3886200" cy="4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411033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0" y="414370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92611" y="4110335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5.5 cm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1295400"/>
            <a:ext cx="7137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SG" sz="2400" dirty="0"/>
              <a:t>Step - 3</a:t>
            </a:r>
            <a:r>
              <a:rPr lang="en-IN" sz="2400" dirty="0"/>
              <a:t>: </a:t>
            </a:r>
            <a:r>
              <a:rPr lang="en-SG" sz="2400" dirty="0"/>
              <a:t>With B as centre and radius 6.5cm draw an arc.</a:t>
            </a:r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242628" y="5253335"/>
            <a:ext cx="3929572" cy="4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90228" y="5253335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5257801"/>
            <a:ext cx="348172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73039" y="5253335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5.5 cm</a:t>
            </a:r>
            <a:endParaRPr lang="en-IN" sz="2400" b="1" dirty="0"/>
          </a:p>
        </p:txBody>
      </p:sp>
      <p:sp>
        <p:nvSpPr>
          <p:cNvPr id="22" name="Arc 21"/>
          <p:cNvSpPr/>
          <p:nvPr/>
        </p:nvSpPr>
        <p:spPr>
          <a:xfrm>
            <a:off x="4114800" y="1905000"/>
            <a:ext cx="1676400" cy="18288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4730" y="1074003"/>
            <a:ext cx="8082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SG" sz="2400" dirty="0"/>
              <a:t>Step - 4</a:t>
            </a:r>
            <a:r>
              <a:rPr lang="en-IN" sz="2400" dirty="0"/>
              <a:t>: </a:t>
            </a:r>
            <a:r>
              <a:rPr lang="en-SG" sz="2400" dirty="0"/>
              <a:t>With C as centre and radius 4.5cm draw an arc cutting the previous one at the point A.</a:t>
            </a:r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242628" y="5634334"/>
            <a:ext cx="3929572" cy="4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90228" y="5634334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5638800"/>
            <a:ext cx="348172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73039" y="5634334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5.5 cm</a:t>
            </a:r>
            <a:endParaRPr lang="en-IN" sz="2400" b="1" dirty="0"/>
          </a:p>
        </p:txBody>
      </p:sp>
      <p:sp>
        <p:nvSpPr>
          <p:cNvPr id="22" name="Arc 21"/>
          <p:cNvSpPr/>
          <p:nvPr/>
        </p:nvSpPr>
        <p:spPr>
          <a:xfrm>
            <a:off x="4114800" y="2285999"/>
            <a:ext cx="1676400" cy="18288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c 10"/>
          <p:cNvSpPr/>
          <p:nvPr/>
        </p:nvSpPr>
        <p:spPr>
          <a:xfrm rot="17715207">
            <a:off x="4836875" y="2474675"/>
            <a:ext cx="1600200" cy="16002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5486400" y="1971300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22" grpId="0" animBg="1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4730" y="1074003"/>
            <a:ext cx="80820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SG" sz="2400" dirty="0"/>
              <a:t>Step - 5</a:t>
            </a:r>
            <a:r>
              <a:rPr lang="en-IN" sz="2400" dirty="0"/>
              <a:t>: Join AB and AC.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386802" y="4924785"/>
            <a:ext cx="3929572" cy="4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34402" y="4924785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240174" y="4929251"/>
            <a:ext cx="348172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117213" y="4924785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5.5 cm</a:t>
            </a:r>
            <a:endParaRPr lang="en-IN" sz="2400" b="1" dirty="0"/>
          </a:p>
        </p:txBody>
      </p:sp>
      <p:sp>
        <p:nvSpPr>
          <p:cNvPr id="22" name="Arc 21"/>
          <p:cNvSpPr/>
          <p:nvPr/>
        </p:nvSpPr>
        <p:spPr>
          <a:xfrm>
            <a:off x="4270849" y="1600200"/>
            <a:ext cx="1676400" cy="18288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c 10"/>
          <p:cNvSpPr/>
          <p:nvPr/>
        </p:nvSpPr>
        <p:spPr>
          <a:xfrm rot="17715207">
            <a:off x="4992924" y="1788876"/>
            <a:ext cx="1600200" cy="16002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3" name="Straight Connector 12"/>
          <p:cNvCxnSpPr/>
          <p:nvPr/>
        </p:nvCxnSpPr>
        <p:spPr>
          <a:xfrm>
            <a:off x="5630574" y="1805051"/>
            <a:ext cx="685800" cy="3124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89547" y="1805051"/>
            <a:ext cx="3241027" cy="31197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rot="19044723">
            <a:off x="3114239" y="3048763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6.5 cm</a:t>
            </a:r>
            <a:endParaRPr lang="en-IN" sz="2400" b="1" dirty="0"/>
          </a:p>
        </p:txBody>
      </p:sp>
      <p:sp>
        <p:nvSpPr>
          <p:cNvPr id="20" name="TextBox 19"/>
          <p:cNvSpPr txBox="1"/>
          <p:nvPr/>
        </p:nvSpPr>
        <p:spPr>
          <a:xfrm rot="4628515">
            <a:off x="5769800" y="3080777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4.5 cm</a:t>
            </a:r>
            <a:endParaRPr lang="en-IN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44190" y="5791200"/>
            <a:ext cx="539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b="1" dirty="0">
                <a:solidFill>
                  <a:schemeClr val="accent6">
                    <a:lumMod val="50000"/>
                  </a:schemeClr>
                </a:solidFill>
              </a:rPr>
              <a:t>The required triangle ABC is constructed.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72986" y="1371600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22" grpId="0" animBg="1"/>
      <p:bldP spid="11" grpId="0" animBg="1"/>
      <p:bldP spid="19" grpId="0"/>
      <p:bldP spid="20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143000"/>
            <a:ext cx="206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b="1" u="sng" dirty="0">
                <a:solidFill>
                  <a:schemeClr val="accent2">
                    <a:lumMod val="50000"/>
                  </a:schemeClr>
                </a:solidFill>
              </a:rPr>
              <a:t>Special case:</a:t>
            </a:r>
            <a:endParaRPr lang="en-IN" sz="28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04426" y="1759803"/>
            <a:ext cx="54393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b="1" dirty="0">
                <a:solidFill>
                  <a:schemeClr val="accent1">
                    <a:lumMod val="50000"/>
                  </a:schemeClr>
                </a:solidFill>
              </a:rPr>
              <a:t>Construct a triangle ∆ ABC given its sides </a:t>
            </a:r>
            <a:endParaRPr lang="en-IN" sz="24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SG" sz="2400" b="1" dirty="0">
                <a:solidFill>
                  <a:schemeClr val="accent1">
                    <a:lumMod val="50000"/>
                  </a:schemeClr>
                </a:solidFill>
              </a:rPr>
              <a:t>      BC= 7cm; AC = 4cm and AB = 3cm.</a:t>
            </a:r>
            <a:endParaRPr lang="en-IN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3124200"/>
            <a:ext cx="79248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8100" indent="-1244600" algn="just"/>
            <a:r>
              <a:rPr lang="en-SG" sz="2400" dirty="0"/>
              <a:t>Step - 1</a:t>
            </a:r>
            <a:r>
              <a:rPr lang="en-IN" sz="2400" dirty="0"/>
              <a:t>:</a:t>
            </a:r>
            <a:r>
              <a:rPr lang="en-SG" sz="2400" dirty="0"/>
              <a:t> Draw a rough figure of the ∆ ABC and mark the given measurements on it.</a:t>
            </a:r>
            <a:endParaRPr lang="en-IN" sz="2400" dirty="0"/>
          </a:p>
        </p:txBody>
      </p:sp>
      <p:pic>
        <p:nvPicPr>
          <p:cNvPr id="9" name="Picture 8" descr="asset 11.png"/>
          <p:cNvPicPr>
            <a:picLocks noChangeAspect="1"/>
          </p:cNvPicPr>
          <p:nvPr/>
        </p:nvPicPr>
        <p:blipFill>
          <a:blip r:embed="rId3" cstate="print"/>
          <a:srcRect l="35002" t="11910" r="24004" b="27146"/>
          <a:stretch>
            <a:fillRect/>
          </a:stretch>
        </p:blipFill>
        <p:spPr>
          <a:xfrm>
            <a:off x="2971800" y="3886200"/>
            <a:ext cx="31242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4946" y="115669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3716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SG" sz="2400" dirty="0"/>
              <a:t>Step - 2</a:t>
            </a:r>
            <a:r>
              <a:rPr lang="en-IN" sz="2400" dirty="0"/>
              <a:t>: </a:t>
            </a:r>
            <a:r>
              <a:rPr lang="en-SG" sz="2400" dirty="0"/>
              <a:t>Draw a line BC= 7 cm using a ruler. </a:t>
            </a:r>
            <a:endParaRPr lang="en-IN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62200" y="4110335"/>
            <a:ext cx="4267200" cy="4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411033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357428" y="4143702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92611" y="4110335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 cm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4089" y="1295400"/>
            <a:ext cx="7043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SG" sz="2400" dirty="0"/>
              <a:t>Step - 3</a:t>
            </a:r>
            <a:r>
              <a:rPr lang="en-IN" sz="2400" dirty="0"/>
              <a:t>: </a:t>
            </a:r>
            <a:r>
              <a:rPr lang="en-SG" sz="2400" dirty="0"/>
              <a:t>With B as centre and radius 3 cm draw an arc. </a:t>
            </a:r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33010" y="5253335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33628" y="5257801"/>
            <a:ext cx="348172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73039" y="5253335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 cm</a:t>
            </a:r>
            <a:endParaRPr lang="en-IN" sz="2400" b="1" dirty="0"/>
          </a:p>
        </p:txBody>
      </p:sp>
      <p:sp>
        <p:nvSpPr>
          <p:cNvPr id="22" name="Arc 21"/>
          <p:cNvSpPr/>
          <p:nvPr/>
        </p:nvSpPr>
        <p:spPr>
          <a:xfrm>
            <a:off x="2438400" y="3810000"/>
            <a:ext cx="1676400" cy="18288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>
            <a:off x="2362200" y="5177135"/>
            <a:ext cx="4267200" cy="4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4730" y="1074003"/>
            <a:ext cx="80820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SG" sz="2400" dirty="0"/>
              <a:t>Step - 4</a:t>
            </a:r>
            <a:r>
              <a:rPr lang="en-IN" sz="2400" dirty="0"/>
              <a:t>: </a:t>
            </a:r>
            <a:r>
              <a:rPr lang="en-SG" sz="2400" dirty="0"/>
              <a:t>With C as centre and radius 4 cm draw an arc cutting the previous arc.</a:t>
            </a:r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33010" y="4338936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</a:t>
            </a:r>
            <a:endParaRPr lang="en-IN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433628" y="4343402"/>
            <a:ext cx="348172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73039" y="4338936"/>
            <a:ext cx="7873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7 cm</a:t>
            </a:r>
            <a:endParaRPr lang="en-IN" sz="2400" b="1" dirty="0"/>
          </a:p>
        </p:txBody>
      </p:sp>
      <p:sp>
        <p:nvSpPr>
          <p:cNvPr id="16" name="Arc 15"/>
          <p:cNvSpPr/>
          <p:nvPr/>
        </p:nvSpPr>
        <p:spPr>
          <a:xfrm>
            <a:off x="2438400" y="2895601"/>
            <a:ext cx="1676400" cy="18288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7" name="Straight Connector 16"/>
          <p:cNvCxnSpPr/>
          <p:nvPr/>
        </p:nvCxnSpPr>
        <p:spPr>
          <a:xfrm>
            <a:off x="2362200" y="4262736"/>
            <a:ext cx="4267200" cy="44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rc 17"/>
          <p:cNvSpPr/>
          <p:nvPr/>
        </p:nvSpPr>
        <p:spPr>
          <a:xfrm rot="14557426">
            <a:off x="4774105" y="2183305"/>
            <a:ext cx="1600200" cy="16002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/>
          <p:cNvSpPr txBox="1"/>
          <p:nvPr/>
        </p:nvSpPr>
        <p:spPr>
          <a:xfrm>
            <a:off x="1447801" y="5410200"/>
            <a:ext cx="60960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chemeClr val="accent6">
                    <a:lumMod val="50000"/>
                  </a:schemeClr>
                </a:solidFill>
              </a:rPr>
              <a:t>The two arcs do not intersect. Hence the triangle cannot be constructed.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 animBg="1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4946" y="0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Construction of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5400"/>
            <a:ext cx="7201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dirty="0"/>
              <a:t>Consider the sum of the sides of the above triangle ABC.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838200"/>
            <a:ext cx="1367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b="1" u="sng" dirty="0">
                <a:solidFill>
                  <a:schemeClr val="accent6">
                    <a:lumMod val="50000"/>
                  </a:schemeClr>
                </a:solidFill>
              </a:rPr>
              <a:t>Reason:</a:t>
            </a:r>
            <a:endParaRPr lang="en-IN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0" y="1981201"/>
          <a:ext cx="3581400" cy="3931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33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312">
                <a:tc>
                  <a:txBody>
                    <a:bodyPr/>
                    <a:lstStyle/>
                    <a:p>
                      <a:r>
                        <a:rPr lang="en-US" dirty="0"/>
                        <a:t>Sum of any two sides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Third Side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Sum of two sides &gt; Third side (YES/NO)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3763">
                <a:tc>
                  <a:txBody>
                    <a:bodyPr/>
                    <a:lstStyle/>
                    <a:p>
                      <a:r>
                        <a:rPr lang="en-US" dirty="0"/>
                        <a:t>AB + BC</a:t>
                      </a:r>
                    </a:p>
                    <a:p>
                      <a:r>
                        <a:rPr lang="en-US" dirty="0"/>
                        <a:t>= 3 + 7</a:t>
                      </a:r>
                    </a:p>
                    <a:p>
                      <a:r>
                        <a:rPr lang="en-US" dirty="0"/>
                        <a:t>= 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 = 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&gt; 4</a:t>
                      </a:r>
                    </a:p>
                    <a:p>
                      <a:r>
                        <a:rPr lang="en-US" dirty="0"/>
                        <a:t>Yes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763">
                <a:tc>
                  <a:txBody>
                    <a:bodyPr/>
                    <a:lstStyle/>
                    <a:p>
                      <a:r>
                        <a:rPr lang="en-US" dirty="0"/>
                        <a:t>BC + AC</a:t>
                      </a:r>
                    </a:p>
                    <a:p>
                      <a:r>
                        <a:rPr lang="en-US" dirty="0"/>
                        <a:t>= 7 + 4</a:t>
                      </a:r>
                    </a:p>
                    <a:p>
                      <a:r>
                        <a:rPr lang="en-US" dirty="0"/>
                        <a:t>=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 = 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&gt;</a:t>
                      </a:r>
                      <a:r>
                        <a:rPr lang="en-US" baseline="0" dirty="0"/>
                        <a:t> 3</a:t>
                      </a:r>
                    </a:p>
                    <a:p>
                      <a:r>
                        <a:rPr lang="en-US" baseline="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3763">
                <a:tc>
                  <a:txBody>
                    <a:bodyPr/>
                    <a:lstStyle/>
                    <a:p>
                      <a:r>
                        <a:rPr lang="en-US" dirty="0"/>
                        <a:t>AB + AC</a:t>
                      </a:r>
                    </a:p>
                    <a:p>
                      <a:r>
                        <a:rPr lang="en-US" dirty="0"/>
                        <a:t>= 3 + 4</a:t>
                      </a:r>
                    </a:p>
                    <a:p>
                      <a:r>
                        <a:rPr lang="en-US" dirty="0"/>
                        <a:t>= 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BC = 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 = 7</a:t>
                      </a:r>
                    </a:p>
                    <a:p>
                      <a:r>
                        <a:rPr lang="en-US" dirty="0"/>
                        <a:t>NO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5800" y="2057400"/>
            <a:ext cx="4191000" cy="1981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SG" sz="2400" dirty="0"/>
              <a:t>The construction of a triangle is possible only if the sum of any two sides is always greater than the third side.</a:t>
            </a:r>
            <a:endParaRPr lang="en-IN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4233208"/>
            <a:ext cx="4191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9113" indent="-519113" algn="just"/>
            <a:r>
              <a:rPr lang="en-SG" sz="2400" dirty="0"/>
              <a:t>2.   From the table it is evident that this condition is not satisfied. Hence the construction of the triangle is not possible.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F7B707-8D92-4BAA-B835-957BC8224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768202"/>
              </p:ext>
            </p:extLst>
          </p:nvPr>
        </p:nvGraphicFramePr>
        <p:xfrm>
          <a:off x="607191" y="1124744"/>
          <a:ext cx="7929618" cy="4826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8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00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2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3254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3B19282B-12A3-4409-9385-70AB4E084F12}"/>
              </a:ext>
            </a:extLst>
          </p:cNvPr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7733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834</Words>
  <Application>Microsoft Office PowerPoint</Application>
  <PresentationFormat>On-screen Show (4:3)</PresentationFormat>
  <Paragraphs>136</Paragraphs>
  <Slides>12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54</cp:revision>
  <dcterms:created xsi:type="dcterms:W3CDTF">2018-12-16T04:20:25Z</dcterms:created>
  <dcterms:modified xsi:type="dcterms:W3CDTF">2021-03-07T09:36:55Z</dcterms:modified>
</cp:coreProperties>
</file>