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817" autoAdjust="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is not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is not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only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click is required.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36220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Construction of Triangles-</a:t>
            </a:r>
          </a:p>
          <a:p>
            <a:pPr algn="ctr"/>
            <a:r>
              <a:rPr lang="en-US" sz="5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SAS Criterion </a:t>
            </a:r>
            <a:endParaRPr lang="en-IN" sz="5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219200"/>
            <a:ext cx="8305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1.   </a:t>
            </a:r>
            <a:r>
              <a:rPr lang="en-SG" sz="2400" b="1" dirty="0">
                <a:solidFill>
                  <a:schemeClr val="accent2">
                    <a:lumMod val="50000"/>
                  </a:schemeClr>
                </a:solidFill>
              </a:rPr>
              <a:t>Construction of a triangle when two sides and an included angle are given.</a:t>
            </a:r>
            <a:endParaRPr lang="en-IN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22098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Consider  a   ∆ ABC in which two sides AB = 5cm, BC = 7 cm and the included angle ∠ B = 75° are known.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429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2200" indent="-1092200"/>
            <a:r>
              <a:rPr lang="en-SG" sz="2400" b="1" dirty="0"/>
              <a:t>Step -</a:t>
            </a:r>
            <a:r>
              <a:rPr lang="en-IN" sz="2400" b="1" dirty="0"/>
              <a:t> </a:t>
            </a:r>
            <a:r>
              <a:rPr lang="en-SG" sz="2400" b="1" dirty="0"/>
              <a:t>1: Draw a rough diagram indicating the given measurements in it.</a:t>
            </a:r>
            <a:endParaRPr lang="en-IN" sz="2400" b="1" dirty="0"/>
          </a:p>
        </p:txBody>
      </p:sp>
      <p:pic>
        <p:nvPicPr>
          <p:cNvPr id="15" name="Picture 14" descr="asset 8.png"/>
          <p:cNvPicPr>
            <a:picLocks noChangeAspect="1"/>
          </p:cNvPicPr>
          <p:nvPr/>
        </p:nvPicPr>
        <p:blipFill>
          <a:blip r:embed="rId3" cstate="print"/>
          <a:srcRect l="21004" t="21433" r="43001" b="15719"/>
          <a:stretch>
            <a:fillRect/>
          </a:stretch>
        </p:blipFill>
        <p:spPr>
          <a:xfrm>
            <a:off x="3886200" y="4114800"/>
            <a:ext cx="281940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524000"/>
            <a:ext cx="6274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/>
              <a:t>Step -</a:t>
            </a:r>
            <a:r>
              <a:rPr lang="en-IN" sz="2400" b="1" dirty="0"/>
              <a:t> </a:t>
            </a:r>
            <a:r>
              <a:rPr lang="en-SG" sz="2400" b="1" dirty="0"/>
              <a:t>2: Draw a line segment BC of length 7 cm.</a:t>
            </a:r>
            <a:endParaRPr lang="en-IN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86000" y="4329752"/>
            <a:ext cx="457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80610" y="4280848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42672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68811" y="432528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1430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88" indent="-1309688"/>
            <a:r>
              <a:rPr lang="en-SG" sz="2400" b="1" dirty="0"/>
              <a:t>Step – 3:</a:t>
            </a:r>
            <a:r>
              <a:rPr lang="en-IN" sz="2400" b="1" dirty="0"/>
              <a:t>  </a:t>
            </a:r>
            <a:r>
              <a:rPr lang="en-SG" sz="2400" b="1" dirty="0"/>
              <a:t>With B as centre draw a ray BX making an angle of 75° at B.</a:t>
            </a:r>
            <a:endParaRPr lang="en-IN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699828" y="6019800"/>
            <a:ext cx="457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94438" y="597089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19428" y="595724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626011" y="601980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2711176" y="2438400"/>
            <a:ext cx="965604" cy="3587087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rot="18759509">
            <a:off x="2621686" y="5556255"/>
            <a:ext cx="457200" cy="609600"/>
          </a:xfrm>
          <a:prstGeom prst="arc">
            <a:avLst>
              <a:gd name="adj1" fmla="val 18955921"/>
              <a:gd name="adj2" fmla="val 4582769"/>
            </a:avLst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/>
          <p:cNvGrpSpPr/>
          <p:nvPr/>
        </p:nvGrpSpPr>
        <p:grpSpPr>
          <a:xfrm>
            <a:off x="3004628" y="4876800"/>
            <a:ext cx="644856" cy="990600"/>
            <a:chOff x="3200400" y="5638800"/>
            <a:chExt cx="644856" cy="990600"/>
          </a:xfrm>
        </p:grpSpPr>
        <p:sp>
          <p:nvSpPr>
            <p:cNvPr id="19" name="TextBox 18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75</a:t>
              </a:r>
              <a:endParaRPr lang="en-IN" sz="24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716844" y="228600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7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0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8382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88" indent="-1309688"/>
            <a:r>
              <a:rPr lang="en-SG" sz="2400" b="1" dirty="0"/>
              <a:t>Step – 4:  With B as centre and a radius of 5cm draw an arc cutting the ray BX at A and join AC.</a:t>
            </a:r>
            <a:endParaRPr lang="en-IN" sz="24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785132" y="5423848"/>
            <a:ext cx="4234372" cy="4465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79742" y="537494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04476" y="5361296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711315" y="5423848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796480" y="1842448"/>
            <a:ext cx="965604" cy="3587087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 rot="18759509">
            <a:off x="2706990" y="4960303"/>
            <a:ext cx="457200" cy="609600"/>
          </a:xfrm>
          <a:prstGeom prst="arc">
            <a:avLst>
              <a:gd name="adj1" fmla="val 18955921"/>
              <a:gd name="adj2" fmla="val 4582769"/>
            </a:avLst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2" name="Group 11"/>
          <p:cNvGrpSpPr/>
          <p:nvPr/>
        </p:nvGrpSpPr>
        <p:grpSpPr>
          <a:xfrm>
            <a:off x="3089932" y="4280848"/>
            <a:ext cx="644856" cy="990600"/>
            <a:chOff x="3200400" y="5638800"/>
            <a:chExt cx="644856" cy="990600"/>
          </a:xfrm>
        </p:grpSpPr>
        <p:sp>
          <p:nvSpPr>
            <p:cNvPr id="13" name="TextBox 12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75</a:t>
              </a:r>
              <a:endParaRPr lang="en-IN" sz="2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802148" y="169004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sp>
        <p:nvSpPr>
          <p:cNvPr id="18" name="Arc 17"/>
          <p:cNvSpPr/>
          <p:nvPr/>
        </p:nvSpPr>
        <p:spPr>
          <a:xfrm rot="542620">
            <a:off x="3048931" y="2497466"/>
            <a:ext cx="838200" cy="381000"/>
          </a:xfrm>
          <a:prstGeom prst="arc">
            <a:avLst>
              <a:gd name="adj1" fmla="val 13224234"/>
              <a:gd name="adj2" fmla="val 20572942"/>
            </a:avLst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3296090" y="1923113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endParaRPr lang="en-IN" sz="2400" b="1" dirty="0"/>
          </a:p>
        </p:txBody>
      </p:sp>
      <p:sp>
        <p:nvSpPr>
          <p:cNvPr id="21" name="TextBox 20"/>
          <p:cNvSpPr txBox="1"/>
          <p:nvPr/>
        </p:nvSpPr>
        <p:spPr>
          <a:xfrm rot="17186109">
            <a:off x="2512369" y="346432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 cm</a:t>
            </a:r>
            <a:endParaRPr lang="en-IN" sz="2400" b="1" dirty="0"/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2980904" y="1999313"/>
            <a:ext cx="4021458" cy="3419133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6000" y="6019800"/>
            <a:ext cx="503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>
                <a:solidFill>
                  <a:schemeClr val="accent6">
                    <a:lumMod val="50000"/>
                  </a:schemeClr>
                </a:solidFill>
              </a:rPr>
              <a:t>The required triangle ABC is obtained.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 animBg="1"/>
      <p:bldP spid="15" grpId="0"/>
      <p:bldP spid="18" grpId="0" animBg="1"/>
      <p:bldP spid="20" grpId="0"/>
      <p:bldP spid="21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0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9906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6138" indent="-2116138"/>
            <a:r>
              <a:rPr lang="en-SG" sz="2400" b="1" dirty="0">
                <a:solidFill>
                  <a:schemeClr val="accent2">
                    <a:lumMod val="50000"/>
                  </a:schemeClr>
                </a:solidFill>
              </a:rPr>
              <a:t>2. </a:t>
            </a:r>
            <a:r>
              <a:rPr lang="en-SG" sz="2400" b="1" u="sng" dirty="0">
                <a:solidFill>
                  <a:schemeClr val="accent2">
                    <a:lumMod val="50000"/>
                  </a:schemeClr>
                </a:solidFill>
              </a:rPr>
              <a:t>Special Case </a:t>
            </a:r>
            <a:r>
              <a:rPr lang="en-SG" sz="2400" b="1" dirty="0">
                <a:solidFill>
                  <a:schemeClr val="accent2">
                    <a:lumMod val="50000"/>
                  </a:schemeClr>
                </a:solidFill>
              </a:rPr>
              <a:t>- Construction of triangle when two sides and an non-included angle are given.</a:t>
            </a:r>
            <a:endParaRPr lang="en-IN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981200"/>
            <a:ext cx="74676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Consider  a ∆ ABC in which two sides AB = 5cm,</a:t>
            </a:r>
            <a:r>
              <a:rPr lang="en-IN" sz="2400" dirty="0"/>
              <a:t> </a:t>
            </a:r>
            <a:r>
              <a:rPr lang="en-SG" sz="2400" dirty="0"/>
              <a:t>BC = 6 cm and the non-included angle ∠ C = 50° are known. </a:t>
            </a:r>
            <a:endParaRPr lang="en-IN" sz="2400" dirty="0"/>
          </a:p>
        </p:txBody>
      </p:sp>
      <p:sp>
        <p:nvSpPr>
          <p:cNvPr id="15361" name="Rectangle 28" descr="Asset Image Loading...."/>
          <p:cNvSpPr>
            <a:spLocks noChangeAspect="1" noChangeArrowheads="1"/>
          </p:cNvSpPr>
          <p:nvPr/>
        </p:nvSpPr>
        <p:spPr bwMode="auto">
          <a:xfrm>
            <a:off x="0" y="1609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2066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33528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1738" indent="-1147763"/>
            <a:r>
              <a:rPr lang="en-SG" sz="2400" b="1" dirty="0"/>
              <a:t>Step – 1: Draw a rough diagram indicating the given measurements in it.</a:t>
            </a:r>
            <a:endParaRPr lang="en-IN" sz="2400" b="1" dirty="0"/>
          </a:p>
        </p:txBody>
      </p:sp>
      <p:pic>
        <p:nvPicPr>
          <p:cNvPr id="23" name="Picture 22" descr="asset 9.png"/>
          <p:cNvPicPr>
            <a:picLocks noChangeAspect="1"/>
          </p:cNvPicPr>
          <p:nvPr/>
        </p:nvPicPr>
        <p:blipFill>
          <a:blip r:embed="rId3" cstate="print"/>
          <a:srcRect l="21004" t="23337" r="43001" b="15719"/>
          <a:stretch>
            <a:fillRect/>
          </a:stretch>
        </p:blipFill>
        <p:spPr>
          <a:xfrm>
            <a:off x="4114800" y="4191000"/>
            <a:ext cx="27432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0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15361" name="Rectangle 28" descr="Asset Image Loading...."/>
          <p:cNvSpPr>
            <a:spLocks noChangeAspect="1" noChangeArrowheads="1"/>
          </p:cNvSpPr>
          <p:nvPr/>
        </p:nvSpPr>
        <p:spPr bwMode="auto">
          <a:xfrm>
            <a:off x="0" y="1609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2066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1447800"/>
            <a:ext cx="6402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/>
              <a:t>Step – 2: </a:t>
            </a:r>
            <a:r>
              <a:rPr lang="en-IN" sz="2400" b="1" dirty="0"/>
              <a:t> </a:t>
            </a:r>
            <a:r>
              <a:rPr lang="en-SG" sz="2400" b="1" dirty="0"/>
              <a:t>Draw a line segment BC of length 6 cm.</a:t>
            </a:r>
            <a:endParaRPr lang="en-IN" sz="24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743200" y="4191000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90800" y="4191000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172200" y="41148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940211" y="419100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971800" y="5253335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819400" y="525333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517713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68811" y="525333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78803"/>
            <a:ext cx="7543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3513" indent="-1433513"/>
            <a:r>
              <a:rPr lang="en-SG" sz="2400" b="1" dirty="0"/>
              <a:t>Step – 3: </a:t>
            </a:r>
            <a:r>
              <a:rPr lang="en-IN" sz="2400" b="1" dirty="0"/>
              <a:t> </a:t>
            </a:r>
            <a:r>
              <a:rPr lang="en-SG" sz="2400" b="1" dirty="0"/>
              <a:t>With C as centre draw a ray CX making an angle of 50° at C.</a:t>
            </a:r>
            <a:endParaRPr lang="en-IN" sz="24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261668" y="2569192"/>
            <a:ext cx="2264314" cy="2667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17416" y="220533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sp>
        <p:nvSpPr>
          <p:cNvPr id="15" name="Arc 14"/>
          <p:cNvSpPr/>
          <p:nvPr/>
        </p:nvSpPr>
        <p:spPr>
          <a:xfrm rot="15120992">
            <a:off x="5908112" y="4664484"/>
            <a:ext cx="914400" cy="990600"/>
          </a:xfrm>
          <a:prstGeom prst="arc">
            <a:avLst>
              <a:gd name="adj1" fmla="val 16576821"/>
              <a:gd name="adj2" fmla="val 2081533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6" name="Group 15"/>
          <p:cNvGrpSpPr/>
          <p:nvPr/>
        </p:nvGrpSpPr>
        <p:grpSpPr>
          <a:xfrm>
            <a:off x="5377372" y="4191000"/>
            <a:ext cx="644856" cy="990600"/>
            <a:chOff x="3200400" y="5638800"/>
            <a:chExt cx="644856" cy="990600"/>
          </a:xfrm>
        </p:grpSpPr>
        <p:sp>
          <p:nvSpPr>
            <p:cNvPr id="17" name="TextBox 16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50</a:t>
              </a:r>
              <a:endParaRPr lang="en-IN" sz="2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66800"/>
            <a:ext cx="80010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7950" indent="-1377950"/>
            <a:r>
              <a:rPr lang="en-SG" sz="2400" b="1" dirty="0"/>
              <a:t>Step – 4: </a:t>
            </a:r>
            <a:r>
              <a:rPr lang="en-IN" sz="2400" b="1" dirty="0"/>
              <a:t> </a:t>
            </a:r>
            <a:r>
              <a:rPr lang="en-SG" sz="2400" b="1" dirty="0"/>
              <a:t>With B as centre and a radius of 5 cm draw an arc cutting the ray CX at A and join AB.</a:t>
            </a:r>
            <a:endParaRPr lang="en-IN" sz="24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819400" y="5068367"/>
            <a:ext cx="3581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667000" y="5068367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499216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6411" y="506836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929572" y="2209800"/>
            <a:ext cx="2457658" cy="2855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9572" y="190500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sp>
        <p:nvSpPr>
          <p:cNvPr id="12" name="Arc 11"/>
          <p:cNvSpPr/>
          <p:nvPr/>
        </p:nvSpPr>
        <p:spPr>
          <a:xfrm rot="15120992">
            <a:off x="5755712" y="4479516"/>
            <a:ext cx="914400" cy="990600"/>
          </a:xfrm>
          <a:prstGeom prst="arc">
            <a:avLst>
              <a:gd name="adj1" fmla="val 16576821"/>
              <a:gd name="adj2" fmla="val 20815339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3" name="Group 12"/>
          <p:cNvGrpSpPr/>
          <p:nvPr/>
        </p:nvGrpSpPr>
        <p:grpSpPr>
          <a:xfrm>
            <a:off x="5224972" y="4006032"/>
            <a:ext cx="644856" cy="990600"/>
            <a:chOff x="3200400" y="5638800"/>
            <a:chExt cx="644856" cy="990600"/>
          </a:xfrm>
        </p:grpSpPr>
        <p:sp>
          <p:nvSpPr>
            <p:cNvPr id="14" name="TextBox 13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50</a:t>
              </a:r>
              <a:endParaRPr lang="en-IN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sp>
        <p:nvSpPr>
          <p:cNvPr id="17" name="Arc 16"/>
          <p:cNvSpPr/>
          <p:nvPr/>
        </p:nvSpPr>
        <p:spPr>
          <a:xfrm rot="17912009">
            <a:off x="4207208" y="2843207"/>
            <a:ext cx="609600" cy="609600"/>
          </a:xfrm>
          <a:prstGeom prst="arc">
            <a:avLst>
              <a:gd name="adj1" fmla="val 16200000"/>
              <a:gd name="adj2" fmla="val 13487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7716" y="2439623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endParaRPr lang="en-IN" sz="2400" b="1" dirty="0"/>
          </a:p>
        </p:txBody>
      </p:sp>
      <p:sp>
        <p:nvSpPr>
          <p:cNvPr id="21" name="TextBox 20"/>
          <p:cNvSpPr txBox="1"/>
          <p:nvPr/>
        </p:nvSpPr>
        <p:spPr>
          <a:xfrm rot="18488797">
            <a:off x="3113756" y="357290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 cm</a:t>
            </a:r>
            <a:endParaRPr lang="en-IN" sz="2400" b="1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832247" y="2819400"/>
            <a:ext cx="1649905" cy="22489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219200" y="57150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chemeClr val="accent6">
                    <a:lumMod val="50000"/>
                  </a:schemeClr>
                </a:solidFill>
              </a:rPr>
              <a:t>The required triangle ABC is obtained. But this triangle is not unique.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12" grpId="0" animBg="1"/>
      <p:bldP spid="17" grpId="0" animBg="1"/>
      <p:bldP spid="18" grpId="0"/>
      <p:bldP spid="21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115669"/>
            <a:ext cx="472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tx2">
                    <a:lumMod val="50000"/>
                  </a:schemeClr>
                </a:solidFill>
              </a:rPr>
              <a:t>Construction of triangle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1143000"/>
            <a:ext cx="1906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solidFill>
                  <a:srgbClr val="C00000"/>
                </a:solidFill>
              </a:rPr>
              <a:t>Conclusion:</a:t>
            </a:r>
            <a:endParaRPr lang="en-IN" sz="2800" b="1" u="sng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2076271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9113" indent="-465138" algn="just"/>
            <a:r>
              <a:rPr lang="en-SG" sz="2400" dirty="0"/>
              <a:t>1. A unique triangle can be constructed only when two sides and an included angle are given.</a:t>
            </a:r>
            <a:endParaRPr lang="en-IN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625520" y="4267200"/>
            <a:ext cx="470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5288" indent="-395288" algn="just"/>
            <a:r>
              <a:rPr lang="en-SG" sz="2400" dirty="0"/>
              <a:t>2. A unique triangle cannot be constructed when two sides and a non- included angle are given.</a:t>
            </a:r>
            <a:endParaRPr lang="en-IN" sz="2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559988" y="2209800"/>
            <a:ext cx="3050612" cy="2971800"/>
            <a:chOff x="5559988" y="2209800"/>
            <a:chExt cx="3050612" cy="2971800"/>
          </a:xfrm>
        </p:grpSpPr>
        <p:grpSp>
          <p:nvGrpSpPr>
            <p:cNvPr id="21" name="Group 20"/>
            <p:cNvGrpSpPr/>
            <p:nvPr/>
          </p:nvGrpSpPr>
          <p:grpSpPr>
            <a:xfrm>
              <a:off x="5559988" y="2209800"/>
              <a:ext cx="3050612" cy="2971800"/>
              <a:chOff x="2667000" y="1905000"/>
              <a:chExt cx="4041212" cy="362503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2819400" y="5068367"/>
                <a:ext cx="3581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2667000" y="5035071"/>
                <a:ext cx="3577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B</a:t>
                </a:r>
                <a:endParaRPr lang="en-IN" sz="2400" b="1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248400" y="4992167"/>
                <a:ext cx="3481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C</a:t>
                </a:r>
                <a:endParaRPr lang="en-IN" sz="2400" b="1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016411" y="5068367"/>
                <a:ext cx="7841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6 cm</a:t>
                </a:r>
                <a:endParaRPr lang="en-IN" sz="2400" b="1" dirty="0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3929572" y="2209800"/>
                <a:ext cx="2457658" cy="285507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929572" y="1905000"/>
                <a:ext cx="354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X</a:t>
                </a:r>
                <a:endParaRPr lang="en-IN" sz="2400" b="1" dirty="0"/>
              </a:p>
            </p:txBody>
          </p:sp>
          <p:sp>
            <p:nvSpPr>
              <p:cNvPr id="12" name="Arc 11"/>
              <p:cNvSpPr/>
              <p:nvPr/>
            </p:nvSpPr>
            <p:spPr>
              <a:xfrm rot="15120992">
                <a:off x="5755712" y="4479516"/>
                <a:ext cx="914400" cy="990600"/>
              </a:xfrm>
              <a:prstGeom prst="arc">
                <a:avLst>
                  <a:gd name="adj1" fmla="val 16576821"/>
                  <a:gd name="adj2" fmla="val 20815339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5000145" y="3938554"/>
                <a:ext cx="782184" cy="1080575"/>
                <a:chOff x="2975573" y="5571322"/>
                <a:chExt cx="782184" cy="1080575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2975573" y="6190231"/>
                  <a:ext cx="495648" cy="461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/>
                    <a:t>50</a:t>
                  </a:r>
                  <a:endParaRPr lang="en-IN" sz="2400" b="1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334519" y="5571322"/>
                  <a:ext cx="423238" cy="107134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5400" dirty="0"/>
                    <a:t>.</a:t>
                  </a:r>
                  <a:endParaRPr lang="en-IN" sz="5400" dirty="0"/>
                </a:p>
              </p:txBody>
            </p:sp>
          </p:grpSp>
          <p:sp>
            <p:nvSpPr>
              <p:cNvPr id="16" name="Arc 15"/>
              <p:cNvSpPr/>
              <p:nvPr/>
            </p:nvSpPr>
            <p:spPr>
              <a:xfrm rot="17912009">
                <a:off x="4207208" y="2843207"/>
                <a:ext cx="609600" cy="609600"/>
              </a:xfrm>
              <a:prstGeom prst="arc">
                <a:avLst>
                  <a:gd name="adj1" fmla="val 16200000"/>
                  <a:gd name="adj2" fmla="val 1348764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27715" y="2373031"/>
                <a:ext cx="3706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A</a:t>
                </a:r>
                <a:endParaRPr lang="en-IN" sz="24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9320556">
                <a:off x="3380663" y="3701644"/>
                <a:ext cx="851634" cy="425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5 cm</a:t>
                </a:r>
                <a:endParaRPr lang="en-IN" sz="2400" b="1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V="1">
                <a:off x="2832247" y="3476695"/>
                <a:ext cx="2167898" cy="159167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Arc 24"/>
            <p:cNvSpPr/>
            <p:nvPr/>
          </p:nvSpPr>
          <p:spPr>
            <a:xfrm rot="18696048">
              <a:off x="7004351" y="3511966"/>
              <a:ext cx="499750" cy="460172"/>
            </a:xfrm>
            <a:prstGeom prst="arc">
              <a:avLst>
                <a:gd name="adj1" fmla="val 16401468"/>
                <a:gd name="adj2" fmla="val 134876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338583"/>
              </p:ext>
            </p:extLst>
          </p:nvPr>
        </p:nvGraphicFramePr>
        <p:xfrm>
          <a:off x="457200" y="1397001"/>
          <a:ext cx="8229600" cy="165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370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06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771</Words>
  <Application>Microsoft Office PowerPoint</Application>
  <PresentationFormat>On-screen Show (4:3)</PresentationFormat>
  <Paragraphs>124</Paragraphs>
  <Slides>11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52</cp:revision>
  <dcterms:created xsi:type="dcterms:W3CDTF">2018-12-16T04:20:25Z</dcterms:created>
  <dcterms:modified xsi:type="dcterms:W3CDTF">2021-03-07T09:38:29Z</dcterms:modified>
</cp:coreProperties>
</file>