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1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44444" autoAdjust="0"/>
  </p:normalViewPr>
  <p:slideViewPr>
    <p:cSldViewPr>
      <p:cViewPr varScale="1">
        <p:scale>
          <a:sx n="67" d="100"/>
          <a:sy n="67" d="100"/>
        </p:scale>
        <p:origin x="126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</a:t>
            </a:r>
            <a:r>
              <a:rPr lang="en-SG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Conclusion-</a:t>
            </a:r>
            <a:endParaRPr lang="en-IN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SG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unique triangle can be drawn when two angles and an included side of a triangle are known.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N/A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799" y="2209800"/>
            <a:ext cx="777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Construction of Triangles-ASA Criterion </a:t>
            </a:r>
            <a:endParaRPr lang="en-IN" sz="5400" dirty="0">
              <a:solidFill>
                <a:srgbClr val="002060"/>
              </a:solidFill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BDE2E0B9-4206-49A9-8AEF-FA9687A1F110}"/>
              </a:ext>
            </a:extLst>
          </p:cNvPr>
          <p:cNvSpPr/>
          <p:nvPr/>
        </p:nvSpPr>
        <p:spPr>
          <a:xfrm>
            <a:off x="1632391" y="1143000"/>
            <a:ext cx="5879215" cy="92333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B50792AB-8DB5-4C91-94B5-672EACC47B59}"/>
              </a:ext>
            </a:extLst>
          </p:cNvPr>
          <p:cNvSpPr/>
          <p:nvPr/>
        </p:nvSpPr>
        <p:spPr>
          <a:xfrm rot="10800000">
            <a:off x="1632391" y="4267200"/>
            <a:ext cx="5879215" cy="923330"/>
          </a:xfrm>
          <a:prstGeom prst="triangl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4946" y="394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rgbClr val="002060"/>
                </a:solidFill>
              </a:rPr>
              <a:t>Construction of Triangle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1" y="914400"/>
            <a:ext cx="792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SG" sz="2400" dirty="0"/>
              <a:t>Two angles and an included side of a triangle is known, then a unique triangle could be constructed.</a:t>
            </a:r>
            <a:endParaRPr lang="en-IN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19812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b="1" dirty="0">
                <a:solidFill>
                  <a:schemeClr val="tx2">
                    <a:lumMod val="50000"/>
                  </a:schemeClr>
                </a:solidFill>
              </a:rPr>
              <a:t>Example:</a:t>
            </a:r>
            <a:r>
              <a:rPr lang="en-IN" sz="2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SG" sz="2400" b="1" dirty="0">
                <a:solidFill>
                  <a:schemeClr val="tx2">
                    <a:lumMod val="50000"/>
                  </a:schemeClr>
                </a:solidFill>
              </a:rPr>
              <a:t>Construct  ∆ ABC given two angles ∠B = 45° ,∠C = 60°and an included side BC = 6 cm.</a:t>
            </a:r>
            <a:endParaRPr lang="en-IN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971800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8100" indent="-1244600" algn="just"/>
            <a:r>
              <a:rPr lang="en-SG" sz="2400" dirty="0"/>
              <a:t>Step - 1</a:t>
            </a:r>
            <a:r>
              <a:rPr lang="en-IN" sz="2400" dirty="0"/>
              <a:t>: </a:t>
            </a:r>
            <a:r>
              <a:rPr lang="en-SG" sz="2400" dirty="0"/>
              <a:t>Draw a rough diagram of the triangle indicating the given measurements.</a:t>
            </a:r>
            <a:endParaRPr lang="en-IN" sz="2400" dirty="0"/>
          </a:p>
        </p:txBody>
      </p:sp>
      <p:pic>
        <p:nvPicPr>
          <p:cNvPr id="10" name="Picture 9" descr="asset 7.png"/>
          <p:cNvPicPr>
            <a:picLocks noChangeAspect="1"/>
          </p:cNvPicPr>
          <p:nvPr/>
        </p:nvPicPr>
        <p:blipFill>
          <a:blip r:embed="rId3" cstate="print"/>
          <a:srcRect l="22004" t="25242" r="42001" b="17623"/>
          <a:stretch>
            <a:fillRect/>
          </a:stretch>
        </p:blipFill>
        <p:spPr>
          <a:xfrm>
            <a:off x="3124200" y="3886200"/>
            <a:ext cx="3017520" cy="25146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F809B41-C2D3-4B12-8FC5-71F0CC9449B8}"/>
              </a:ext>
            </a:extLst>
          </p:cNvPr>
          <p:cNvCxnSpPr/>
          <p:nvPr/>
        </p:nvCxnSpPr>
        <p:spPr>
          <a:xfrm>
            <a:off x="2019300" y="685800"/>
            <a:ext cx="5105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1371600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SG" sz="2400" dirty="0"/>
              <a:t>Step - 2</a:t>
            </a:r>
            <a:r>
              <a:rPr lang="en-IN" sz="2400" dirty="0"/>
              <a:t>: </a:t>
            </a:r>
            <a:r>
              <a:rPr lang="en-SG" sz="2400" dirty="0"/>
              <a:t>Draw a line segment BC = 6 cm.</a:t>
            </a:r>
            <a:endParaRPr lang="en-IN" sz="24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362200" y="4110335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09800" y="411033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81800" y="411033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92611" y="411033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F98711-24E4-4CD4-92FC-11C9BF201A72}"/>
              </a:ext>
            </a:extLst>
          </p:cNvPr>
          <p:cNvSpPr txBox="1"/>
          <p:nvPr/>
        </p:nvSpPr>
        <p:spPr>
          <a:xfrm>
            <a:off x="2164946" y="394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rgbClr val="002060"/>
                </a:solidFill>
              </a:rPr>
              <a:t>Construction of Triangle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2D80B3-E483-4FEA-B293-7FAC8F9B197B}"/>
              </a:ext>
            </a:extLst>
          </p:cNvPr>
          <p:cNvCxnSpPr/>
          <p:nvPr/>
        </p:nvCxnSpPr>
        <p:spPr>
          <a:xfrm>
            <a:off x="2019300" y="685800"/>
            <a:ext cx="5105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3593" y="1219200"/>
            <a:ext cx="65330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en-SG" sz="2400" dirty="0"/>
              <a:t>Step - 3</a:t>
            </a:r>
            <a:r>
              <a:rPr lang="en-IN" sz="2400" dirty="0"/>
              <a:t>: </a:t>
            </a:r>
            <a:r>
              <a:rPr lang="en-SG" sz="2400" dirty="0"/>
              <a:t>Draw a ray BX making an angle of 45° at B.</a:t>
            </a:r>
            <a:endParaRPr lang="en-IN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242628" y="5253335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90228" y="525333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662228" y="5253335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73039" y="525333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  <p:cxnSp>
        <p:nvCxnSpPr>
          <p:cNvPr id="15" name="Straight Connector 14"/>
          <p:cNvCxnSpPr/>
          <p:nvPr/>
        </p:nvCxnSpPr>
        <p:spPr>
          <a:xfrm rot="8100000">
            <a:off x="1584781" y="3637273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rot="1481982">
            <a:off x="2245514" y="4746466"/>
            <a:ext cx="685800" cy="685800"/>
          </a:xfrm>
          <a:prstGeom prst="arc">
            <a:avLst>
              <a:gd name="adj1" fmla="val 16200000"/>
              <a:gd name="adj2" fmla="val 39443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5486400" y="182880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2895600" y="4114800"/>
            <a:ext cx="644856" cy="990600"/>
            <a:chOff x="3200400" y="5638800"/>
            <a:chExt cx="644856" cy="990600"/>
          </a:xfrm>
        </p:grpSpPr>
        <p:sp>
          <p:nvSpPr>
            <p:cNvPr id="18" name="TextBox 17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45</a:t>
              </a:r>
              <a:endParaRPr lang="en-IN" sz="2400" b="1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FAACBFD-A59F-4B01-997B-49B953F03B96}"/>
              </a:ext>
            </a:extLst>
          </p:cNvPr>
          <p:cNvSpPr txBox="1"/>
          <p:nvPr/>
        </p:nvSpPr>
        <p:spPr>
          <a:xfrm>
            <a:off x="2164946" y="394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rgbClr val="002060"/>
                </a:solidFill>
              </a:rPr>
              <a:t>Construction of Triangle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552ECA-85CB-4B3F-A7B9-8E84D167D003}"/>
              </a:ext>
            </a:extLst>
          </p:cNvPr>
          <p:cNvCxnSpPr/>
          <p:nvPr/>
        </p:nvCxnSpPr>
        <p:spPr>
          <a:xfrm>
            <a:off x="2019300" y="685800"/>
            <a:ext cx="5105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6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1" y="914400"/>
            <a:ext cx="7848599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88" indent="-1309688" algn="just">
              <a:spcBef>
                <a:spcPts val="600"/>
              </a:spcBef>
              <a:spcAft>
                <a:spcPts val="600"/>
              </a:spcAft>
            </a:pPr>
            <a:r>
              <a:rPr lang="en-SG" sz="2400" dirty="0"/>
              <a:t>Step -  5: Draw a ray CY making an angle of 60° at C in such a  way BX and CY lines such that they intersect at A. </a:t>
            </a:r>
            <a:endParaRPr lang="en-IN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362200" y="5334000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09800" y="533400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81800" y="5334000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</a:t>
            </a:r>
            <a:endParaRPr lang="en-IN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092611" y="5334000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6 cm</a:t>
            </a:r>
            <a:endParaRPr lang="en-IN" sz="2400" b="1" dirty="0"/>
          </a:p>
        </p:txBody>
      </p:sp>
      <p:cxnSp>
        <p:nvCxnSpPr>
          <p:cNvPr id="11" name="Straight Connector 10"/>
          <p:cNvCxnSpPr/>
          <p:nvPr/>
        </p:nvCxnSpPr>
        <p:spPr>
          <a:xfrm rot="8100000">
            <a:off x="1704353" y="3717938"/>
            <a:ext cx="457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/>
          <p:cNvSpPr/>
          <p:nvPr/>
        </p:nvSpPr>
        <p:spPr>
          <a:xfrm rot="1481982">
            <a:off x="2365086" y="4827131"/>
            <a:ext cx="685800" cy="685800"/>
          </a:xfrm>
          <a:prstGeom prst="arc">
            <a:avLst>
              <a:gd name="adj1" fmla="val 16200000"/>
              <a:gd name="adj2" fmla="val 394436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5605972" y="190946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X</a:t>
            </a:r>
            <a:endParaRPr lang="en-IN" sz="2400" b="1" dirty="0"/>
          </a:p>
        </p:txBody>
      </p:sp>
      <p:grpSp>
        <p:nvGrpSpPr>
          <p:cNvPr id="14" name="Group 13"/>
          <p:cNvGrpSpPr/>
          <p:nvPr/>
        </p:nvGrpSpPr>
        <p:grpSpPr>
          <a:xfrm>
            <a:off x="3015172" y="4195465"/>
            <a:ext cx="644856" cy="990600"/>
            <a:chOff x="3200400" y="5638800"/>
            <a:chExt cx="644856" cy="990600"/>
          </a:xfrm>
        </p:grpSpPr>
        <p:sp>
          <p:nvSpPr>
            <p:cNvPr id="15" name="TextBox 14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45</a:t>
              </a:r>
              <a:endParaRPr lang="en-IN" sz="2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cxnSp>
        <p:nvCxnSpPr>
          <p:cNvPr id="19" name="Straight Connector 18"/>
          <p:cNvCxnSpPr/>
          <p:nvPr/>
        </p:nvCxnSpPr>
        <p:spPr>
          <a:xfrm>
            <a:off x="4953000" y="1909465"/>
            <a:ext cx="1959592" cy="342606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75206" y="1600200"/>
            <a:ext cx="344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</a:t>
            </a:r>
            <a:endParaRPr lang="en-IN" sz="2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301172" y="2214265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A</a:t>
            </a:r>
            <a:endParaRPr lang="en-IN" sz="28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5799316" y="4195465"/>
            <a:ext cx="644856" cy="990600"/>
            <a:chOff x="3200400" y="5638800"/>
            <a:chExt cx="644856" cy="990600"/>
          </a:xfrm>
        </p:grpSpPr>
        <p:sp>
          <p:nvSpPr>
            <p:cNvPr id="26" name="TextBox 25"/>
            <p:cNvSpPr txBox="1"/>
            <p:nvPr/>
          </p:nvSpPr>
          <p:spPr>
            <a:xfrm>
              <a:off x="3200400" y="61677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60</a:t>
              </a:r>
              <a:endParaRPr lang="en-IN" sz="2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485862" y="5638800"/>
              <a:ext cx="3593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/>
                <a:t>.</a:t>
              </a:r>
              <a:endParaRPr lang="en-IN" sz="5400" dirty="0"/>
            </a:p>
          </p:txBody>
        </p:sp>
      </p:grpSp>
      <p:sp>
        <p:nvSpPr>
          <p:cNvPr id="28" name="Arc 27"/>
          <p:cNvSpPr/>
          <p:nvPr/>
        </p:nvSpPr>
        <p:spPr>
          <a:xfrm rot="14900701">
            <a:off x="6320031" y="4776806"/>
            <a:ext cx="685800" cy="685800"/>
          </a:xfrm>
          <a:prstGeom prst="arc">
            <a:avLst>
              <a:gd name="adj1" fmla="val 15133994"/>
              <a:gd name="adj2" fmla="val 63694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TextBox 28"/>
          <p:cNvSpPr txBox="1"/>
          <p:nvPr/>
        </p:nvSpPr>
        <p:spPr>
          <a:xfrm>
            <a:off x="2438400" y="5943600"/>
            <a:ext cx="4355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400" b="1" dirty="0">
                <a:solidFill>
                  <a:schemeClr val="accent6">
                    <a:lumMod val="50000"/>
                  </a:schemeClr>
                </a:solidFill>
              </a:rPr>
              <a:t>This is the required triangle ABC.</a:t>
            </a:r>
            <a:endParaRPr lang="en-IN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C2DA47-F0CB-4B17-B46B-BB28643A3F36}"/>
              </a:ext>
            </a:extLst>
          </p:cNvPr>
          <p:cNvSpPr txBox="1"/>
          <p:nvPr/>
        </p:nvSpPr>
        <p:spPr>
          <a:xfrm>
            <a:off x="2164946" y="39469"/>
            <a:ext cx="47692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SG" sz="3600" b="1" dirty="0">
                <a:solidFill>
                  <a:srgbClr val="002060"/>
                </a:solidFill>
              </a:rPr>
              <a:t>Construction of Triangle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BEF8ED8-6219-47C9-BDB5-12A97547B2B5}"/>
              </a:ext>
            </a:extLst>
          </p:cNvPr>
          <p:cNvCxnSpPr/>
          <p:nvPr/>
        </p:nvCxnSpPr>
        <p:spPr>
          <a:xfrm>
            <a:off x="2019300" y="685800"/>
            <a:ext cx="5105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2" grpId="0" animBg="1"/>
      <p:bldP spid="13" grpId="0"/>
      <p:bldP spid="23" grpId="0"/>
      <p:bldP spid="24" grpId="0"/>
      <p:bldP spid="28" grpId="0" animBg="1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9657922"/>
              </p:ext>
            </p:extLst>
          </p:nvPr>
        </p:nvGraphicFramePr>
        <p:xfrm>
          <a:off x="457200" y="1397001"/>
          <a:ext cx="8229600" cy="1650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370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0479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370</Words>
  <Application>Microsoft Office PowerPoint</Application>
  <PresentationFormat>On-screen Show (4:3)</PresentationFormat>
  <Paragraphs>61</Paragraphs>
  <Slides>6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35</cp:revision>
  <dcterms:created xsi:type="dcterms:W3CDTF">2018-12-16T04:20:25Z</dcterms:created>
  <dcterms:modified xsi:type="dcterms:W3CDTF">2021-03-07T09:41:35Z</dcterms:modified>
</cp:coreProperties>
</file>