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  <p15:guide id="4" pos="2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3D00"/>
    <a:srgbClr val="FFCCFF"/>
    <a:srgbClr val="BADDA2"/>
    <a:srgbClr val="DC7550"/>
    <a:srgbClr val="E66A3E"/>
    <a:srgbClr val="E77653"/>
    <a:srgbClr val="7177EB"/>
    <a:srgbClr val="9999FF"/>
    <a:srgbClr val="E6947A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271" autoAdjust="0"/>
  </p:normalViewPr>
  <p:slideViewPr>
    <p:cSldViewPr>
      <p:cViewPr varScale="1">
        <p:scale>
          <a:sx n="57" d="100"/>
          <a:sy n="57" d="100"/>
        </p:scale>
        <p:origin x="1540" y="28"/>
      </p:cViewPr>
      <p:guideLst>
        <p:guide orient="horz" pos="2160"/>
        <p:guide pos="2880"/>
        <p:guide orient="horz" pos="2251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08-03-2021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transversal cuts any two lines such that their alternate interior angles are equal, then the two lines are parallel. This property is used to construct parallel lines.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transversal cuts any two lines such that their corresponding angles are equal, then the two lines are parallel. This property is used to construct parallel lines.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three sides of a triangle are known, then a unique triangle can be constructed. This is indirectly based on the SSS criterion for congruency of triangles.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two sides and an included angle of a triangle are known, then a unique triangle can be constructed. This is indirectly based on the SAS criterion for congruency of triangles.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two angles and an included side of a triangle are known, then a unique triangle can be constructed. This is indirectly based on ASA criterion for congruency of triangles.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one side and hypotenuse of a right angled triangle are known, then a unique right angled triangle can be constructed. This is indirectly based on RHS criterion for congruency of triangles. </a:t>
            </a:r>
            <a:endParaRPr lang="en-SG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should maintain a strong mental base. </a:t>
            </a:r>
            <a:endParaRPr lang="en-SG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9747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2" y="6596414"/>
            <a:ext cx="2172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  <a:hlinkClick r:id="rId5"/>
              </a:rPr>
              <a:t>www.srisathyasaividyavahini.org</a:t>
            </a:r>
            <a:endParaRPr lang="en-IN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;p1"/>
          <p:cNvSpPr txBox="1">
            <a:spLocks noGrp="1"/>
          </p:cNvSpPr>
          <p:nvPr>
            <p:ph type="ctrTitle"/>
          </p:nvPr>
        </p:nvSpPr>
        <p:spPr>
          <a:xfrm>
            <a:off x="685800" y="2458077"/>
            <a:ext cx="7772400" cy="1941845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dirty="0"/>
              <a:t>SUMMARY </a:t>
            </a:r>
            <a:br>
              <a:rPr lang="en-US" dirty="0"/>
            </a:br>
            <a:r>
              <a:rPr lang="en-US" dirty="0"/>
              <a:t>PRACTICAL GEOMETRY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94954E3E-5CCC-1E4C-8015-F09D1B7C82A0}"/>
              </a:ext>
            </a:extLst>
          </p:cNvPr>
          <p:cNvSpPr txBox="1"/>
          <p:nvPr/>
        </p:nvSpPr>
        <p:spPr>
          <a:xfrm>
            <a:off x="2629769" y="143142"/>
            <a:ext cx="3391786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</p:txBody>
      </p:sp>
      <p:sp>
        <p:nvSpPr>
          <p:cNvPr id="3" name="Oval 2"/>
          <p:cNvSpPr/>
          <p:nvPr/>
        </p:nvSpPr>
        <p:spPr>
          <a:xfrm>
            <a:off x="3356807" y="2924944"/>
            <a:ext cx="2430387" cy="1584176"/>
          </a:xfrm>
          <a:prstGeom prst="ellipse">
            <a:avLst/>
          </a:prstGeom>
          <a:solidFill>
            <a:srgbClr val="8E3D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Practical Geometry</a:t>
            </a:r>
            <a:endParaRPr lang="en-SG" sz="2400" dirty="0"/>
          </a:p>
        </p:txBody>
      </p:sp>
      <p:sp>
        <p:nvSpPr>
          <p:cNvPr id="4" name="Right Arrow Callout 3"/>
          <p:cNvSpPr/>
          <p:nvPr/>
        </p:nvSpPr>
        <p:spPr>
          <a:xfrm rot="2147863">
            <a:off x="1562121" y="1875796"/>
            <a:ext cx="1980087" cy="1838934"/>
          </a:xfrm>
          <a:prstGeom prst="rightArrowCallout">
            <a:avLst>
              <a:gd name="adj1" fmla="val 25000"/>
              <a:gd name="adj2" fmla="val 25000"/>
              <a:gd name="adj3" fmla="val 12474"/>
              <a:gd name="adj4" fmla="val 7500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8" name="Right Arrow Callout 27"/>
          <p:cNvSpPr/>
          <p:nvPr/>
        </p:nvSpPr>
        <p:spPr>
          <a:xfrm rot="5400000">
            <a:off x="3782062" y="1065485"/>
            <a:ext cx="1671025" cy="1645527"/>
          </a:xfrm>
          <a:prstGeom prst="rightArrowCallout">
            <a:avLst>
              <a:gd name="adj1" fmla="val 25000"/>
              <a:gd name="adj2" fmla="val 25000"/>
              <a:gd name="adj3" fmla="val 16062"/>
              <a:gd name="adj4" fmla="val 64190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9" name="Right Arrow Callout 28"/>
          <p:cNvSpPr/>
          <p:nvPr/>
        </p:nvSpPr>
        <p:spPr>
          <a:xfrm rot="9254117">
            <a:off x="5550779" y="1955894"/>
            <a:ext cx="1947561" cy="1602127"/>
          </a:xfrm>
          <a:prstGeom prst="rightArrowCallout">
            <a:avLst>
              <a:gd name="adj1" fmla="val 25000"/>
              <a:gd name="adj2" fmla="val 25000"/>
              <a:gd name="adj3" fmla="val 21453"/>
              <a:gd name="adj4" fmla="val 7359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Right Arrow Callout 29"/>
          <p:cNvSpPr/>
          <p:nvPr/>
        </p:nvSpPr>
        <p:spPr>
          <a:xfrm rot="19724350">
            <a:off x="1501185" y="4132001"/>
            <a:ext cx="2257166" cy="1710205"/>
          </a:xfrm>
          <a:prstGeom prst="rightArrowCallout">
            <a:avLst>
              <a:gd name="adj1" fmla="val 25000"/>
              <a:gd name="adj2" fmla="val 29658"/>
              <a:gd name="adj3" fmla="val 24581"/>
              <a:gd name="adj4" fmla="val 7264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Maintain a strong mental base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31" name="Right Arrow Callout 30"/>
          <p:cNvSpPr/>
          <p:nvPr/>
        </p:nvSpPr>
        <p:spPr>
          <a:xfrm rot="16200000">
            <a:off x="3738960" y="4817018"/>
            <a:ext cx="1874219" cy="1654844"/>
          </a:xfrm>
          <a:prstGeom prst="rightArrowCallout">
            <a:avLst>
              <a:gd name="adj1" fmla="val 27146"/>
              <a:gd name="adj2" fmla="val 28907"/>
              <a:gd name="adj3" fmla="val 20535"/>
              <a:gd name="adj4" fmla="val 62686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Right Arrow Callout 32"/>
          <p:cNvSpPr/>
          <p:nvPr/>
        </p:nvSpPr>
        <p:spPr>
          <a:xfrm rot="13057865">
            <a:off x="5546484" y="4073358"/>
            <a:ext cx="1843919" cy="1538703"/>
          </a:xfrm>
          <a:prstGeom prst="rightArrowCallout">
            <a:avLst>
              <a:gd name="adj1" fmla="val 25000"/>
              <a:gd name="adj2" fmla="val 25000"/>
              <a:gd name="adj3" fmla="val 20632"/>
              <a:gd name="adj4" fmla="val 65173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TextBox 4"/>
          <p:cNvSpPr txBox="1"/>
          <p:nvPr/>
        </p:nvSpPr>
        <p:spPr>
          <a:xfrm>
            <a:off x="3915073" y="1196752"/>
            <a:ext cx="1501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SAS Criterion</a:t>
            </a:r>
            <a:endParaRPr lang="en-SG" sz="2400" dirty="0"/>
          </a:p>
        </p:txBody>
      </p:sp>
      <p:sp>
        <p:nvSpPr>
          <p:cNvPr id="6" name="TextBox 5"/>
          <p:cNvSpPr txBox="1"/>
          <p:nvPr/>
        </p:nvSpPr>
        <p:spPr>
          <a:xfrm rot="18235599">
            <a:off x="1411405" y="1979888"/>
            <a:ext cx="1820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Construction of Parallel Lines</a:t>
            </a:r>
            <a:endParaRPr lang="en-SG" sz="2400" dirty="0"/>
          </a:p>
        </p:txBody>
      </p:sp>
      <p:sp>
        <p:nvSpPr>
          <p:cNvPr id="7" name="TextBox 6"/>
          <p:cNvSpPr txBox="1"/>
          <p:nvPr/>
        </p:nvSpPr>
        <p:spPr>
          <a:xfrm rot="19839537">
            <a:off x="6082859" y="2164554"/>
            <a:ext cx="1326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RHS </a:t>
            </a:r>
          </a:p>
          <a:p>
            <a:r>
              <a:rPr lang="en-US" sz="2400" dirty="0"/>
              <a:t>Criterion</a:t>
            </a:r>
            <a:endParaRPr lang="en-SG" sz="2400" dirty="0"/>
          </a:p>
        </p:txBody>
      </p:sp>
      <p:sp>
        <p:nvSpPr>
          <p:cNvPr id="37" name="TextBox 36"/>
          <p:cNvSpPr txBox="1"/>
          <p:nvPr/>
        </p:nvSpPr>
        <p:spPr>
          <a:xfrm rot="18461796">
            <a:off x="6098964" y="4610703"/>
            <a:ext cx="1293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ASA Criterion</a:t>
            </a:r>
            <a:endParaRPr lang="en-SG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3459" y="5599431"/>
            <a:ext cx="145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SSS Criterion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5" grpId="0"/>
      <p:bldP spid="6" grpId="0"/>
      <p:bldP spid="7" grpId="0"/>
      <p:bldP spid="37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456469"/>
              </p:ext>
            </p:extLst>
          </p:nvPr>
        </p:nvGraphicFramePr>
        <p:xfrm>
          <a:off x="457200" y="1397001"/>
          <a:ext cx="8229600" cy="3831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303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SUMMARY  PRACTICAL GEOMETRY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315</cp:revision>
  <dcterms:created xsi:type="dcterms:W3CDTF">2018-12-16T04:20:25Z</dcterms:created>
  <dcterms:modified xsi:type="dcterms:W3CDTF">2021-03-08T09:04:52Z</dcterms:modified>
</cp:coreProperties>
</file>