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12D483-DE84-45F7-BBC3-F2F68E64D46C}" v="3" dt="2021-04-06T13:27:35.3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49" autoAdjust="0"/>
  </p:normalViewPr>
  <p:slideViewPr>
    <p:cSldViewPr>
      <p:cViewPr varScale="1">
        <p:scale>
          <a:sx n="72" d="100"/>
          <a:sy n="72" d="100"/>
        </p:scale>
        <p:origin x="132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bhu, Shashank" userId="434abcaa-a364-4d99-837b-dd4fc4d70a8a" providerId="ADAL" clId="{BB12D483-DE84-45F7-BBC3-F2F68E64D46C}"/>
    <pc:docChg chg="modSld">
      <pc:chgData name="Prabhu, Shashank" userId="434abcaa-a364-4d99-837b-dd4fc4d70a8a" providerId="ADAL" clId="{BB12D483-DE84-45F7-BBC3-F2F68E64D46C}" dt="2021-04-06T13:27:38.338" v="5" actId="1076"/>
      <pc:docMkLst>
        <pc:docMk/>
      </pc:docMkLst>
      <pc:sldChg chg="modSp mod">
        <pc:chgData name="Prabhu, Shashank" userId="434abcaa-a364-4d99-837b-dd4fc4d70a8a" providerId="ADAL" clId="{BB12D483-DE84-45F7-BBC3-F2F68E64D46C}" dt="2021-04-05T10:28:52.666" v="3" actId="1076"/>
        <pc:sldMkLst>
          <pc:docMk/>
          <pc:sldMk cId="2250731385" sldId="256"/>
        </pc:sldMkLst>
        <pc:spChg chg="mod">
          <ac:chgData name="Prabhu, Shashank" userId="434abcaa-a364-4d99-837b-dd4fc4d70a8a" providerId="ADAL" clId="{BB12D483-DE84-45F7-BBC3-F2F68E64D46C}" dt="2021-04-05T10:28:44.385" v="1" actId="1076"/>
          <ac:spMkLst>
            <pc:docMk/>
            <pc:sldMk cId="2250731385" sldId="256"/>
            <ac:spMk id="8" creationId="{00000000-0000-0000-0000-000000000000}"/>
          </ac:spMkLst>
        </pc:spChg>
        <pc:spChg chg="mod">
          <ac:chgData name="Prabhu, Shashank" userId="434abcaa-a364-4d99-837b-dd4fc4d70a8a" providerId="ADAL" clId="{BB12D483-DE84-45F7-BBC3-F2F68E64D46C}" dt="2021-04-05T10:28:52.666" v="3" actId="1076"/>
          <ac:spMkLst>
            <pc:docMk/>
            <pc:sldMk cId="2250731385" sldId="256"/>
            <ac:spMk id="9" creationId="{00000000-0000-0000-0000-000000000000}"/>
          </ac:spMkLst>
        </pc:spChg>
      </pc:sldChg>
      <pc:sldChg chg="modSp mod modAnim">
        <pc:chgData name="Prabhu, Shashank" userId="434abcaa-a364-4d99-837b-dd4fc4d70a8a" providerId="ADAL" clId="{BB12D483-DE84-45F7-BBC3-F2F68E64D46C}" dt="2021-04-06T13:27:38.338" v="5" actId="1076"/>
        <pc:sldMkLst>
          <pc:docMk/>
          <pc:sldMk cId="2271248817" sldId="261"/>
        </pc:sldMkLst>
        <pc:spChg chg="mod">
          <ac:chgData name="Prabhu, Shashank" userId="434abcaa-a364-4d99-837b-dd4fc4d70a8a" providerId="ADAL" clId="{BB12D483-DE84-45F7-BBC3-F2F68E64D46C}" dt="2021-04-06T13:27:38.338" v="5" actId="1076"/>
          <ac:spMkLst>
            <pc:docMk/>
            <pc:sldMk cId="2271248817" sldId="261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06-04-2021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fountain-pen-notebook-paper-pen-1854169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manuscript-newspaper-article-paper-149606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&lt;Mobile phone&gt; - CC0:&lt;https://pixabay.com/vectors/mobile-phone-phone-screen-iphone-6088490/&gt;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&lt;Pen&gt; - CC0:&lt;</a:t>
            </a:r>
            <a:r>
              <a:rPr lang="en-IN" dirty="0">
                <a:hlinkClick r:id="rId3"/>
              </a:rPr>
              <a:t>https://pixabay.com/photos/fountain-pen-notebook-paper-pen-1854169/</a:t>
            </a:r>
            <a:r>
              <a:rPr lang="en-IN" dirty="0"/>
              <a:t>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&lt;Article&gt; - CC0:&lt;</a:t>
            </a:r>
            <a:r>
              <a:rPr lang="en-IN" dirty="0">
                <a:hlinkClick r:id="rId3"/>
              </a:rPr>
              <a:t>https://pixabay.com/vectors/manuscript-newspaper-article-paper-149606/</a:t>
            </a:r>
            <a:r>
              <a:rPr lang="en-IN" dirty="0"/>
              <a:t>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102097-2E43-4AC9-9710-151C3E3B0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9491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419815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DF6658-346B-4F23-A4FB-24CDAB7455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829" y="5867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67200" y="1905000"/>
            <a:ext cx="152400" cy="4953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Pentagon 4"/>
          <p:cNvSpPr/>
          <p:nvPr/>
        </p:nvSpPr>
        <p:spPr>
          <a:xfrm>
            <a:off x="3733800" y="1905000"/>
            <a:ext cx="2438400" cy="914400"/>
          </a:xfrm>
          <a:prstGeom prst="homePlate">
            <a:avLst/>
          </a:prstGeom>
          <a:gradFill flip="none" rotWithShape="1">
            <a:gsLst>
              <a:gs pos="0">
                <a:schemeClr val="accent6">
                  <a:lumMod val="50000"/>
                  <a:shade val="30000"/>
                  <a:satMod val="115000"/>
                </a:schemeClr>
              </a:gs>
              <a:gs pos="50000">
                <a:schemeClr val="accent6">
                  <a:lumMod val="50000"/>
                  <a:shade val="67500"/>
                  <a:satMod val="115000"/>
                </a:schemeClr>
              </a:gs>
              <a:gs pos="100000">
                <a:schemeClr val="accent6">
                  <a:lumMod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Pentagon 5"/>
          <p:cNvSpPr/>
          <p:nvPr/>
        </p:nvSpPr>
        <p:spPr>
          <a:xfrm flipH="1">
            <a:off x="2622430" y="3276600"/>
            <a:ext cx="2406770" cy="914400"/>
          </a:xfrm>
          <a:prstGeom prst="homePlat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3733800" y="1876936"/>
            <a:ext cx="22490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5400" b="1" dirty="0">
                <a:solidFill>
                  <a:srgbClr val="FFFF00"/>
                </a:solidFill>
              </a:rPr>
              <a:t>PROFIT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3229570"/>
            <a:ext cx="15879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5400" b="1" dirty="0">
                <a:solidFill>
                  <a:srgbClr val="FFFF00"/>
                </a:solidFill>
              </a:rPr>
              <a:t>LOSS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95600" y="6172200"/>
            <a:ext cx="2819399" cy="6858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3200400" y="5829300"/>
            <a:ext cx="2209801" cy="3429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57161"/>
            <a:ext cx="3688080" cy="734995"/>
          </a:xfrm>
        </p:spPr>
        <p:txBody>
          <a:bodyPr/>
          <a:lstStyle/>
          <a:p>
            <a:r>
              <a:rPr lang="en-IN" b="1" dirty="0"/>
              <a:t>PROFIT OR LOSS</a:t>
            </a:r>
          </a:p>
        </p:txBody>
      </p:sp>
      <p:sp>
        <p:nvSpPr>
          <p:cNvPr id="7" name="Rectangle 6"/>
          <p:cNvSpPr/>
          <p:nvPr/>
        </p:nvSpPr>
        <p:spPr>
          <a:xfrm>
            <a:off x="224790" y="1271788"/>
            <a:ext cx="8481060" cy="764991"/>
          </a:xfrm>
          <a:prstGeom prst="rect">
            <a:avLst/>
          </a:prstGeom>
          <a:solidFill>
            <a:srgbClr val="10A5A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246740" y="1311383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995" y="1205782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By selling a mobile phone for Rs. 2,700, Gokul loses 10%. At what price should he sell it in order to gain 20%?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275976"/>
            <a:ext cx="6553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Let the cost price be Rs. x,</a:t>
            </a:r>
          </a:p>
          <a:p>
            <a:r>
              <a:rPr lang="en-IN" sz="2400" dirty="0"/>
              <a:t>Its selling price is Rs. 2,700</a:t>
            </a:r>
          </a:p>
          <a:p>
            <a:r>
              <a:rPr lang="en-IN" sz="2400" dirty="0"/>
              <a:t>Loss is 10%</a:t>
            </a:r>
          </a:p>
          <a:p>
            <a:r>
              <a:rPr lang="en-IN" sz="2400" dirty="0"/>
              <a:t>Thus, when the cost price is Rs100, selling price is Rs. 90</a:t>
            </a:r>
          </a:p>
          <a:p>
            <a:r>
              <a:rPr lang="en-IN" sz="2400" dirty="0"/>
              <a:t>100 : 90 = x : 2700</a:t>
            </a:r>
          </a:p>
          <a:p>
            <a:r>
              <a:rPr lang="en-IN" sz="2400" dirty="0"/>
              <a:t>90x = 2700 × 100 = 270000</a:t>
            </a:r>
          </a:p>
          <a:p>
            <a:r>
              <a:rPr lang="en-IN" sz="2400" dirty="0"/>
              <a:t>x = 270000 / 90 = 3000</a:t>
            </a:r>
          </a:p>
          <a:p>
            <a:r>
              <a:rPr lang="en-IN" sz="2400" dirty="0"/>
              <a:t>Cost price of the mobile phone = Rs3,000</a:t>
            </a:r>
          </a:p>
          <a:p>
            <a:r>
              <a:rPr lang="en-IN" sz="2400" dirty="0"/>
              <a:t>Let the selling price be Rs y when the gain is 20%</a:t>
            </a:r>
          </a:p>
          <a:p>
            <a:r>
              <a:rPr lang="en-IN" sz="2400" dirty="0"/>
              <a:t>Gain is 20%</a:t>
            </a:r>
          </a:p>
        </p:txBody>
      </p:sp>
      <p:pic>
        <p:nvPicPr>
          <p:cNvPr id="3" name="Picture 2" descr="Mobile Phone, Phone, Screen, Iphone, Cellular">
            <a:extLst>
              <a:ext uri="{FF2B5EF4-FFF2-40B4-BE49-F238E27FC236}">
                <a16:creationId xmlns:a16="http://schemas.microsoft.com/office/drawing/2014/main" id="{84A49506-A51D-4BEF-918B-AB64B2FEF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85342"/>
            <a:ext cx="4551076" cy="318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IN" b="1" dirty="0"/>
              <a:t>PROFIT OR LOSS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713930"/>
            <a:ext cx="701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When the cost price is Rs100, selling price is Rs. 120</a:t>
            </a:r>
          </a:p>
          <a:p>
            <a:endParaRPr lang="en-IN" sz="2400" dirty="0"/>
          </a:p>
          <a:p>
            <a:r>
              <a:rPr lang="en-IN" sz="2400" dirty="0"/>
              <a:t>When the cost price is Rs3,000, selling price is:</a:t>
            </a:r>
          </a:p>
          <a:p>
            <a:r>
              <a:rPr lang="en-IN" sz="2400" dirty="0"/>
              <a:t> </a:t>
            </a:r>
          </a:p>
          <a:p>
            <a:r>
              <a:rPr lang="en-IN" sz="2400" dirty="0"/>
              <a:t>Rs y. 100 : 120 = 3000 : y</a:t>
            </a:r>
          </a:p>
          <a:p>
            <a:r>
              <a:rPr lang="en-IN" sz="2400" dirty="0"/>
              <a:t>100y = 3000 × 120 = 360000</a:t>
            </a:r>
          </a:p>
          <a:p>
            <a:r>
              <a:rPr lang="en-IN" sz="2400" dirty="0"/>
              <a:t>y = 360000 / 100 = 3,600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16189" y="4495800"/>
            <a:ext cx="7111621" cy="80075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277014" y="4621219"/>
            <a:ext cx="653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He should sell it, at Rs. 3,600, in order to gain 20%</a:t>
            </a:r>
          </a:p>
        </p:txBody>
      </p:sp>
    </p:spTree>
    <p:extLst>
      <p:ext uri="{BB962C8B-B14F-4D97-AF65-F5344CB8AC3E}">
        <p14:creationId xmlns:p14="http://schemas.microsoft.com/office/powerpoint/2010/main" val="334118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IN" b="1" dirty="0"/>
              <a:t>PROFIT OR LOSS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1076004"/>
            <a:ext cx="8722660" cy="970044"/>
          </a:xfrm>
          <a:prstGeom prst="rect">
            <a:avLst/>
          </a:prstGeom>
          <a:solidFill>
            <a:srgbClr val="10A5A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273393" y="1165116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5540" y="1092518"/>
            <a:ext cx="8115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The cost of 15pens is equal to the selling price of 12 pens. Find the loss or profit percent irrespective of the cost of the pen.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9762" y="2008095"/>
            <a:ext cx="503317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Let the cost of one pen be Rs x</a:t>
            </a:r>
          </a:p>
          <a:p>
            <a:endParaRPr lang="en-IN" sz="2400" dirty="0"/>
          </a:p>
          <a:p>
            <a:r>
              <a:rPr lang="en-IN" sz="2400" dirty="0"/>
              <a:t>Then cost of 12 pens = Rs 12x</a:t>
            </a:r>
          </a:p>
          <a:p>
            <a:endParaRPr lang="en-IN" sz="2400" dirty="0"/>
          </a:p>
          <a:p>
            <a:r>
              <a:rPr lang="en-IN" sz="2400" dirty="0"/>
              <a:t>Selling price of 12 pens = Cost price of 15 pens = 15x</a:t>
            </a:r>
          </a:p>
          <a:p>
            <a:endParaRPr lang="en-IN" sz="2400" dirty="0"/>
          </a:p>
          <a:p>
            <a:r>
              <a:rPr lang="en-IN" sz="2400" dirty="0"/>
              <a:t>Selling price is more than cost price.</a:t>
            </a:r>
          </a:p>
          <a:p>
            <a:endParaRPr lang="en-IN" sz="2400" dirty="0"/>
          </a:p>
          <a:p>
            <a:r>
              <a:rPr lang="en-IN" sz="2400" dirty="0"/>
              <a:t>Thus, Profit = Selling price of 12 pens  – Cost price of 12 pens = 15x – 12x = 3x</a:t>
            </a:r>
          </a:p>
        </p:txBody>
      </p:sp>
      <p:pic>
        <p:nvPicPr>
          <p:cNvPr id="2050" name="Picture 2" descr="Fountain Pen, Notebook, Paper, Pen, Writi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1" r="21490" b="23013"/>
          <a:stretch/>
        </p:blipFill>
        <p:spPr bwMode="auto">
          <a:xfrm>
            <a:off x="5576048" y="2168580"/>
            <a:ext cx="2998190" cy="339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3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IN" b="1" dirty="0"/>
              <a:t>PROFIT OR LOSS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2149" y="1600200"/>
            <a:ext cx="7759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Profit % = (Profit by selling 12 pens / Cost of 12 pens) × 100</a:t>
            </a:r>
          </a:p>
          <a:p>
            <a:endParaRPr lang="en-IN" sz="2400" dirty="0"/>
          </a:p>
          <a:p>
            <a:r>
              <a:rPr lang="en-IN" sz="2400" dirty="0"/>
              <a:t>              = (3x / 12x) × 100 = 25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10690" y="3729518"/>
            <a:ext cx="3322619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2963344" y="3795116"/>
            <a:ext cx="3269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Profit percentage is 25</a:t>
            </a:r>
          </a:p>
        </p:txBody>
      </p:sp>
    </p:spTree>
    <p:extLst>
      <p:ext uri="{BB962C8B-B14F-4D97-AF65-F5344CB8AC3E}">
        <p14:creationId xmlns:p14="http://schemas.microsoft.com/office/powerpoint/2010/main" val="227124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IN" b="1" dirty="0"/>
              <a:t>PROFIT OR LOSS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29815"/>
            <a:ext cx="8991600" cy="1213514"/>
          </a:xfrm>
          <a:prstGeom prst="rect">
            <a:avLst/>
          </a:prstGeom>
          <a:solidFill>
            <a:srgbClr val="10A5A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152400" y="1233579"/>
            <a:ext cx="685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11430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By selling an article 20% discount off on the market price a shop keeper still makes 12.5% profit on his cost. If cost price is Rs 3,200, find the marked price.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300" y="2473597"/>
            <a:ext cx="59868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Cost price of the article = Rs 3,200.</a:t>
            </a:r>
          </a:p>
          <a:p>
            <a:endParaRPr lang="en-IN" sz="2400" dirty="0"/>
          </a:p>
          <a:p>
            <a:r>
              <a:rPr lang="en-IN" sz="2400" dirty="0"/>
              <a:t>Profit = 12.5% of Rs 3,200 = Rs (12.5/100) × 3200 = Rs (25/200) × 3200 = Rs 400.</a:t>
            </a:r>
          </a:p>
          <a:p>
            <a:endParaRPr lang="en-IN" sz="2400" dirty="0"/>
          </a:p>
          <a:p>
            <a:r>
              <a:rPr lang="en-IN" sz="2400" dirty="0"/>
              <a:t>Selling price = Cost price + Profit = Rs (3200 + 400) = Rs 3,600</a:t>
            </a:r>
          </a:p>
          <a:p>
            <a:endParaRPr lang="en-IN" sz="2400" dirty="0"/>
          </a:p>
          <a:p>
            <a:r>
              <a:rPr lang="en-IN" sz="2400" dirty="0"/>
              <a:t>Let the Marked price be Rs x </a:t>
            </a:r>
          </a:p>
          <a:p>
            <a:endParaRPr lang="en-IN" sz="2400" dirty="0"/>
          </a:p>
          <a:p>
            <a:r>
              <a:rPr lang="en-IN" sz="2400" dirty="0"/>
              <a:t>Discount is 20%</a:t>
            </a:r>
          </a:p>
        </p:txBody>
      </p:sp>
      <p:pic>
        <p:nvPicPr>
          <p:cNvPr id="5122" name="Picture 2" descr="Manuscript, Newspaper, Article, Paper, Publication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5653" y="2713040"/>
            <a:ext cx="2482126" cy="29885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84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IN" b="1" dirty="0"/>
              <a:t>PROFIT OR LOSS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93347" y="5462235"/>
            <a:ext cx="5032206" cy="57997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838200" y="1575095"/>
            <a:ext cx="78156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When the marked price is Rs 100, selling price is Rs 80</a:t>
            </a:r>
          </a:p>
          <a:p>
            <a:endParaRPr lang="en-IN" sz="2400" dirty="0"/>
          </a:p>
          <a:p>
            <a:r>
              <a:rPr lang="en-IN" sz="2400" dirty="0"/>
              <a:t>When the marked price is Rs x, selling price is Rs 3600</a:t>
            </a:r>
          </a:p>
          <a:p>
            <a:endParaRPr lang="en-IN" sz="2400" dirty="0"/>
          </a:p>
          <a:p>
            <a:r>
              <a:rPr lang="en-IN" sz="2400" dirty="0"/>
              <a:t>100 : 80 = x : 3600</a:t>
            </a:r>
          </a:p>
          <a:p>
            <a:endParaRPr lang="en-IN" sz="2400" dirty="0"/>
          </a:p>
          <a:p>
            <a:r>
              <a:rPr lang="en-IN" sz="2400" dirty="0"/>
              <a:t>80x = 3600 × 100 = 360000</a:t>
            </a:r>
          </a:p>
          <a:p>
            <a:endParaRPr lang="en-IN" sz="2400" dirty="0"/>
          </a:p>
          <a:p>
            <a:r>
              <a:rPr lang="en-IN" sz="2400" dirty="0"/>
              <a:t>x = 360000/80 = 4,500</a:t>
            </a:r>
          </a:p>
          <a:p>
            <a:endParaRPr lang="en-IN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219674" y="5549171"/>
            <a:ext cx="5052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Marked price of the article is Rs. 4,500</a:t>
            </a:r>
          </a:p>
        </p:txBody>
      </p:sp>
    </p:spTree>
    <p:extLst>
      <p:ext uri="{BB962C8B-B14F-4D97-AF65-F5344CB8AC3E}">
        <p14:creationId xmlns:p14="http://schemas.microsoft.com/office/powerpoint/2010/main" val="208257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170513"/>
              </p:ext>
            </p:extLst>
          </p:nvPr>
        </p:nvGraphicFramePr>
        <p:xfrm>
          <a:off x="1219200" y="1417638"/>
          <a:ext cx="6705600" cy="248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2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913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CC0: &lt;https://pixabay.com/vectors/mobile-phone-phone-screen-iphone-6088490/&gt;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CC0:&lt;</a:t>
                      </a:r>
                      <a:r>
                        <a:rPr lang="en-IN" sz="800" dirty="0"/>
                        <a:t>https://pixabay.com/photos/fountain-pen-notebook-paper-pen-1854169/&gt;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CC0:&lt;</a:t>
                      </a:r>
                      <a:r>
                        <a:rPr lang="en-IN" sz="800" dirty="0"/>
                        <a:t>https://pixabay.com/vectors/manuscript-newspaper-article-paper-149606/&gt;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2" descr="Smartphone, Screen, Android, Technology, Displa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3" t="4150" r="32704" b="12686"/>
          <a:stretch/>
        </p:blipFill>
        <p:spPr bwMode="auto">
          <a:xfrm>
            <a:off x="2438400" y="2223642"/>
            <a:ext cx="221052" cy="3440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ountain Pen, Notebook, Paper, Pen, Writi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1" r="21490" b="23013"/>
          <a:stretch/>
        </p:blipFill>
        <p:spPr bwMode="auto">
          <a:xfrm>
            <a:off x="2420202" y="2948896"/>
            <a:ext cx="254726" cy="28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anuscript, Newspaper, Article, Paper, Publication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8400" y="3465134"/>
            <a:ext cx="254725" cy="3066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951</Words>
  <Application>Microsoft Office PowerPoint</Application>
  <PresentationFormat>On-screen Show (4:3)</PresentationFormat>
  <Paragraphs>113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PROFIT OR LOSS</vt:lpstr>
      <vt:lpstr>PROFIT OR LOSS</vt:lpstr>
      <vt:lpstr>PROFIT OR LOSS</vt:lpstr>
      <vt:lpstr>PROFIT OR LOSS</vt:lpstr>
      <vt:lpstr>PROFIT OR LOSS</vt:lpstr>
      <vt:lpstr>PROFIT OR LOSS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Sneha Prabhu</cp:lastModifiedBy>
  <cp:revision>117</cp:revision>
  <dcterms:created xsi:type="dcterms:W3CDTF">2018-12-16T04:20:25Z</dcterms:created>
  <dcterms:modified xsi:type="dcterms:W3CDTF">2021-04-06T13:27:59Z</dcterms:modified>
</cp:coreProperties>
</file>