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9" r:id="rId4"/>
    <p:sldId id="260" r:id="rId5"/>
    <p:sldId id="264" r:id="rId6"/>
    <p:sldId id="261" r:id="rId7"/>
    <p:sldId id="265" r:id="rId8"/>
    <p:sldId id="263" r:id="rId9"/>
    <p:sldId id="258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253" autoAdjust="0"/>
  </p:normalViewPr>
  <p:slideViewPr>
    <p:cSldViewPr>
      <p:cViewPr varScale="1">
        <p:scale>
          <a:sx n="62" d="100"/>
          <a:sy n="62" d="100"/>
        </p:scale>
        <p:origin x="512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398F4-68C7-45DD-917F-850F0F97DF8C}" type="datetimeFigureOut">
              <a:rPr lang="en-IN" smtClean="0"/>
              <a:pPr/>
              <a:t>17-02-2021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701E-2B11-4C64-8620-9E97557E8B0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372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vectors/annuler-aucun-symbole-47588/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pixabay.com/fr/vectors/positive-confirmer-v%C3%A9rifi%C3%A9-v%C3%A9rifier-156538/" TargetMode="Externa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vectors/annuler-aucun-symbole-47588/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pixabay.com/fr/vectors/positive-confirmer-v%C3%A9rifi%C3%A9-v%C3%A9rifier-156538/" TargetMode="Externa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vectors/annuler-aucun-symbole-47588/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pixabay.com/fr/vectors/positive-confirmer-v%C3%A9rifi%C3%A9-v%C3%A9rifier-156538/" TargetMode="Externa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photos/sacs-de-riz-riz-sacs-de-stockage-283750/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used in this slide - 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</a:p>
          <a:p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232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used in this slide –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</a:t>
            </a:r>
            <a:endParaRPr lang="en-IN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used in this slide - </a:t>
            </a:r>
          </a:p>
          <a:p>
            <a:pPr marL="228600" indent="-228600">
              <a:buFont typeface="+mj-lt"/>
              <a:buAutoNum type="arabicPeriod"/>
            </a:pPr>
            <a:r>
              <a:rPr lang="en-IN" dirty="0">
                <a:hlinkClick r:id="rId3"/>
              </a:rPr>
              <a:t>https://pixabay.com/fr/vectors/annuler-aucun-symbole-47588/</a:t>
            </a:r>
            <a:endParaRPr lang="en-IN" dirty="0"/>
          </a:p>
          <a:p>
            <a:pPr marL="228600" indent="-228600">
              <a:buFont typeface="+mj-lt"/>
              <a:buAutoNum type="arabicPeriod"/>
            </a:pPr>
            <a:r>
              <a:rPr lang="en-IN" dirty="0">
                <a:hlinkClick r:id="rId4"/>
              </a:rPr>
              <a:t>https://pixabay.com/fr/vectors/positive-confirmer-v%C3%A9rifi%C3%A9-v%C3%A9rifier-156538/</a:t>
            </a:r>
            <a:endParaRPr lang="en-IN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3</a:t>
            </a:fld>
            <a:endParaRPr lang="en-I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used in this slide - </a:t>
            </a:r>
          </a:p>
          <a:p>
            <a:pPr marL="228600" indent="-228600">
              <a:buFont typeface="+mj-lt"/>
              <a:buAutoNum type="arabicPeriod"/>
            </a:pPr>
            <a:r>
              <a:rPr lang="en-IN" dirty="0">
                <a:hlinkClick r:id="rId3"/>
              </a:rPr>
              <a:t>https://pixabay.com/fr/vectors/annuler-aucun-symbole-47588/</a:t>
            </a:r>
            <a:endParaRPr lang="en-IN" dirty="0"/>
          </a:p>
          <a:p>
            <a:pPr marL="228600" indent="-228600">
              <a:buFont typeface="+mj-lt"/>
              <a:buAutoNum type="arabicPeriod"/>
            </a:pPr>
            <a:r>
              <a:rPr lang="en-IN" dirty="0">
                <a:hlinkClick r:id="rId4"/>
              </a:rPr>
              <a:t>https://pixabay.com/fr/vectors/positive-confirmer-v%C3%A9rifi%C3%A9-v%C3%A9rifier-156538/</a:t>
            </a:r>
            <a:endParaRPr lang="en-IN" dirty="0"/>
          </a:p>
          <a:p>
            <a:endParaRPr lang="en-US" sz="1200" b="1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4</a:t>
            </a:fld>
            <a:endParaRPr lang="en-I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used in this slide - </a:t>
            </a:r>
          </a:p>
          <a:p>
            <a:pPr marL="228600" indent="-228600">
              <a:buFont typeface="+mj-lt"/>
              <a:buAutoNum type="arabicPeriod"/>
            </a:pPr>
            <a:r>
              <a:rPr lang="en-IN" dirty="0">
                <a:hlinkClick r:id="rId3"/>
              </a:rPr>
              <a:t>https://pixabay.com/fr/vectors/annuler-aucun-symbole-47588/</a:t>
            </a:r>
            <a:endParaRPr lang="en-IN" dirty="0"/>
          </a:p>
          <a:p>
            <a:pPr marL="228600" indent="-228600">
              <a:buFont typeface="+mj-lt"/>
              <a:buAutoNum type="arabicPeriod"/>
            </a:pPr>
            <a:r>
              <a:rPr lang="en-IN" dirty="0">
                <a:hlinkClick r:id="rId4"/>
              </a:rPr>
              <a:t>https://pixabay.com/fr/vectors/positive-confirmer-v%C3%A9rifi%C3%A9-v%C3%A9rifier-156538/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5</a:t>
            </a:fld>
            <a:endParaRPr lang="en-I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used in this slide –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6</a:t>
            </a:fld>
            <a:endParaRPr lang="en-I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used in this slide - </a:t>
            </a:r>
          </a:p>
          <a:p>
            <a:pPr marL="228600" indent="-228600">
              <a:buFont typeface="+mj-lt"/>
              <a:buAutoNum type="arabicPeriod"/>
            </a:pPr>
            <a:r>
              <a:rPr lang="en-IN" dirty="0">
                <a:hlinkClick r:id="rId3"/>
              </a:rPr>
              <a:t>https://pixabay.com/fr/photos/sacs-de-riz-riz-sacs-de-stockage-283750/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7</a:t>
            </a:fld>
            <a:endParaRPr lang="en-I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used in this slide - 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8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Asset Title (Size 54)</a:t>
            </a:r>
            <a:endParaRPr lang="en-IN" dirty="0"/>
          </a:p>
        </p:txBody>
      </p:sp>
      <p:grpSp>
        <p:nvGrpSpPr>
          <p:cNvPr id="7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8" name="Round Diagonal Corner Rectangle 7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1" name="Round Diagonal Corner Rectangle 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807" y="55434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26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14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45411247"/>
              </p:ext>
            </p:extLst>
          </p:nvPr>
        </p:nvGraphicFramePr>
        <p:xfrm>
          <a:off x="457200" y="1397000"/>
          <a:ext cx="8229600" cy="4851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3057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0692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srisathyasaividyavahini.org/" TargetMode="Externa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4" name="Rectangle 3">
            <a:hlinkClick r:id="rId6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  <p:extLst>
      <p:ext uri="{BB962C8B-B14F-4D97-AF65-F5344CB8AC3E}">
        <p14:creationId xmlns:p14="http://schemas.microsoft.com/office/powerpoint/2010/main" val="335197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pixabay.com/fr/photos/sacs-de-riz-riz-sacs-de-stockage-283750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Alternate Process 3"/>
          <p:cNvSpPr/>
          <p:nvPr/>
        </p:nvSpPr>
        <p:spPr>
          <a:xfrm>
            <a:off x="1638300" y="1905000"/>
            <a:ext cx="5867400" cy="2362200"/>
          </a:xfrm>
          <a:prstGeom prst="flowChartAlternateProcess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Practice Questions on Profit and Loss</a:t>
            </a:r>
            <a:endParaRPr lang="en-US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0731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668676" y="1260157"/>
            <a:ext cx="3200400" cy="52322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Fill in the blanks</a:t>
            </a:r>
            <a:endParaRPr kumimoji="0" 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9600" y="2362200"/>
            <a:ext cx="69395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Calibri" pitchFamily="34" charset="0"/>
                <a:cs typeface="Calibri" pitchFamily="34" charset="0"/>
              </a:rPr>
              <a:t>CP = Rs. 720,    SP =   ________,  Profit  =  Rs. 55.50</a:t>
            </a:r>
            <a:endParaRPr lang="en-IN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7391400" y="2362200"/>
            <a:ext cx="1447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Rs.775.50 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467600" y="2362200"/>
            <a:ext cx="1295400" cy="45720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z="63500"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Ans</a:t>
            </a:r>
            <a:endParaRPr lang="en-IN" sz="24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586483" y="3655275"/>
            <a:ext cx="5943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2.  CP = ______</a:t>
            </a:r>
            <a:r>
              <a:rPr kumimoji="0" lang="en-US" sz="24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,  SP = Rs. 1254,  Loss = 32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7292083" y="3807675"/>
            <a:ext cx="1219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Rs.1286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398678" y="3735940"/>
            <a:ext cx="1295400" cy="45720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z="63500"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Ans</a:t>
            </a:r>
            <a:endParaRPr lang="en-IN" sz="24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668676" y="5112694"/>
            <a:ext cx="542808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3. 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CP = Rs. 980,  SP = Rs. 940,  Loss = ____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7444483" y="5105400"/>
            <a:ext cx="914400" cy="457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Rs.40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437634" y="5032257"/>
            <a:ext cx="1295400" cy="45720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z="63500"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Ans</a:t>
            </a:r>
            <a:endParaRPr lang="en-IN" sz="24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" name="Flowchart: Alternate Process 15"/>
          <p:cNvSpPr/>
          <p:nvPr/>
        </p:nvSpPr>
        <p:spPr>
          <a:xfrm>
            <a:off x="2971800" y="228600"/>
            <a:ext cx="3352800" cy="838200"/>
          </a:xfrm>
          <a:prstGeom prst="flowChartAlternateProcess">
            <a:avLst/>
          </a:prstGeom>
          <a:solidFill>
            <a:schemeClr val="accent5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Profit and loss</a:t>
            </a: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57909E-6 L -0.4125 -0.00023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0.02245 L -0.625 -0.02176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250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833 2.22222E-6 L -0.23906 -0.01111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45" y="-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3077" grpId="0"/>
      <p:bldP spid="3079" grpId="0"/>
      <p:bldP spid="308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90600" y="1371601"/>
            <a:ext cx="7315200" cy="838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The CP of a chair is Rs. 3300. If it is sold at a loss of 10%, then SP is </a:t>
            </a:r>
            <a:endParaRPr lang="en-IN" sz="2400" dirty="0">
              <a:solidFill>
                <a:srgbClr val="C00000"/>
              </a:solidFill>
            </a:endParaRPr>
          </a:p>
        </p:txBody>
      </p:sp>
      <p:pic>
        <p:nvPicPr>
          <p:cNvPr id="11267" name="Picture 3" descr="Annuler, Aucun, Symbole, Inscrivez Vous, Mauvais, Mar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79070">
            <a:off x="3276600" y="3276600"/>
            <a:ext cx="762000" cy="637954"/>
          </a:xfrm>
          <a:prstGeom prst="rect">
            <a:avLst/>
          </a:prstGeom>
          <a:noFill/>
        </p:spPr>
      </p:pic>
      <p:pic>
        <p:nvPicPr>
          <p:cNvPr id="8" name="Picture 3" descr="Annuler, Aucun, Symbole, Inscrivez Vous, Mauvais, Mar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1" y="4010247"/>
            <a:ext cx="762000" cy="637954"/>
          </a:xfrm>
          <a:prstGeom prst="rect">
            <a:avLst/>
          </a:prstGeom>
          <a:noFill/>
        </p:spPr>
      </p:pic>
      <p:pic>
        <p:nvPicPr>
          <p:cNvPr id="9" name="Picture 3" descr="Annuler, Aucun, Symbole, Inscrivez Vous, Mauvais, Mar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2514600"/>
            <a:ext cx="761999" cy="637952"/>
          </a:xfrm>
          <a:prstGeom prst="rect">
            <a:avLst/>
          </a:prstGeom>
          <a:noFill/>
        </p:spPr>
      </p:pic>
      <p:pic>
        <p:nvPicPr>
          <p:cNvPr id="11269" name="Picture 5" descr="Positive, Confirmer, Vérifié, Vérifier, Approuv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2800" y="4800600"/>
            <a:ext cx="533400" cy="533400"/>
          </a:xfrm>
          <a:prstGeom prst="rect">
            <a:avLst/>
          </a:prstGeom>
          <a:noFill/>
        </p:spPr>
      </p:pic>
      <p:grpSp>
        <p:nvGrpSpPr>
          <p:cNvPr id="19" name="Group 18"/>
          <p:cNvGrpSpPr/>
          <p:nvPr/>
        </p:nvGrpSpPr>
        <p:grpSpPr>
          <a:xfrm>
            <a:off x="914400" y="2590800"/>
            <a:ext cx="2077642" cy="537865"/>
            <a:chOff x="914400" y="2590800"/>
            <a:chExt cx="2077642" cy="537865"/>
          </a:xfrm>
        </p:grpSpPr>
        <p:sp>
          <p:nvSpPr>
            <p:cNvPr id="11" name="TextBox 10"/>
            <p:cNvSpPr txBox="1"/>
            <p:nvPr/>
          </p:nvSpPr>
          <p:spPr>
            <a:xfrm>
              <a:off x="914400" y="2667000"/>
              <a:ext cx="457200" cy="461665"/>
            </a:xfrm>
            <a:prstGeom prst="rect">
              <a:avLst/>
            </a:prstGeom>
            <a:blipFill>
              <a:blip r:embed="rId5" cstate="print"/>
              <a:tile tx="0" ty="0" sx="100000" sy="100000" flip="none" algn="tl"/>
            </a:blip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400" dirty="0">
                  <a:latin typeface="Calibri" pitchFamily="34" charset="0"/>
                  <a:cs typeface="Calibri" pitchFamily="34" charset="0"/>
                </a:rPr>
                <a:t>A.</a:t>
              </a:r>
              <a:endParaRPr lang="en-IN" sz="24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752600" y="2590800"/>
              <a:ext cx="123944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457200" lvl="0" indent="-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>
                  <a:latin typeface="Calibri" pitchFamily="34" charset="0"/>
                  <a:ea typeface="Times New Roman" pitchFamily="18" charset="0"/>
                  <a:cs typeface="Arial" pitchFamily="34" charset="0"/>
                </a:rPr>
                <a:t>Rs. 3000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914400" y="3352800"/>
            <a:ext cx="2146571" cy="461665"/>
            <a:chOff x="914400" y="3352800"/>
            <a:chExt cx="2146571" cy="461665"/>
          </a:xfrm>
        </p:grpSpPr>
        <p:sp>
          <p:nvSpPr>
            <p:cNvPr id="12" name="TextBox 11"/>
            <p:cNvSpPr txBox="1"/>
            <p:nvPr/>
          </p:nvSpPr>
          <p:spPr>
            <a:xfrm>
              <a:off x="914400" y="3352800"/>
              <a:ext cx="457200" cy="461665"/>
            </a:xfrm>
            <a:prstGeom prst="rect">
              <a:avLst/>
            </a:prstGeom>
            <a:blipFill>
              <a:blip r:embed="rId5" cstate="print"/>
              <a:tile tx="0" ty="0" sx="100000" sy="100000" flip="none" algn="tl"/>
            </a:blip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400" dirty="0">
                  <a:latin typeface="Calibri" pitchFamily="34" charset="0"/>
                  <a:cs typeface="Calibri" pitchFamily="34" charset="0"/>
                </a:rPr>
                <a:t>B.</a:t>
              </a:r>
              <a:endParaRPr lang="en-IN" sz="24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752600" y="3352800"/>
              <a:ext cx="130837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457200" lvl="0" indent="-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>
                  <a:latin typeface="Calibri" pitchFamily="34" charset="0"/>
                  <a:ea typeface="Times New Roman" pitchFamily="18" charset="0"/>
                  <a:cs typeface="Arial" pitchFamily="34" charset="0"/>
                </a:rPr>
                <a:t>Rs. 3070 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914400" y="4038600"/>
            <a:ext cx="2209799" cy="461665"/>
            <a:chOff x="914400" y="4038600"/>
            <a:chExt cx="2209799" cy="461665"/>
          </a:xfrm>
        </p:grpSpPr>
        <p:sp>
          <p:nvSpPr>
            <p:cNvPr id="15" name="TextBox 14"/>
            <p:cNvSpPr txBox="1"/>
            <p:nvPr/>
          </p:nvSpPr>
          <p:spPr>
            <a:xfrm>
              <a:off x="914400" y="4038600"/>
              <a:ext cx="457200" cy="461665"/>
            </a:xfrm>
            <a:prstGeom prst="rect">
              <a:avLst/>
            </a:prstGeom>
            <a:blipFill>
              <a:blip r:embed="rId5" cstate="print"/>
              <a:tile tx="0" ty="0" sx="100000" sy="100000" flip="none" algn="tl"/>
            </a:blip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400" dirty="0">
                  <a:latin typeface="Calibri" pitchFamily="34" charset="0"/>
                  <a:cs typeface="Calibri" pitchFamily="34" charset="0"/>
                </a:rPr>
                <a:t>C.</a:t>
              </a:r>
              <a:endParaRPr lang="en-IN" sz="24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752600" y="4038600"/>
              <a:ext cx="137159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457200" lvl="0" indent="-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>
                  <a:latin typeface="Calibri" pitchFamily="34" charset="0"/>
                  <a:ea typeface="Times New Roman" pitchFamily="18" charset="0"/>
                  <a:cs typeface="Arial" pitchFamily="34" charset="0"/>
                </a:rPr>
                <a:t>Rs. 2790                                     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914400" y="4738048"/>
            <a:ext cx="2077642" cy="524217"/>
            <a:chOff x="914400" y="4738048"/>
            <a:chExt cx="2077642" cy="524217"/>
          </a:xfrm>
        </p:grpSpPr>
        <p:sp>
          <p:nvSpPr>
            <p:cNvPr id="17" name="Rectangle 16"/>
            <p:cNvSpPr/>
            <p:nvPr/>
          </p:nvSpPr>
          <p:spPr>
            <a:xfrm>
              <a:off x="1752600" y="4800600"/>
              <a:ext cx="123944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latin typeface="Calibri" pitchFamily="34" charset="0"/>
                  <a:ea typeface="Times New Roman" pitchFamily="18" charset="0"/>
                  <a:cs typeface="Arial" pitchFamily="34" charset="0"/>
                </a:rPr>
                <a:t>Rs. 2970</a:t>
              </a:r>
              <a:endParaRPr lang="en-IN" sz="24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914400" y="4738048"/>
              <a:ext cx="457200" cy="461665"/>
            </a:xfrm>
            <a:prstGeom prst="rect">
              <a:avLst/>
            </a:prstGeom>
            <a:blipFill>
              <a:blip r:embed="rId5" cstate="print"/>
              <a:tile tx="0" ty="0" sx="100000" sy="100000" flip="none" algn="tl"/>
            </a:blip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400" dirty="0">
                  <a:latin typeface="Calibri" pitchFamily="34" charset="0"/>
                  <a:cs typeface="Calibri" pitchFamily="34" charset="0"/>
                </a:rPr>
                <a:t>D.</a:t>
              </a:r>
              <a:endParaRPr lang="en-IN" sz="2400" dirty="0"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23" name="Flowchart: Alternate Process 22"/>
          <p:cNvSpPr/>
          <p:nvPr/>
        </p:nvSpPr>
        <p:spPr>
          <a:xfrm>
            <a:off x="2971800" y="228600"/>
            <a:ext cx="3352800" cy="838200"/>
          </a:xfrm>
          <a:prstGeom prst="flowChartAlternateProcess">
            <a:avLst/>
          </a:prstGeom>
          <a:solidFill>
            <a:schemeClr val="accent5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Profit and loss</a:t>
            </a: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963A1C4-3F02-4780-A09E-8DF6FB0843CA}"/>
              </a:ext>
            </a:extLst>
          </p:cNvPr>
          <p:cNvSpPr txBox="1"/>
          <p:nvPr/>
        </p:nvSpPr>
        <p:spPr>
          <a:xfrm>
            <a:off x="3124199" y="6324600"/>
            <a:ext cx="3886201" cy="40011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IN" sz="2000" dirty="0"/>
              <a:t>Click on any option to view answer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1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1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43000" y="1295400"/>
            <a:ext cx="53458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C0000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If CP = Rs. 950 and gain = 6%, then SP = ?</a:t>
            </a:r>
            <a:endParaRPr lang="en-US" sz="24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1066800" y="2133600"/>
            <a:ext cx="1994171" cy="461665"/>
            <a:chOff x="1066800" y="2133600"/>
            <a:chExt cx="1994171" cy="461665"/>
          </a:xfrm>
        </p:grpSpPr>
        <p:sp>
          <p:nvSpPr>
            <p:cNvPr id="6" name="Rectangle 5"/>
            <p:cNvSpPr/>
            <p:nvPr/>
          </p:nvSpPr>
          <p:spPr>
            <a:xfrm>
              <a:off x="1752600" y="2133600"/>
              <a:ext cx="130837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latin typeface="Calibri" pitchFamily="34" charset="0"/>
                  <a:ea typeface="Times New Roman" pitchFamily="18" charset="0"/>
                  <a:cs typeface="Arial" pitchFamily="34" charset="0"/>
                </a:rPr>
                <a:t>Rs. 1100 </a:t>
              </a:r>
              <a:endParaRPr lang="en-IN" sz="24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066800" y="2133600"/>
              <a:ext cx="457200" cy="461665"/>
            </a:xfrm>
            <a:prstGeom prst="rect">
              <a:avLst/>
            </a:prstGeom>
            <a:blipFill>
              <a:blip r:embed="rId3" cstate="print"/>
              <a:tile tx="0" ty="0" sx="100000" sy="100000" flip="none" algn="tl"/>
            </a:blip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400" dirty="0">
                  <a:latin typeface="Calibri" pitchFamily="34" charset="0"/>
                  <a:cs typeface="Calibri" pitchFamily="34" charset="0"/>
                </a:rPr>
                <a:t>A.</a:t>
              </a:r>
              <a:endParaRPr lang="en-IN" sz="2400" dirty="0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066800" y="2971800"/>
            <a:ext cx="1994171" cy="461665"/>
            <a:chOff x="1066800" y="2971800"/>
            <a:chExt cx="1994171" cy="461665"/>
          </a:xfrm>
        </p:grpSpPr>
        <p:sp>
          <p:nvSpPr>
            <p:cNvPr id="7" name="Rectangle 6"/>
            <p:cNvSpPr/>
            <p:nvPr/>
          </p:nvSpPr>
          <p:spPr>
            <a:xfrm>
              <a:off x="1752600" y="2971800"/>
              <a:ext cx="130837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latin typeface="Calibri" pitchFamily="34" charset="0"/>
                  <a:ea typeface="Times New Roman" pitchFamily="18" charset="0"/>
                  <a:cs typeface="Arial" pitchFamily="34" charset="0"/>
                </a:rPr>
                <a:t>Rs. 1007 </a:t>
              </a:r>
              <a:endParaRPr lang="en-IN" sz="24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066800" y="2971800"/>
              <a:ext cx="457200" cy="461665"/>
            </a:xfrm>
            <a:prstGeom prst="rect">
              <a:avLst/>
            </a:prstGeom>
            <a:blipFill>
              <a:blip r:embed="rId3" cstate="print"/>
              <a:tile tx="0" ty="0" sx="100000" sy="100000" flip="none" algn="tl"/>
            </a:blip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400" dirty="0">
                  <a:latin typeface="Calibri" pitchFamily="34" charset="0"/>
                  <a:cs typeface="Calibri" pitchFamily="34" charset="0"/>
                </a:rPr>
                <a:t>B.</a:t>
              </a:r>
              <a:endParaRPr lang="en-IN" sz="2400" dirty="0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066800" y="3733800"/>
            <a:ext cx="1994171" cy="461665"/>
            <a:chOff x="1066800" y="3733800"/>
            <a:chExt cx="1994171" cy="461665"/>
          </a:xfrm>
        </p:grpSpPr>
        <p:sp>
          <p:nvSpPr>
            <p:cNvPr id="8" name="Rectangle 7"/>
            <p:cNvSpPr/>
            <p:nvPr/>
          </p:nvSpPr>
          <p:spPr>
            <a:xfrm>
              <a:off x="1752600" y="3733800"/>
              <a:ext cx="130837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latin typeface="Calibri" pitchFamily="34" charset="0"/>
                  <a:ea typeface="Times New Roman" pitchFamily="18" charset="0"/>
                  <a:cs typeface="Arial" pitchFamily="34" charset="0"/>
                </a:rPr>
                <a:t>Rs. 1117 </a:t>
              </a:r>
              <a:endParaRPr lang="en-IN" sz="240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066800" y="3733800"/>
              <a:ext cx="457200" cy="461665"/>
            </a:xfrm>
            <a:prstGeom prst="rect">
              <a:avLst/>
            </a:prstGeom>
            <a:blipFill>
              <a:blip r:embed="rId3" cstate="print"/>
              <a:tile tx="0" ty="0" sx="100000" sy="100000" flip="none" algn="tl"/>
            </a:blip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400" dirty="0">
                  <a:latin typeface="Calibri" pitchFamily="34" charset="0"/>
                  <a:cs typeface="Calibri" pitchFamily="34" charset="0"/>
                </a:rPr>
                <a:t>C.</a:t>
              </a:r>
              <a:endParaRPr lang="en-IN" sz="2400" dirty="0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066800" y="4572000"/>
            <a:ext cx="1925242" cy="461665"/>
            <a:chOff x="1066800" y="4572000"/>
            <a:chExt cx="1925242" cy="461665"/>
          </a:xfrm>
        </p:grpSpPr>
        <p:sp>
          <p:nvSpPr>
            <p:cNvPr id="9" name="Rectangle 8"/>
            <p:cNvSpPr/>
            <p:nvPr/>
          </p:nvSpPr>
          <p:spPr>
            <a:xfrm>
              <a:off x="1752600" y="4572000"/>
              <a:ext cx="123944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>
                  <a:latin typeface="Calibri" pitchFamily="34" charset="0"/>
                  <a:ea typeface="Times New Roman" pitchFamily="18" charset="0"/>
                  <a:cs typeface="Arial" pitchFamily="34" charset="0"/>
                </a:rPr>
                <a:t>Rs. 1170</a:t>
              </a:r>
              <a:endParaRPr lang="en-US" sz="2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066800" y="4572000"/>
              <a:ext cx="457200" cy="461665"/>
            </a:xfrm>
            <a:prstGeom prst="rect">
              <a:avLst/>
            </a:prstGeom>
            <a:blipFill>
              <a:blip r:embed="rId3" cstate="print"/>
              <a:tile tx="0" ty="0" sx="100000" sy="100000" flip="none" algn="tl"/>
            </a:blip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400" dirty="0">
                  <a:latin typeface="Calibri" pitchFamily="34" charset="0"/>
                  <a:cs typeface="Calibri" pitchFamily="34" charset="0"/>
                </a:rPr>
                <a:t>D.</a:t>
              </a:r>
              <a:endParaRPr lang="en-IN" sz="2400" dirty="0">
                <a:latin typeface="Calibri" pitchFamily="34" charset="0"/>
                <a:cs typeface="Calibri" pitchFamily="34" charset="0"/>
              </a:endParaRPr>
            </a:p>
          </p:txBody>
        </p:sp>
      </p:grpSp>
      <p:pic>
        <p:nvPicPr>
          <p:cNvPr id="14" name="Picture 3" descr="Annuler, Aucun, Symbole, Inscrivez Vous, Mauvais, Mark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2800" y="2133600"/>
            <a:ext cx="761999" cy="637952"/>
          </a:xfrm>
          <a:prstGeom prst="rect">
            <a:avLst/>
          </a:prstGeom>
          <a:noFill/>
        </p:spPr>
      </p:pic>
      <p:pic>
        <p:nvPicPr>
          <p:cNvPr id="15" name="Picture 3" descr="Annuler, Aucun, Symbole, Inscrivez Vous, Mauvais, Mark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2800" y="3657600"/>
            <a:ext cx="761999" cy="637952"/>
          </a:xfrm>
          <a:prstGeom prst="rect">
            <a:avLst/>
          </a:prstGeom>
          <a:noFill/>
        </p:spPr>
      </p:pic>
      <p:pic>
        <p:nvPicPr>
          <p:cNvPr id="16" name="Picture 3" descr="Annuler, Aucun, Symbole, Inscrivez Vous, Mauvais, Mark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2800" y="4495800"/>
            <a:ext cx="761999" cy="637952"/>
          </a:xfrm>
          <a:prstGeom prst="rect">
            <a:avLst/>
          </a:prstGeom>
          <a:noFill/>
        </p:spPr>
      </p:pic>
      <p:pic>
        <p:nvPicPr>
          <p:cNvPr id="17" name="Picture 5" descr="Positive, Confirmer, Vérifié, Vérifier, Approuve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29000" y="2895600"/>
            <a:ext cx="533400" cy="533400"/>
          </a:xfrm>
          <a:prstGeom prst="rect">
            <a:avLst/>
          </a:prstGeom>
          <a:noFill/>
        </p:spPr>
      </p:pic>
      <p:sp>
        <p:nvSpPr>
          <p:cNvPr id="22" name="Flowchart: Alternate Process 21"/>
          <p:cNvSpPr/>
          <p:nvPr/>
        </p:nvSpPr>
        <p:spPr>
          <a:xfrm>
            <a:off x="3048000" y="228600"/>
            <a:ext cx="3352800" cy="838200"/>
          </a:xfrm>
          <a:prstGeom prst="flowChartAlternateProcess">
            <a:avLst/>
          </a:prstGeom>
          <a:solidFill>
            <a:schemeClr val="accent5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Profit and loss</a:t>
            </a: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6302ECA-96D1-4378-9D88-165445627F7A}"/>
              </a:ext>
            </a:extLst>
          </p:cNvPr>
          <p:cNvSpPr txBox="1"/>
          <p:nvPr/>
        </p:nvSpPr>
        <p:spPr>
          <a:xfrm>
            <a:off x="3124199" y="6324600"/>
            <a:ext cx="3886201" cy="40011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IN" sz="2000" dirty="0"/>
              <a:t>Click on any option to view answer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90600" y="1143000"/>
            <a:ext cx="7543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solidFill>
                  <a:srgbClr val="C00000"/>
                </a:solidFill>
              </a:rPr>
              <a:t>A man bought a second hand scooter for Rs.1200 and spent Rs.200 on its repairs. He sold it for Rs.1680. His gain per cent is</a:t>
            </a:r>
            <a:endParaRPr lang="en-IN" sz="2400" dirty="0">
              <a:solidFill>
                <a:srgbClr val="C00000"/>
              </a:solidFill>
            </a:endParaRPr>
          </a:p>
        </p:txBody>
      </p:sp>
      <p:grpSp>
        <p:nvGrpSpPr>
          <p:cNvPr id="2" name="Group 17"/>
          <p:cNvGrpSpPr/>
          <p:nvPr/>
        </p:nvGrpSpPr>
        <p:grpSpPr>
          <a:xfrm>
            <a:off x="1066800" y="2514600"/>
            <a:ext cx="1401060" cy="461665"/>
            <a:chOff x="1066800" y="2133600"/>
            <a:chExt cx="1401060" cy="461665"/>
          </a:xfrm>
        </p:grpSpPr>
        <p:sp>
          <p:nvSpPr>
            <p:cNvPr id="6" name="Rectangle 5"/>
            <p:cNvSpPr/>
            <p:nvPr/>
          </p:nvSpPr>
          <p:spPr>
            <a:xfrm>
              <a:off x="1752600" y="2133600"/>
              <a:ext cx="71526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/>
                <a:t>20%</a:t>
              </a:r>
              <a:endParaRPr lang="en-IN" sz="24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066800" y="2133600"/>
              <a:ext cx="457200" cy="461665"/>
            </a:xfrm>
            <a:prstGeom prst="rect">
              <a:avLst/>
            </a:prstGeom>
            <a:blipFill>
              <a:blip r:embed="rId3" cstate="print"/>
              <a:tile tx="0" ty="0" sx="100000" sy="100000" flip="none" algn="tl"/>
            </a:blip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400" dirty="0">
                  <a:latin typeface="Calibri" pitchFamily="34" charset="0"/>
                  <a:cs typeface="Calibri" pitchFamily="34" charset="0"/>
                </a:rPr>
                <a:t>A.</a:t>
              </a:r>
              <a:endParaRPr lang="en-IN" sz="2400" dirty="0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3" name="Group 18"/>
          <p:cNvGrpSpPr/>
          <p:nvPr/>
        </p:nvGrpSpPr>
        <p:grpSpPr>
          <a:xfrm>
            <a:off x="1066800" y="3352800"/>
            <a:ext cx="1401060" cy="461665"/>
            <a:chOff x="1066800" y="2971800"/>
            <a:chExt cx="1401060" cy="461665"/>
          </a:xfrm>
        </p:grpSpPr>
        <p:sp>
          <p:nvSpPr>
            <p:cNvPr id="7" name="Rectangle 6"/>
            <p:cNvSpPr/>
            <p:nvPr/>
          </p:nvSpPr>
          <p:spPr>
            <a:xfrm>
              <a:off x="1752600" y="2971800"/>
              <a:ext cx="71526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/>
                <a:t>10%</a:t>
              </a:r>
              <a:endParaRPr lang="en-IN" sz="24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066800" y="2971800"/>
              <a:ext cx="457200" cy="461665"/>
            </a:xfrm>
            <a:prstGeom prst="rect">
              <a:avLst/>
            </a:prstGeom>
            <a:blipFill>
              <a:blip r:embed="rId3" cstate="print"/>
              <a:tile tx="0" ty="0" sx="100000" sy="100000" flip="none" algn="tl"/>
            </a:blip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400" dirty="0">
                  <a:latin typeface="Calibri" pitchFamily="34" charset="0"/>
                  <a:cs typeface="Calibri" pitchFamily="34" charset="0"/>
                </a:rPr>
                <a:t>B.</a:t>
              </a:r>
              <a:endParaRPr lang="en-IN" sz="2400" dirty="0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4" name="Group 19"/>
          <p:cNvGrpSpPr/>
          <p:nvPr/>
        </p:nvGrpSpPr>
        <p:grpSpPr>
          <a:xfrm>
            <a:off x="1066800" y="4267200"/>
            <a:ext cx="1314498" cy="461665"/>
            <a:chOff x="1066800" y="3733800"/>
            <a:chExt cx="1314498" cy="461665"/>
          </a:xfrm>
        </p:grpSpPr>
        <p:sp>
          <p:nvSpPr>
            <p:cNvPr id="8" name="Rectangle 7"/>
            <p:cNvSpPr/>
            <p:nvPr/>
          </p:nvSpPr>
          <p:spPr>
            <a:xfrm>
              <a:off x="1752600" y="3733800"/>
              <a:ext cx="62869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/>
                <a:t>8% </a:t>
              </a:r>
              <a:endParaRPr lang="en-IN" sz="240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066800" y="3733800"/>
              <a:ext cx="457200" cy="461665"/>
            </a:xfrm>
            <a:prstGeom prst="rect">
              <a:avLst/>
            </a:prstGeom>
            <a:blipFill>
              <a:blip r:embed="rId3" cstate="print"/>
              <a:tile tx="0" ty="0" sx="100000" sy="100000" flip="none" algn="tl"/>
            </a:blip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400" dirty="0">
                  <a:latin typeface="Calibri" pitchFamily="34" charset="0"/>
                  <a:cs typeface="Calibri" pitchFamily="34" charset="0"/>
                </a:rPr>
                <a:t>C.</a:t>
              </a:r>
              <a:endParaRPr lang="en-IN" sz="2400" dirty="0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18" name="Group 20"/>
          <p:cNvGrpSpPr/>
          <p:nvPr/>
        </p:nvGrpSpPr>
        <p:grpSpPr>
          <a:xfrm>
            <a:off x="1066800" y="5181600"/>
            <a:ext cx="1401060" cy="461665"/>
            <a:chOff x="1066800" y="4572000"/>
            <a:chExt cx="1401060" cy="461665"/>
          </a:xfrm>
        </p:grpSpPr>
        <p:sp>
          <p:nvSpPr>
            <p:cNvPr id="9" name="Rectangle 8"/>
            <p:cNvSpPr/>
            <p:nvPr/>
          </p:nvSpPr>
          <p:spPr>
            <a:xfrm>
              <a:off x="1752600" y="4572000"/>
              <a:ext cx="71526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/>
                <a:t>16%</a:t>
              </a:r>
              <a:endParaRPr lang="en-IN" sz="240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066800" y="4572000"/>
              <a:ext cx="457200" cy="461665"/>
            </a:xfrm>
            <a:prstGeom prst="rect">
              <a:avLst/>
            </a:prstGeom>
            <a:blipFill>
              <a:blip r:embed="rId3" cstate="print"/>
              <a:tile tx="0" ty="0" sx="100000" sy="100000" flip="none" algn="tl"/>
            </a:blip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400" dirty="0">
                  <a:latin typeface="Calibri" pitchFamily="34" charset="0"/>
                  <a:cs typeface="Calibri" pitchFamily="34" charset="0"/>
                </a:rPr>
                <a:t>D.</a:t>
              </a:r>
              <a:endParaRPr lang="en-IN" sz="2400" dirty="0">
                <a:latin typeface="Calibri" pitchFamily="34" charset="0"/>
                <a:cs typeface="Calibri" pitchFamily="34" charset="0"/>
              </a:endParaRPr>
            </a:p>
          </p:txBody>
        </p:sp>
      </p:grpSp>
      <p:pic>
        <p:nvPicPr>
          <p:cNvPr id="14" name="Picture 3" descr="Annuler, Aucun, Symbole, Inscrivez Vous, Mauvais, Mark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19400" y="3276600"/>
            <a:ext cx="761999" cy="637952"/>
          </a:xfrm>
          <a:prstGeom prst="rect">
            <a:avLst/>
          </a:prstGeom>
          <a:noFill/>
        </p:spPr>
      </p:pic>
      <p:pic>
        <p:nvPicPr>
          <p:cNvPr id="15" name="Picture 3" descr="Annuler, Aucun, Symbole, Inscrivez Vous, Mauvais, Mark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19400" y="4191000"/>
            <a:ext cx="761999" cy="637952"/>
          </a:xfrm>
          <a:prstGeom prst="rect">
            <a:avLst/>
          </a:prstGeom>
          <a:noFill/>
        </p:spPr>
      </p:pic>
      <p:pic>
        <p:nvPicPr>
          <p:cNvPr id="16" name="Picture 3" descr="Annuler, Aucun, Symbole, Inscrivez Vous, Mauvais, Mark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19400" y="5181600"/>
            <a:ext cx="761999" cy="637952"/>
          </a:xfrm>
          <a:prstGeom prst="rect">
            <a:avLst/>
          </a:prstGeom>
          <a:noFill/>
        </p:spPr>
      </p:pic>
      <p:pic>
        <p:nvPicPr>
          <p:cNvPr id="17" name="Picture 5" descr="Positive, Confirmer, Vérifié, Vérifier, Approuve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95600" y="2362200"/>
            <a:ext cx="609600" cy="609600"/>
          </a:xfrm>
          <a:prstGeom prst="rect">
            <a:avLst/>
          </a:prstGeom>
          <a:noFill/>
        </p:spPr>
      </p:pic>
      <p:sp>
        <p:nvSpPr>
          <p:cNvPr id="19" name="Flowchart: Alternate Process 18"/>
          <p:cNvSpPr/>
          <p:nvPr/>
        </p:nvSpPr>
        <p:spPr>
          <a:xfrm>
            <a:off x="2971800" y="228600"/>
            <a:ext cx="3352800" cy="838200"/>
          </a:xfrm>
          <a:prstGeom prst="flowChartAlternateProcess">
            <a:avLst/>
          </a:prstGeom>
          <a:solidFill>
            <a:schemeClr val="accent5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Profit and loss</a:t>
            </a: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E469DF7-0E50-497C-AABB-D254B5FC767F}"/>
              </a:ext>
            </a:extLst>
          </p:cNvPr>
          <p:cNvSpPr txBox="1"/>
          <p:nvPr/>
        </p:nvSpPr>
        <p:spPr>
          <a:xfrm>
            <a:off x="3124199" y="6324600"/>
            <a:ext cx="3886201" cy="40011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IN" sz="2000" dirty="0"/>
              <a:t>Click on any option to view answer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762000" y="1365274"/>
            <a:ext cx="7772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0500" algn="l"/>
              </a:tabLst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Ramesh purchases an article for Rs 27, 000 and sold it at 20% loss. Find the loss and selling price of the article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3352800" y="4191000"/>
            <a:ext cx="2438400" cy="655984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0500" algn="l"/>
              </a:tabLst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omic Sans MS" pitchFamily="66" charset="0"/>
                <a:cs typeface="Calibri" pitchFamily="34" charset="0"/>
              </a:rPr>
              <a:t>SP     =   CP – Loss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38400" y="5638800"/>
            <a:ext cx="55451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</a:t>
            </a:r>
            <a:r>
              <a:rPr lang="en-US" sz="2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Loss  =  </a:t>
            </a:r>
            <a:r>
              <a:rPr lang="en-US" sz="2400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Rs 5,400</a:t>
            </a:r>
            <a:r>
              <a:rPr lang="en-US" sz="2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, Selling price  =  </a:t>
            </a:r>
            <a:r>
              <a:rPr lang="en-US" sz="2400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Rs 21,600</a:t>
            </a:r>
            <a:endParaRPr lang="en-IN" sz="2400" dirty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5943600"/>
            <a:ext cx="1447800" cy="510778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z="63500"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Answer</a:t>
            </a:r>
            <a:endParaRPr lang="en-IN" sz="24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267200" y="2438400"/>
            <a:ext cx="3810000" cy="646331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</a:pPr>
            <a:r>
              <a:rPr lang="en-US" sz="2400" dirty="0">
                <a:latin typeface="Calibri" pitchFamily="34" charset="0"/>
                <a:ea typeface="Comic Sans MS" pitchFamily="66" charset="0"/>
                <a:cs typeface="Calibri" pitchFamily="34" charset="0"/>
              </a:rPr>
              <a:t>Loss  =  20% of 27000 = 5400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1" name="Straight Arrow Connector 10"/>
          <p:cNvCxnSpPr>
            <a:stCxn id="20" idx="2"/>
          </p:cNvCxnSpPr>
          <p:nvPr/>
        </p:nvCxnSpPr>
        <p:spPr>
          <a:xfrm>
            <a:off x="2705100" y="3124200"/>
            <a:ext cx="1333500" cy="1066800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5257800" y="3124200"/>
            <a:ext cx="1227826" cy="1066800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2514600" y="5029200"/>
            <a:ext cx="475001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190500" algn="l"/>
              </a:tabLst>
            </a:pPr>
            <a:r>
              <a:rPr lang="en-US" sz="2400" dirty="0">
                <a:latin typeface="Calibri" pitchFamily="34" charset="0"/>
                <a:ea typeface="Comic Sans MS" pitchFamily="66" charset="0"/>
                <a:cs typeface="Calibri" pitchFamily="34" charset="0"/>
              </a:rPr>
              <a:t>= Rs.27000   </a:t>
            </a:r>
            <a:r>
              <a:rPr lang="en-US" sz="2400" dirty="0">
                <a:solidFill>
                  <a:srgbClr val="FF0000"/>
                </a:solidFill>
                <a:latin typeface="Calibri" pitchFamily="34" charset="0"/>
                <a:ea typeface="Comic Sans MS" pitchFamily="66" charset="0"/>
                <a:cs typeface="Calibri" pitchFamily="34" charset="0"/>
              </a:rPr>
              <a:t>–</a:t>
            </a:r>
            <a:r>
              <a:rPr lang="en-US" sz="2400" dirty="0">
                <a:latin typeface="Calibri" pitchFamily="34" charset="0"/>
                <a:ea typeface="Comic Sans MS" pitchFamily="66" charset="0"/>
                <a:cs typeface="Calibri" pitchFamily="34" charset="0"/>
              </a:rPr>
              <a:t>   Rs.5400  =  Rs.21,600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600200" y="2438400"/>
            <a:ext cx="2209800" cy="685800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CP = 27000</a:t>
            </a:r>
          </a:p>
        </p:txBody>
      </p:sp>
      <p:sp>
        <p:nvSpPr>
          <p:cNvPr id="13" name="Flowchart: Alternate Process 12"/>
          <p:cNvSpPr/>
          <p:nvPr/>
        </p:nvSpPr>
        <p:spPr>
          <a:xfrm>
            <a:off x="2971800" y="228600"/>
            <a:ext cx="3352800" cy="838200"/>
          </a:xfrm>
          <a:prstGeom prst="flowChartAlternateProcess">
            <a:avLst/>
          </a:prstGeom>
          <a:solidFill>
            <a:schemeClr val="accent5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Profit and loss</a:t>
            </a: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14338" grpId="0" animBg="1"/>
      <p:bldP spid="9" grpId="0" animBg="1"/>
      <p:bldP spid="18" grpId="0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838200" y="914400"/>
            <a:ext cx="74676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77900" algn="l"/>
              </a:tabLst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 vendor sold 6 quintals of rice at a gain of 7%. If one quintal of rice cost him Rs 3000 and his total overhead charges for transportation etc. were Rs 700, find his total profit and selling price of 6 quintals of rice 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6019800"/>
            <a:ext cx="1447800" cy="510778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z="63500"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Answer</a:t>
            </a:r>
            <a:endParaRPr lang="en-IN" sz="24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5364" name="Picture 4" descr="Sacs De Riz, Riz, Sacs, De Stockage, Grain, Alimentair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0" y="2362200"/>
            <a:ext cx="1411662" cy="1057276"/>
          </a:xfrm>
          <a:prstGeom prst="rect">
            <a:avLst/>
          </a:prstGeom>
          <a:noFill/>
        </p:spPr>
      </p:pic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8" name="Rectangle 7"/>
          <p:cNvSpPr/>
          <p:nvPr/>
        </p:nvSpPr>
        <p:spPr>
          <a:xfrm>
            <a:off x="1295400" y="2514600"/>
            <a:ext cx="3342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977900" algn="l"/>
              </a:tabLst>
            </a:pPr>
            <a:r>
              <a:rPr lang="en-US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CP of 1 quintal  = Rs.3000</a:t>
            </a:r>
          </a:p>
        </p:txBody>
      </p:sp>
      <p:sp>
        <p:nvSpPr>
          <p:cNvPr id="10" name="Rectangle 9"/>
          <p:cNvSpPr/>
          <p:nvPr/>
        </p:nvSpPr>
        <p:spPr>
          <a:xfrm>
            <a:off x="1295400" y="2971800"/>
            <a:ext cx="4914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977900" algn="l"/>
              </a:tabLst>
            </a:pPr>
            <a:r>
              <a:rPr lang="en-US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CP of 6 quintal  = 6 x 3000 = Rs.18,000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295400" y="3429000"/>
            <a:ext cx="47992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977900" algn="l"/>
              </a:tabLst>
            </a:pPr>
            <a:r>
              <a:rPr lang="en-US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CP of 6 quintals  +  Overhead charges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057400" y="3886200"/>
            <a:ext cx="37208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 = 18000   +  700  = Rs.18700</a:t>
            </a:r>
            <a:endParaRPr lang="en-IN" sz="2400" dirty="0"/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grpSp>
        <p:nvGrpSpPr>
          <p:cNvPr id="20" name="Group 19"/>
          <p:cNvGrpSpPr/>
          <p:nvPr/>
        </p:nvGrpSpPr>
        <p:grpSpPr>
          <a:xfrm>
            <a:off x="1295400" y="4419600"/>
            <a:ext cx="6324600" cy="639670"/>
            <a:chOff x="1295400" y="4419600"/>
            <a:chExt cx="6324600" cy="639670"/>
          </a:xfrm>
        </p:grpSpPr>
        <p:sp>
          <p:nvSpPr>
            <p:cNvPr id="13" name="Rectangle 12"/>
            <p:cNvSpPr/>
            <p:nvPr/>
          </p:nvSpPr>
          <p:spPr>
            <a:xfrm>
              <a:off x="1295400" y="4495800"/>
              <a:ext cx="280397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sz="2400" dirty="0">
                  <a:latin typeface="Calibri" pitchFamily="34" charset="0"/>
                  <a:ea typeface="Calibri" pitchFamily="34" charset="0"/>
                  <a:cs typeface="Calibri" pitchFamily="34" charset="0"/>
                </a:rPr>
                <a:t>Gain  =  7% of 18700</a:t>
              </a:r>
              <a:endParaRPr lang="en-IN" sz="2400" dirty="0"/>
            </a:p>
          </p:txBody>
        </p:sp>
        <p:pic>
          <p:nvPicPr>
            <p:cNvPr id="24577" name="Picture 1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114800" y="4419600"/>
              <a:ext cx="1828800" cy="639670"/>
            </a:xfrm>
            <a:prstGeom prst="rect">
              <a:avLst/>
            </a:prstGeom>
            <a:noFill/>
          </p:spPr>
        </p:pic>
        <p:sp>
          <p:nvSpPr>
            <p:cNvPr id="24579" name="Rectangle 3"/>
            <p:cNvSpPr>
              <a:spLocks noChangeArrowheads="1"/>
            </p:cNvSpPr>
            <p:nvPr/>
          </p:nvSpPr>
          <p:spPr bwMode="auto">
            <a:xfrm>
              <a:off x="6019800" y="4495800"/>
              <a:ext cx="16002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977900" algn="l"/>
                </a:tabLst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Mangal"/>
                </a:rPr>
                <a:t>=   Rs.1309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1676400" y="5562600"/>
            <a:ext cx="35397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77900" algn="l"/>
              </a:tabLst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/>
              </a:rPr>
              <a:t>=18700 + 1309 = Rs.20,009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371600" y="5029200"/>
            <a:ext cx="3200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Calibri" pitchFamily="34" charset="0"/>
                <a:ea typeface="Calibri" pitchFamily="34" charset="0"/>
                <a:cs typeface="Mangal"/>
              </a:rPr>
              <a:t>SP = CP     +   Profit</a:t>
            </a:r>
            <a:endParaRPr lang="en-IN" sz="2400" dirty="0"/>
          </a:p>
        </p:txBody>
      </p:sp>
      <p:sp>
        <p:nvSpPr>
          <p:cNvPr id="19" name="Rectangle 18"/>
          <p:cNvSpPr/>
          <p:nvPr/>
        </p:nvSpPr>
        <p:spPr>
          <a:xfrm>
            <a:off x="2514600" y="6096000"/>
            <a:ext cx="54039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Profit is Rs 1309, Selling price = Rs 20, 009</a:t>
            </a:r>
            <a:endParaRPr lang="en-IN" sz="2400" dirty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1" name="Flowchart: Alternate Process 20"/>
          <p:cNvSpPr/>
          <p:nvPr/>
        </p:nvSpPr>
        <p:spPr>
          <a:xfrm>
            <a:off x="2971800" y="0"/>
            <a:ext cx="3352800" cy="762000"/>
          </a:xfrm>
          <a:prstGeom prst="flowChartAlternateProcess">
            <a:avLst/>
          </a:prstGeom>
          <a:solidFill>
            <a:schemeClr val="accent5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Profit and loss</a:t>
            </a: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000"/>
                            </p:stCondLst>
                            <p:childTnLst>
                              <p:par>
                                <p:cTn id="4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2" grpId="0"/>
      <p:bldP spid="24580" grpId="0"/>
      <p:bldP spid="18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990600" y="1295400"/>
            <a:ext cx="7391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 carpenter allowed a discount of 15% on a chair he made. What was his Marked price if he sold it at Rs.680? 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5943600"/>
            <a:ext cx="1447800" cy="510778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z="63500"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Answer</a:t>
            </a:r>
            <a:endParaRPr lang="en-IN" sz="24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57400" y="2133600"/>
            <a:ext cx="5160965" cy="461665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Selling Price =    Market Price – Discount</a:t>
            </a:r>
          </a:p>
        </p:txBody>
      </p:sp>
      <p:sp>
        <p:nvSpPr>
          <p:cNvPr id="7" name="Rectangle 6"/>
          <p:cNvSpPr/>
          <p:nvPr/>
        </p:nvSpPr>
        <p:spPr>
          <a:xfrm>
            <a:off x="2057400" y="2743200"/>
            <a:ext cx="453040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Selling Price  =       MP - 15% of MP</a:t>
            </a:r>
          </a:p>
          <a:p>
            <a:r>
              <a:rPr lang="en-US" sz="2400" dirty="0">
                <a:latin typeface="Calibri" pitchFamily="34" charset="0"/>
                <a:cs typeface="Times New Roman" pitchFamily="18" charset="0"/>
              </a:rPr>
              <a:t>  </a:t>
            </a:r>
            <a:endParaRPr lang="en-IN" sz="2400" dirty="0"/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76600" y="3352800"/>
            <a:ext cx="2819400" cy="713887"/>
          </a:xfrm>
          <a:prstGeom prst="rect">
            <a:avLst/>
          </a:prstGeom>
          <a:noFill/>
        </p:spPr>
      </p:pic>
      <p:sp>
        <p:nvSpPr>
          <p:cNvPr id="5132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5135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grpSp>
        <p:nvGrpSpPr>
          <p:cNvPr id="30" name="Group 29"/>
          <p:cNvGrpSpPr/>
          <p:nvPr/>
        </p:nvGrpSpPr>
        <p:grpSpPr>
          <a:xfrm>
            <a:off x="3276600" y="5181600"/>
            <a:ext cx="3123603" cy="676275"/>
            <a:chOff x="3276600" y="5181600"/>
            <a:chExt cx="3123603" cy="676275"/>
          </a:xfrm>
        </p:grpSpPr>
        <p:sp>
          <p:nvSpPr>
            <p:cNvPr id="5133" name="Rectangle 13"/>
            <p:cNvSpPr>
              <a:spLocks noChangeArrowheads="1"/>
            </p:cNvSpPr>
            <p:nvPr/>
          </p:nvSpPr>
          <p:spPr bwMode="auto">
            <a:xfrm>
              <a:off x="5181600" y="5257800"/>
              <a:ext cx="121860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Mangal"/>
                </a:rPr>
                <a:t>    =  800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5134" name="Picture 14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276600" y="5181600"/>
              <a:ext cx="1981200" cy="676275"/>
            </a:xfrm>
            <a:prstGeom prst="rect">
              <a:avLst/>
            </a:prstGeom>
            <a:noFill/>
          </p:spPr>
        </p:pic>
      </p:grpSp>
      <p:sp>
        <p:nvSpPr>
          <p:cNvPr id="5136" name="Rectangle 16"/>
          <p:cNvSpPr>
            <a:spLocks noChangeArrowheads="1"/>
          </p:cNvSpPr>
          <p:nvPr/>
        </p:nvSpPr>
        <p:spPr bwMode="auto">
          <a:xfrm>
            <a:off x="0" y="1133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38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5140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5142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5141" name="Picture 2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00400" y="4267200"/>
            <a:ext cx="2247900" cy="752475"/>
          </a:xfrm>
          <a:prstGeom prst="rect">
            <a:avLst/>
          </a:prstGeom>
          <a:noFill/>
        </p:spPr>
      </p:pic>
      <p:sp>
        <p:nvSpPr>
          <p:cNvPr id="5144" name="Rectangle 24"/>
          <p:cNvSpPr>
            <a:spLocks noChangeArrowheads="1"/>
          </p:cNvSpPr>
          <p:nvPr/>
        </p:nvSpPr>
        <p:spPr bwMode="auto">
          <a:xfrm>
            <a:off x="3200400" y="5943600"/>
            <a:ext cx="3657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Mangal"/>
              </a:rPr>
              <a:t>Marked price is Rs.800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Flowchart: Alternate Process 31"/>
          <p:cNvSpPr/>
          <p:nvPr/>
        </p:nvSpPr>
        <p:spPr>
          <a:xfrm>
            <a:off x="2895600" y="152400"/>
            <a:ext cx="3352800" cy="838200"/>
          </a:xfrm>
          <a:prstGeom prst="flowChartAlternateProcess">
            <a:avLst/>
          </a:prstGeom>
          <a:solidFill>
            <a:schemeClr val="accent5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Profit and loss</a:t>
            </a: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5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5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514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8910831"/>
              </p:ext>
            </p:extLst>
          </p:nvPr>
        </p:nvGraphicFramePr>
        <p:xfrm>
          <a:off x="457200" y="1397001"/>
          <a:ext cx="8229600" cy="338618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7128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  <a:endParaRPr lang="en-IN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dirty="0">
                          <a:hlinkClick r:id="rId2"/>
                        </a:rPr>
                        <a:t>https://pixabay.com/fr/photos/sacs-de-riz-riz-sacs-de-stockage-283750/</a:t>
                      </a:r>
                      <a:endParaRPr lang="en-IN" sz="1600" dirty="0"/>
                    </a:p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" name="Picture 4" descr="Sacs De Riz, Riz, Sacs, De Stockage, Grain, Alimentair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2286000"/>
            <a:ext cx="360501" cy="27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75648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648</TotalTime>
  <Words>841</Words>
  <Application>Microsoft Office PowerPoint</Application>
  <PresentationFormat>On-screen Show (4:3)</PresentationFormat>
  <Paragraphs>127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MM Index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GIRIDHAR BALACHANDRAN 170905056</cp:lastModifiedBy>
  <cp:revision>57</cp:revision>
  <dcterms:created xsi:type="dcterms:W3CDTF">2018-12-16T04:20:25Z</dcterms:created>
  <dcterms:modified xsi:type="dcterms:W3CDTF">2021-02-17T15:29:00Z</dcterms:modified>
</cp:coreProperties>
</file>