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14"/>
  </p:notesMasterIdLst>
  <p:sldIdLst>
    <p:sldId id="256" r:id="rId2"/>
    <p:sldId id="259" r:id="rId3"/>
    <p:sldId id="260" r:id="rId4"/>
    <p:sldId id="261" r:id="rId5"/>
    <p:sldId id="267" r:id="rId6"/>
    <p:sldId id="262" r:id="rId7"/>
    <p:sldId id="263" r:id="rId8"/>
    <p:sldId id="264" r:id="rId9"/>
    <p:sldId id="265" r:id="rId10"/>
    <p:sldId id="266" r:id="rId11"/>
    <p:sldId id="258" r:id="rId12"/>
    <p:sldId id="269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84179" autoAdjust="0"/>
  </p:normalViewPr>
  <p:slideViewPr>
    <p:cSldViewPr>
      <p:cViewPr varScale="1">
        <p:scale>
          <a:sx n="56" d="100"/>
          <a:sy n="56" d="100"/>
        </p:scale>
        <p:origin x="1592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pPr/>
              <a:t>21-02-2021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photos/roupie-indien-inde-l-argent-4395524/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illustrations/banque-d%C3%A9p%C3%B4t-s%C3%A9curit%C3%A9-teller-4202986/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pixabay.com/fr/photos/roupie-indien-inde-l-argent-4505204/" TargetMode="External"/><Relationship Id="rId4" Type="http://schemas.openxmlformats.org/officeDocument/2006/relationships/hyperlink" Target="https://pixabay.com/fr/photos/inde-roupie-occupation-3887567/" TargetMode="Externa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photos/caf%C3%A9-restaurant-menu-cafe-interior-984275/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pixabay.com/fr/photos/caf%C3%A9-haricots-poudre-de-caf%C3%A9-brown-549107/" TargetMode="Externa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en/view-image.php?image=263729&amp;picture=blockchain-bitcoin-bank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publicdomainpictures.net/en/view-image.php?image=241749&amp;picture=2018-calendar" TargetMode="Externa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en/view-image.php?image=263729&amp;picture=blockchain-bitcoin-bank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pixabay.com/illustrations/agenda-calendar-2019-schedule-plan-3314601/" TargetMode="Externa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en/view-image.php?image=263729&amp;picture=blockchain-bitcoin-bank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pixabay.com/illustrations/agenda-calendar-2019-schedule-plan-3314601/" TargetMode="External"/><Relationship Id="rId5" Type="http://schemas.openxmlformats.org/officeDocument/2006/relationships/hyperlink" Target="https://www.publicdomainpictures.net/en/view-image.php?image=241749&amp;picture=2018-calendar" TargetMode="External"/><Relationship Id="rId4" Type="http://schemas.openxmlformats.org/officeDocument/2006/relationships/hyperlink" Target="https://pixabay.com/sv/illustrations/kalender-2017-veckor-m%C3%A5nader-%C3%A5r-1508663/" TargetMode="Externa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sv/vectors/hypoteksl%C3%A5n-hypothecary-kredit-l%C3%A5n-149882/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sv/vectors/hypoteksl%C3%A5n-hypothecary-kredit-l%C3%A5n-149882/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pPr marL="228600" indent="-228600">
              <a:buFont typeface="+mj-lt"/>
              <a:buAutoNum type="arabicPeriod"/>
            </a:pPr>
            <a:r>
              <a:rPr lang="en-IN" dirty="0">
                <a:hlinkClick r:id="rId3"/>
              </a:rPr>
              <a:t>https://pixabay.com/fr/photos/roupie-indien-inde-l-argent-4395524/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>
              <a:buFont typeface="+mj-lt"/>
              <a:buAutoNum type="arabicPeriod"/>
            </a:pPr>
            <a:endParaRPr lang="en-IN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b="0" dirty="0"/>
          </a:p>
          <a:p>
            <a:pPr marL="228600" indent="-228600">
              <a:buFont typeface="+mj-lt"/>
              <a:buAutoNum type="arabicPeriod"/>
            </a:pPr>
            <a:r>
              <a:rPr lang="en-IN" dirty="0">
                <a:hlinkClick r:id="rId3"/>
              </a:rPr>
              <a:t>https://pixabay.com/fr/illustrations/banque-d%C3%A9p%C3%B4t-s%C3%A9curit%C3%A9-teller-4202986/</a:t>
            </a:r>
            <a:endParaRPr lang="en-IN" dirty="0"/>
          </a:p>
          <a:p>
            <a:pPr marL="228600" indent="-228600">
              <a:buFont typeface="+mj-lt"/>
              <a:buAutoNum type="arabicPeriod"/>
            </a:pPr>
            <a:r>
              <a:rPr lang="en-IN" dirty="0">
                <a:hlinkClick r:id="rId4"/>
              </a:rPr>
              <a:t>https://pixabay.com/fr/photos/inde-roupie-occupation-3887567/</a:t>
            </a:r>
            <a:endParaRPr lang="en-IN" dirty="0"/>
          </a:p>
          <a:p>
            <a:pPr marL="228600" indent="-228600">
              <a:buFont typeface="+mj-lt"/>
              <a:buAutoNum type="arabicPeriod"/>
            </a:pPr>
            <a:r>
              <a:rPr lang="en-IN" dirty="0">
                <a:hlinkClick r:id="rId5"/>
              </a:rPr>
              <a:t>https://pixabay.com/fr/photos/roupie-indien-inde-l-argent-4505204/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2</a:t>
            </a:fld>
            <a:endParaRPr lang="en-I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b="0" dirty="0"/>
          </a:p>
          <a:p>
            <a:pPr marL="228600" indent="-228600">
              <a:buFont typeface="+mj-lt"/>
              <a:buAutoNum type="arabicPeriod"/>
            </a:pPr>
            <a:r>
              <a:rPr lang="en-IN" dirty="0">
                <a:hlinkClick r:id="rId3"/>
              </a:rPr>
              <a:t>https://pixabay.com/fr/photos/caf%C3%A9-restaurant-menu-cafe-interior-984275/</a:t>
            </a:r>
            <a:endParaRPr lang="en-IN" dirty="0"/>
          </a:p>
          <a:p>
            <a:pPr marL="228600" indent="-228600">
              <a:buFont typeface="+mj-lt"/>
              <a:buAutoNum type="arabicPeriod"/>
            </a:pPr>
            <a:r>
              <a:rPr lang="en-IN" dirty="0">
                <a:hlinkClick r:id="rId4"/>
              </a:rPr>
              <a:t>https://pixabay.com/fr/photos/caf%C3%A9-haricots-poudre-de-caf%C3%A9-brown-549107/</a:t>
            </a:r>
            <a:endParaRPr lang="en-IN" dirty="0"/>
          </a:p>
          <a:p>
            <a:pPr marL="228600" indent="-228600">
              <a:buFont typeface="+mj-lt"/>
              <a:buAutoNum type="arabicPeriod"/>
            </a:pP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3</a:t>
            </a:fld>
            <a:endParaRPr lang="en-I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pPr marL="228600" indent="-228600">
              <a:buFont typeface="+mj-lt"/>
              <a:buAutoNum type="arabicPeriod"/>
            </a:pPr>
            <a:r>
              <a:rPr lang="en-IN" dirty="0">
                <a:hlinkClick r:id="rId3"/>
              </a:rPr>
              <a:t>https://www.publicdomainpictures.net/en/view-image.php?image=263729&amp;picture=blockchain-bitcoin-bank</a:t>
            </a:r>
            <a:endParaRPr lang="en-IN" dirty="0"/>
          </a:p>
          <a:p>
            <a:pPr marL="228600" indent="-228600">
              <a:buFont typeface="+mj-lt"/>
              <a:buAutoNum type="arabicPeriod"/>
            </a:pPr>
            <a:r>
              <a:rPr lang="en-US" dirty="0">
                <a:hlinkClick r:id="rId4"/>
              </a:rPr>
              <a:t>https://www.publicdomainpictures.net/en/view-image.php?image=241749&amp;picture=2018-calendar</a:t>
            </a:r>
            <a:endParaRPr lang="en-IN" b="0" dirty="0"/>
          </a:p>
          <a:p>
            <a:pPr marL="228600" indent="-228600">
              <a:buFont typeface="+mj-lt"/>
              <a:buAutoNum type="arabicPeriod"/>
            </a:pP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4</a:t>
            </a:fld>
            <a:endParaRPr lang="en-I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IN" dirty="0">
                <a:hlinkClick r:id="rId3"/>
              </a:rPr>
              <a:t>https://www.publicdomainpictures.net/en/view-image.php?image=263729&amp;picture=blockchain-bitcoin-bank</a:t>
            </a:r>
            <a:endParaRPr lang="en-IN" dirty="0"/>
          </a:p>
          <a:p>
            <a:pPr marL="228600" indent="-228600">
              <a:buFont typeface="+mj-lt"/>
              <a:buAutoNum type="arabicPeriod"/>
            </a:pPr>
            <a:r>
              <a:rPr lang="en-IN" dirty="0">
                <a:hlinkClick r:id="rId4"/>
              </a:rPr>
              <a:t>https://pixabay.com/illustrations/agenda-calendar-2019-schedule-plan-3314601/</a:t>
            </a:r>
            <a:br>
              <a:rPr lang="en-IN" dirty="0"/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b="0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5</a:t>
            </a:fld>
            <a:endParaRPr lang="en-I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</a:p>
          <a:p>
            <a:endParaRPr lang="en-IN" b="0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6</a:t>
            </a:fld>
            <a:endParaRPr lang="en-I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–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IN" dirty="0">
                <a:hlinkClick r:id="rId3"/>
              </a:rPr>
              <a:t>https://www.publicdomainpictures.net/en/view-image.php?image=263729&amp;picture=blockchain-bitcoin-bank</a:t>
            </a:r>
            <a:endParaRPr lang="en-IN" dirty="0"/>
          </a:p>
          <a:p>
            <a:pPr marL="228600" indent="-228600">
              <a:buFont typeface="+mj-lt"/>
              <a:buAutoNum type="arabicPeriod"/>
            </a:pPr>
            <a:r>
              <a:rPr lang="en-US" dirty="0">
                <a:hlinkClick r:id="rId4"/>
              </a:rPr>
              <a:t>https://pixabay.com/sv/illustrations/kalender-2017-veckor-m%C3%A5nader-%C3%A5r-1508663/</a:t>
            </a:r>
            <a:endParaRPr lang="en-US" dirty="0"/>
          </a:p>
          <a:p>
            <a:pPr marL="228600" indent="-228600">
              <a:buFont typeface="+mj-lt"/>
              <a:buAutoNum type="arabicPeriod"/>
            </a:pPr>
            <a:r>
              <a:rPr lang="en-US" dirty="0">
                <a:hlinkClick r:id="rId5"/>
              </a:rPr>
              <a:t>https://www.publicdomainpictures.net/en/view-image.php?image=241749&amp;picture=2018-calendar</a:t>
            </a:r>
            <a:endParaRPr lang="en-US" dirty="0"/>
          </a:p>
          <a:p>
            <a:pPr marL="228600" indent="-228600">
              <a:buFont typeface="+mj-lt"/>
              <a:buAutoNum type="arabicPeriod"/>
            </a:pPr>
            <a:r>
              <a:rPr lang="en-IN" dirty="0">
                <a:hlinkClick r:id="rId6"/>
              </a:rPr>
              <a:t>https://pixabay.com/illustrations/agenda-calendar-2019-schedule-plan-3314601/</a:t>
            </a:r>
            <a:br>
              <a:rPr lang="en-IN" dirty="0"/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>
              <a:buFont typeface="+mj-lt"/>
              <a:buAutoNum type="arabicPeriod"/>
            </a:pPr>
            <a:endParaRPr lang="en-IN" b="0" dirty="0"/>
          </a:p>
          <a:p>
            <a:pPr marL="228600" indent="-228600">
              <a:buFont typeface="+mj-lt"/>
              <a:buAutoNum type="arabicPeriod"/>
            </a:pPr>
            <a:endParaRPr lang="en-IN" b="0" dirty="0"/>
          </a:p>
          <a:p>
            <a:pPr marL="228600" indent="-228600">
              <a:buFont typeface="+mj-lt"/>
              <a:buAutoNum type="arabicPeriod"/>
            </a:pPr>
            <a:endParaRPr lang="en-IN" dirty="0"/>
          </a:p>
          <a:p>
            <a:pPr marL="228600" indent="-228600">
              <a:buFont typeface="+mj-lt"/>
              <a:buAutoNum type="arabicPeriod"/>
            </a:pP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>
              <a:buFont typeface="+mj-lt"/>
              <a:buAutoNum type="arabicPeriod"/>
            </a:pPr>
            <a:endParaRPr lang="en-IN" b="0" dirty="0"/>
          </a:p>
          <a:p>
            <a:pPr marL="228600" indent="-228600">
              <a:buFont typeface="+mj-lt"/>
              <a:buAutoNum type="arabicPeriod"/>
            </a:pP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7</a:t>
            </a:fld>
            <a:endParaRPr lang="en-I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</a:p>
          <a:p>
            <a:endParaRPr lang="en-IN" b="0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8</a:t>
            </a:fld>
            <a:endParaRPr lang="en-I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–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>
                <a:hlinkClick r:id="rId3"/>
              </a:rPr>
              <a:t>https://pixabay.com/sv/vectors/hypoteksl%C3%A5n-hypothecary-kredit-l%C3%A5n-149882/</a:t>
            </a:r>
            <a:endParaRPr lang="en-IN" b="0" dirty="0"/>
          </a:p>
          <a:p>
            <a:pPr marL="228600" indent="-228600">
              <a:buFont typeface="+mj-lt"/>
              <a:buAutoNum type="arabicPeriod"/>
            </a:pP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9</a:t>
            </a:fld>
            <a:endParaRPr lang="en-I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dirty="0">
                <a:hlinkClick r:id="rId3"/>
              </a:rPr>
              <a:t>https://pixabay.com/sv/vectors/hypoteksl%C3%A5n-hypothecary-kredit-l%C3%A5n-149882/</a:t>
            </a:r>
            <a:endParaRPr lang="en-IN" b="0" dirty="0"/>
          </a:p>
          <a:p>
            <a:pPr marL="228600" indent="-228600">
              <a:buFont typeface="+mj-lt"/>
              <a:buAutoNum type="arabicPeriod"/>
            </a:pP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10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14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3" name="Rectangle 2">
            <a:hlinkClick r:id="rId5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:p14="http://schemas.microsoft.com/office/powerpoint/2010/main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5.pn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ublicdomainpictures.net/en/view-image.php?image=263729&amp;picture=blockchain-bitcoin-bank" TargetMode="External"/><Relationship Id="rId13" Type="http://schemas.openxmlformats.org/officeDocument/2006/relationships/image" Target="../media/image13.jpeg"/><Relationship Id="rId3" Type="http://schemas.openxmlformats.org/officeDocument/2006/relationships/hyperlink" Target="https://pixabay.com/fr/illustrations/banque-d%C3%A9p%C3%B4t-s%C3%A9curit%C3%A9-teller-4202986/" TargetMode="External"/><Relationship Id="rId7" Type="http://schemas.openxmlformats.org/officeDocument/2006/relationships/hyperlink" Target="https://pixabay.com/fr/photos/caf%C3%A9-haricots-poudre-de-caf%C3%A9-brown-549107/" TargetMode="External"/><Relationship Id="rId12" Type="http://schemas.openxmlformats.org/officeDocument/2006/relationships/image" Target="../media/image6.jpeg"/><Relationship Id="rId2" Type="http://schemas.openxmlformats.org/officeDocument/2006/relationships/hyperlink" Target="https://pixabay.com/fr/photos/roupie-indien-inde-l-argent-4395524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ixabay.com/fr/photos/caf%C3%A9-restaurant-menu-cafe-interior-984275/" TargetMode="External"/><Relationship Id="rId11" Type="http://schemas.openxmlformats.org/officeDocument/2006/relationships/image" Target="../media/image5.jpeg"/><Relationship Id="rId5" Type="http://schemas.openxmlformats.org/officeDocument/2006/relationships/hyperlink" Target="https://pixabay.com/fr/photos/roupie-indien-inde-l-argent-4505204/" TargetMode="External"/><Relationship Id="rId15" Type="http://schemas.openxmlformats.org/officeDocument/2006/relationships/image" Target="../media/image21.jpeg"/><Relationship Id="rId10" Type="http://schemas.openxmlformats.org/officeDocument/2006/relationships/image" Target="../media/image4.jpeg"/><Relationship Id="rId4" Type="http://schemas.openxmlformats.org/officeDocument/2006/relationships/hyperlink" Target="https://pixabay.com/fr/photos/inde-roupie-occupation-3887567/" TargetMode="External"/><Relationship Id="rId9" Type="http://schemas.openxmlformats.org/officeDocument/2006/relationships/image" Target="../media/image20.jpeg"/><Relationship Id="rId1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hyperlink" Target="https://pixabay.com/illustrations/agenda-calendar-2019-schedule-plan-3314601/" TargetMode="External"/><Relationship Id="rId7" Type="http://schemas.openxmlformats.org/officeDocument/2006/relationships/image" Target="../media/image15.png"/><Relationship Id="rId2" Type="http://schemas.openxmlformats.org/officeDocument/2006/relationships/hyperlink" Target="https://pixabay.com/sv/illustrations/kalender-2017-veckor-m%C3%A5nader-%C3%A5r-1508663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hyperlink" Target="https://pixabay.com/sv/vectors/hypoteksl%C3%A5n-hypothecary-kredit-l%C3%A5n-149882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209800" y="4114800"/>
            <a:ext cx="45160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Simple </a:t>
            </a:r>
            <a:r>
              <a:rPr lang="en-US" sz="5400" b="1" cap="none" spc="0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Interest</a:t>
            </a:r>
          </a:p>
        </p:txBody>
      </p:sp>
      <p:pic>
        <p:nvPicPr>
          <p:cNvPr id="11266" name="Picture 2" descr="Roupie, Indien, Inde, L'Argent, Billets De Banque"/>
          <p:cNvPicPr>
            <a:picLocks noChangeAspect="1" noChangeArrowheads="1"/>
          </p:cNvPicPr>
          <p:nvPr/>
        </p:nvPicPr>
        <p:blipFill>
          <a:blip r:embed="rId3" cstate="print"/>
          <a:srcRect l="9804" t="5882" r="11765" b="2941"/>
          <a:stretch>
            <a:fillRect/>
          </a:stretch>
        </p:blipFill>
        <p:spPr bwMode="auto">
          <a:xfrm>
            <a:off x="3048000" y="1905000"/>
            <a:ext cx="3048000" cy="2362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5073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742950" y="1524000"/>
            <a:ext cx="83820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73050" marR="0" lvl="0" indent="-2730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For starting any  business we need to invest money</a:t>
            </a:r>
            <a:b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</a:b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- We may borrow from friends and relatives</a:t>
            </a:r>
            <a:b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</a:b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- Or go to a bank to borrow money </a:t>
            </a:r>
            <a:endParaRPr lang="en-US" sz="2400" dirty="0"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marL="273050" marR="0" lvl="0" indent="-2730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marL="273050" marR="0" lvl="0" indent="-2730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Banks lend money for a certain period of time</a:t>
            </a:r>
            <a:b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</a:b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- It charges a certain amount for lending the money. </a:t>
            </a:r>
            <a:b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</a:b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- The amount paid for the use of money is called interest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0" y="990600"/>
            <a:ext cx="17777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C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Introduction</a:t>
            </a:r>
            <a:endParaRPr lang="en-US" sz="2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43" name="Picture 3" descr="Banque, Dépôt, Sécurité, Teller, De Trésorerie, Retir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9050" y="4380706"/>
            <a:ext cx="2438400" cy="1572261"/>
          </a:xfrm>
          <a:prstGeom prst="rect">
            <a:avLst/>
          </a:prstGeom>
          <a:noFill/>
        </p:spPr>
      </p:pic>
      <p:pic>
        <p:nvPicPr>
          <p:cNvPr id="7170" name="Picture 2" descr="Inde, Roupie, Occupation, Monnaie Indienne, Donnant"/>
          <p:cNvPicPr>
            <a:picLocks noChangeAspect="1" noChangeArrowheads="1"/>
          </p:cNvPicPr>
          <p:nvPr/>
        </p:nvPicPr>
        <p:blipFill>
          <a:blip r:embed="rId4" cstate="print"/>
          <a:srcRect l="60000"/>
          <a:stretch>
            <a:fillRect/>
          </a:stretch>
        </p:blipFill>
        <p:spPr bwMode="auto">
          <a:xfrm rot="5400000">
            <a:off x="4692650" y="4231640"/>
            <a:ext cx="1066800" cy="1778000"/>
          </a:xfrm>
          <a:prstGeom prst="rect">
            <a:avLst/>
          </a:prstGeom>
          <a:noFill/>
        </p:spPr>
      </p:pic>
      <p:pic>
        <p:nvPicPr>
          <p:cNvPr id="7172" name="Picture 4" descr="Roupie, Indien, Inde, L'Argent, Billets De Banque"/>
          <p:cNvPicPr>
            <a:picLocks noChangeAspect="1" noChangeArrowheads="1"/>
          </p:cNvPicPr>
          <p:nvPr/>
        </p:nvPicPr>
        <p:blipFill>
          <a:blip r:embed="rId5" cstate="print"/>
          <a:srcRect l="51852"/>
          <a:stretch>
            <a:fillRect/>
          </a:stretch>
        </p:blipFill>
        <p:spPr bwMode="auto">
          <a:xfrm>
            <a:off x="6851650" y="4206240"/>
            <a:ext cx="1231900" cy="1705708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2133600" y="6012180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  <a:cs typeface="Calibri" pitchFamily="34" charset="0"/>
              </a:rPr>
              <a:t>Bank </a:t>
            </a:r>
            <a:endParaRPr lang="en-IN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91000" y="6012180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  <a:cs typeface="Calibri" pitchFamily="34" charset="0"/>
              </a:rPr>
              <a:t>Lend money </a:t>
            </a:r>
            <a:endParaRPr lang="en-IN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629400" y="6019383"/>
            <a:ext cx="1295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  <a:cs typeface="Calibri" pitchFamily="34" charset="0"/>
              </a:rPr>
              <a:t>Charge</a:t>
            </a:r>
          </a:p>
          <a:p>
            <a:r>
              <a:rPr lang="en-US" sz="2400" dirty="0">
                <a:latin typeface="Calibri" pitchFamily="34" charset="0"/>
                <a:cs typeface="Calibri" pitchFamily="34" charset="0"/>
              </a:rPr>
              <a:t>Interest </a:t>
            </a:r>
            <a:endParaRPr lang="en-IN" sz="2400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3429000" y="6240780"/>
            <a:ext cx="762000" cy="0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5943600" y="6316980"/>
            <a:ext cx="762000" cy="0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Up Ribbon 19"/>
          <p:cNvSpPr/>
          <p:nvPr/>
        </p:nvSpPr>
        <p:spPr>
          <a:xfrm>
            <a:off x="1295400" y="152400"/>
            <a:ext cx="6172200" cy="762000"/>
          </a:xfrm>
          <a:prstGeom prst="ribbon2">
            <a:avLst>
              <a:gd name="adj1" fmla="val 7316"/>
              <a:gd name="adj2" fmla="val 62616"/>
            </a:avLst>
          </a:prstGeom>
          <a:solidFill>
            <a:schemeClr val="tx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Simple Interest</a:t>
            </a:r>
            <a:endParaRPr lang="en-I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102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250"/>
                                        <p:tgtEl>
                                          <p:spTgt spid="102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25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2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25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2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609600" y="4267200"/>
            <a:ext cx="8001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latin typeface="Calibri" pitchFamily="34" charset="0"/>
                <a:ea typeface="Times New Roman" pitchFamily="18" charset="0"/>
                <a:cs typeface="Calibri" pitchFamily="34" charset="0"/>
              </a:rPr>
              <a:t>I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f you want to start a coffee powder business.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Assume that you require about Rs 3,00000 to start the business (to buy coffee seeds, to pay the advance for the building etc.)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514600" y="1676400"/>
            <a:ext cx="3886200" cy="2162175"/>
            <a:chOff x="3429000" y="3962400"/>
            <a:chExt cx="4665306" cy="2619375"/>
          </a:xfrm>
        </p:grpSpPr>
        <p:pic>
          <p:nvPicPr>
            <p:cNvPr id="11267" name="Picture 3" descr="Café, Restaurant, Menu, Cafe Interior, D'Affaires, Bar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429000" y="3962400"/>
              <a:ext cx="4665306" cy="2619375"/>
            </a:xfrm>
            <a:prstGeom prst="rect">
              <a:avLst/>
            </a:prstGeom>
            <a:noFill/>
          </p:spPr>
        </p:pic>
        <p:pic>
          <p:nvPicPr>
            <p:cNvPr id="7" name="Picture 6" descr="Café, Haricots, Poudre De Café, Brown, Caféine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505200" y="5257800"/>
              <a:ext cx="2308193" cy="990600"/>
            </a:xfrm>
            <a:prstGeom prst="rect">
              <a:avLst/>
            </a:prstGeom>
            <a:no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</p:pic>
      </p:grpSp>
      <p:sp>
        <p:nvSpPr>
          <p:cNvPr id="9" name="Up Ribbon 8"/>
          <p:cNvSpPr/>
          <p:nvPr/>
        </p:nvSpPr>
        <p:spPr>
          <a:xfrm>
            <a:off x="1295400" y="152400"/>
            <a:ext cx="6172200" cy="762000"/>
          </a:xfrm>
          <a:prstGeom prst="ribbon2">
            <a:avLst>
              <a:gd name="adj1" fmla="val 7316"/>
              <a:gd name="adj2" fmla="val 62616"/>
            </a:avLst>
          </a:prstGeom>
          <a:solidFill>
            <a:schemeClr val="tx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Simple Interest</a:t>
            </a:r>
            <a:endParaRPr lang="en-I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112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500"/>
                                        <p:tgtEl>
                                          <p:spTgt spid="112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838200" y="1295400"/>
            <a:ext cx="7696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77800" marR="0" lvl="0" indent="-1778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 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If you want to borrow Rs. 3, 00,000 from a local bank  and</a:t>
            </a:r>
            <a:r>
              <a:rPr kumimoji="0" lang="en-US" sz="2400" b="0" i="0" u="none" strike="noStrike" cap="none" normalizeH="0" dirty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the bank charges  interest of 10% for a period of 1 year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43000" y="2286000"/>
            <a:ext cx="7086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lvl="0" indent="-27305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Calibri" pitchFamily="34" charset="0"/>
                <a:ea typeface="Times New Roman" pitchFamily="18" charset="0"/>
                <a:cs typeface="Calibri" pitchFamily="34" charset="0"/>
              </a:rPr>
              <a:t>10% interest   =   bank charges </a:t>
            </a:r>
            <a:r>
              <a:rPr lang="en-US" sz="2400" dirty="0">
                <a:solidFill>
                  <a:srgbClr val="C0000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Rs.10</a:t>
            </a:r>
            <a:r>
              <a:rPr lang="en-US" sz="2400" dirty="0">
                <a:latin typeface="Calibri" pitchFamily="34" charset="0"/>
                <a:ea typeface="Times New Roman" pitchFamily="18" charset="0"/>
                <a:cs typeface="Calibri" pitchFamily="34" charset="0"/>
              </a:rPr>
              <a:t> for every </a:t>
            </a:r>
            <a:r>
              <a:rPr lang="en-US" sz="2400" dirty="0">
                <a:solidFill>
                  <a:srgbClr val="C0000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Rs.100</a:t>
            </a:r>
          </a:p>
          <a:p>
            <a:pPr marL="273050" lvl="0" indent="-27305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Calibri" pitchFamily="34" charset="0"/>
                <a:ea typeface="Times New Roman" pitchFamily="18" charset="0"/>
                <a:cs typeface="Calibri" pitchFamily="34" charset="0"/>
              </a:rPr>
              <a:t> borrowed for a period = 1 year</a:t>
            </a:r>
            <a:endParaRPr lang="en-IN" sz="2400" dirty="0"/>
          </a:p>
        </p:txBody>
      </p:sp>
      <p:sp>
        <p:nvSpPr>
          <p:cNvPr id="7" name="Rectangle 6"/>
          <p:cNvSpPr/>
          <p:nvPr/>
        </p:nvSpPr>
        <p:spPr>
          <a:xfrm>
            <a:off x="4343400" y="3200400"/>
            <a:ext cx="5229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73050" lvl="0" indent="-27305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C0000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or </a:t>
            </a:r>
          </a:p>
        </p:txBody>
      </p:sp>
      <p:sp>
        <p:nvSpPr>
          <p:cNvPr id="8" name="Rectangle 7"/>
          <p:cNvSpPr/>
          <p:nvPr/>
        </p:nvSpPr>
        <p:spPr>
          <a:xfrm>
            <a:off x="3352800" y="3733800"/>
            <a:ext cx="33772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Calibri" pitchFamily="34" charset="0"/>
                <a:cs typeface="Calibri" pitchFamily="34" charset="0"/>
              </a:rPr>
              <a:t>10% of Rs.300000 x 1year</a:t>
            </a:r>
            <a:endParaRPr lang="en-IN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38600" y="4343400"/>
            <a:ext cx="1762125" cy="74295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895600" y="5334001"/>
            <a:ext cx="335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  <a:cs typeface="Calibri" pitchFamily="34" charset="0"/>
              </a:rPr>
              <a:t>Interest  =  Rs. 30,000</a:t>
            </a:r>
            <a:endParaRPr lang="en-IN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Up Ribbon 11"/>
          <p:cNvSpPr/>
          <p:nvPr/>
        </p:nvSpPr>
        <p:spPr>
          <a:xfrm>
            <a:off x="1295400" y="152400"/>
            <a:ext cx="6172200" cy="762000"/>
          </a:xfrm>
          <a:prstGeom prst="ribbon2">
            <a:avLst>
              <a:gd name="adj1" fmla="val 7316"/>
              <a:gd name="adj2" fmla="val 62616"/>
            </a:avLst>
          </a:prstGeom>
          <a:solidFill>
            <a:schemeClr val="tx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Simple Interest</a:t>
            </a:r>
            <a:endParaRPr lang="en-I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609600" y="3733800"/>
            <a:ext cx="2133600" cy="1832134"/>
            <a:chOff x="609600" y="3733800"/>
            <a:chExt cx="2133600" cy="1832134"/>
          </a:xfrm>
        </p:grpSpPr>
        <p:grpSp>
          <p:nvGrpSpPr>
            <p:cNvPr id="19" name="Group 18"/>
            <p:cNvGrpSpPr/>
            <p:nvPr/>
          </p:nvGrpSpPr>
          <p:grpSpPr>
            <a:xfrm>
              <a:off x="609600" y="4267200"/>
              <a:ext cx="2133600" cy="1298734"/>
              <a:chOff x="762000" y="3505200"/>
              <a:chExt cx="2133600" cy="1298734"/>
            </a:xfrm>
          </p:grpSpPr>
          <p:grpSp>
            <p:nvGrpSpPr>
              <p:cNvPr id="20" name="Group 19"/>
              <p:cNvGrpSpPr/>
              <p:nvPr/>
            </p:nvGrpSpPr>
            <p:grpSpPr>
              <a:xfrm>
                <a:off x="762000" y="3505200"/>
                <a:ext cx="2133600" cy="1298734"/>
                <a:chOff x="762000" y="3505200"/>
                <a:chExt cx="2133600" cy="1298734"/>
              </a:xfrm>
            </p:grpSpPr>
            <p:pic>
              <p:nvPicPr>
                <p:cNvPr id="22" name="Picture 21" descr="Blockchain, Bitcoin ,bank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clrChange>
                    <a:clrFrom>
                      <a:srgbClr val="076D84"/>
                    </a:clrFrom>
                    <a:clrTo>
                      <a:srgbClr val="076D84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762000" y="3505200"/>
                  <a:ext cx="2057400" cy="1298734"/>
                </a:xfrm>
                <a:prstGeom prst="rect">
                  <a:avLst/>
                </a:prstGeom>
                <a:noFill/>
              </p:spPr>
            </p:pic>
            <p:sp>
              <p:nvSpPr>
                <p:cNvPr id="23" name="TextBox 14"/>
                <p:cNvSpPr txBox="1"/>
                <p:nvPr/>
              </p:nvSpPr>
              <p:spPr>
                <a:xfrm>
                  <a:off x="1905000" y="3733801"/>
                  <a:ext cx="990600" cy="6001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en-US" sz="1100" dirty="0"/>
                    <a:t>Interest </a:t>
                  </a:r>
                </a:p>
                <a:p>
                  <a:pPr algn="ctr"/>
                  <a:r>
                    <a:rPr lang="en-US" sz="1100" dirty="0"/>
                    <a:t>+ </a:t>
                  </a:r>
                </a:p>
                <a:p>
                  <a:r>
                    <a:rPr lang="en-US" sz="1100" dirty="0"/>
                    <a:t>Bank charges</a:t>
                  </a:r>
                  <a:endParaRPr lang="en-IN" sz="1100" dirty="0"/>
                </a:p>
              </p:txBody>
            </p:sp>
          </p:grpSp>
          <p:sp>
            <p:nvSpPr>
              <p:cNvPr id="21" name="TextBox 15"/>
              <p:cNvSpPr txBox="1"/>
              <p:nvPr/>
            </p:nvSpPr>
            <p:spPr>
              <a:xfrm>
                <a:off x="1143000" y="3962400"/>
                <a:ext cx="8382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/>
                  <a:t>3,00,000</a:t>
                </a:r>
                <a:endParaRPr lang="en-IN" sz="1200" dirty="0"/>
              </a:p>
            </p:txBody>
          </p:sp>
        </p:grpSp>
        <p:pic>
          <p:nvPicPr>
            <p:cNvPr id="16" name="Picture 2" descr="2018 Calendar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143000" y="3733800"/>
              <a:ext cx="1063625" cy="797719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762000" y="1447800"/>
            <a:ext cx="7467600" cy="360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Amount to be repaid=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latin typeface="Calibri" pitchFamily="34" charset="0"/>
                <a:ea typeface="Times New Roman" pitchFamily="18" charset="0"/>
                <a:cs typeface="Calibri" pitchFamily="34" charset="0"/>
              </a:rPr>
              <a:t>                 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original amount borrowed  +  interest amount 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                                     =    Rs.3,00,000    +  Rs.30,000.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E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xample</a:t>
            </a:r>
            <a:r>
              <a:rPr lang="en-US" sz="24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: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you are the borrower,  the bank is the lender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The principal of the loan is (P)  =  Rs. 3, 00,000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The interest                           ( I)  =   Rs. 30, 000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The total amount                  (A) =   Rs. 3, 30,000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609600" y="5410200"/>
            <a:ext cx="7543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The total amount paid by you to the bank after one year is, A = Rs 3, 30,000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62000" y="914400"/>
            <a:ext cx="20768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C0000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After one year,</a:t>
            </a:r>
            <a:endParaRPr lang="en-US" sz="24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Up Ribbon 6"/>
          <p:cNvSpPr/>
          <p:nvPr/>
        </p:nvSpPr>
        <p:spPr>
          <a:xfrm>
            <a:off x="1295400" y="152400"/>
            <a:ext cx="6172200" cy="762000"/>
          </a:xfrm>
          <a:prstGeom prst="ribbon2">
            <a:avLst>
              <a:gd name="adj1" fmla="val 7316"/>
              <a:gd name="adj2" fmla="val 62616"/>
            </a:avLst>
          </a:prstGeom>
          <a:solidFill>
            <a:schemeClr val="tx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Simple Interest</a:t>
            </a:r>
            <a:endParaRPr lang="en-I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6629400" y="3962400"/>
            <a:ext cx="2021305" cy="1655445"/>
            <a:chOff x="6629400" y="3962400"/>
            <a:chExt cx="2021305" cy="1655445"/>
          </a:xfrm>
        </p:grpSpPr>
        <p:pic>
          <p:nvPicPr>
            <p:cNvPr id="13314" name="Picture 2" descr="Agenda, Calendar, 2019, Schedule, Plan, Appointment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934200" y="3962400"/>
              <a:ext cx="1074491" cy="658152"/>
            </a:xfrm>
            <a:prstGeom prst="rect">
              <a:avLst/>
            </a:prstGeom>
            <a:noFill/>
          </p:spPr>
        </p:pic>
        <p:pic>
          <p:nvPicPr>
            <p:cNvPr id="13316" name="Picture 4" descr="Blockchain, Bitcoin ,bank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076D84"/>
                </a:clrFrom>
                <a:clrTo>
                  <a:srgbClr val="076D84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629400" y="4210175"/>
              <a:ext cx="2021305" cy="1407670"/>
            </a:xfrm>
            <a:prstGeom prst="rect">
              <a:avLst/>
            </a:prstGeom>
            <a:noFill/>
          </p:spPr>
        </p:pic>
        <p:sp>
          <p:nvSpPr>
            <p:cNvPr id="8" name="TextBox 7"/>
            <p:cNvSpPr txBox="1"/>
            <p:nvPr/>
          </p:nvSpPr>
          <p:spPr>
            <a:xfrm>
              <a:off x="6829425" y="4495800"/>
              <a:ext cx="1323975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Rs.3,30,000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35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35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35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35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35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35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35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35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35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35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235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235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235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235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2355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2355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914400" y="1993374"/>
            <a:ext cx="73914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Principal(</a:t>
            </a: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P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) - Money that is borrowed or lent</a:t>
            </a:r>
            <a:endParaRPr lang="en-US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Interest  (</a:t>
            </a: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I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)  - Money paid on the Principal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Rate        (</a:t>
            </a: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R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) - Percentage of Principal paid as interest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Time        (</a:t>
            </a: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T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)</a:t>
            </a:r>
            <a:r>
              <a:rPr kumimoji="0" lang="en-US" sz="2400" b="0" i="0" u="none" strike="noStrike" cap="none" normalizeH="0" dirty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- Duration for which Principal is borrowed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Amount  (</a:t>
            </a: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A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) - Money paid back at the end of the time</a:t>
            </a:r>
          </a:p>
          <a:p>
            <a:pPr marL="342900" marR="0" lvl="0" indent="-34290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400" dirty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                        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                               period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             </a:t>
            </a: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Amount  = Principal + Interest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66800" y="1295400"/>
            <a:ext cx="42770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C0000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Terminologies in Simple Interest</a:t>
            </a:r>
            <a:endParaRPr lang="en-US" sz="2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Up Ribbon 5"/>
          <p:cNvSpPr/>
          <p:nvPr/>
        </p:nvSpPr>
        <p:spPr>
          <a:xfrm>
            <a:off x="1295400" y="152400"/>
            <a:ext cx="6172200" cy="762000"/>
          </a:xfrm>
          <a:prstGeom prst="ribbon2">
            <a:avLst>
              <a:gd name="adj1" fmla="val 7316"/>
              <a:gd name="adj2" fmla="val 62616"/>
            </a:avLst>
          </a:prstGeom>
          <a:solidFill>
            <a:schemeClr val="tx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Simple Interest</a:t>
            </a:r>
            <a:endParaRPr lang="en-I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0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20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20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20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20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0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0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0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0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20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20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500"/>
                            </p:stCondLst>
                            <p:childTnLst>
                              <p:par>
                                <p:cTn id="35" presetID="9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750"/>
                                        <p:tgtEl>
                                          <p:spTgt spid="20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838200" y="1143000"/>
            <a:ext cx="4114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Interest for multiple years</a:t>
            </a:r>
            <a:endParaRPr kumimoji="0" lang="en-US" sz="2400" b="0" i="0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533400" y="1676400"/>
            <a:ext cx="80772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73050" lvl="0" indent="-273050"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/>
              <a:t>    </a:t>
            </a:r>
            <a:r>
              <a:rPr lang="en-US" sz="2400" b="1" dirty="0">
                <a:solidFill>
                  <a:srgbClr val="002060"/>
                </a:solidFill>
              </a:rPr>
              <a:t>If you keep the money for two years then the bank charges you another 10% for the extra year</a:t>
            </a:r>
            <a:endParaRPr kumimoji="0" lang="en-US" sz="2400" b="1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 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400" dirty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   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You pay the interest 10% of 3,00,000  twice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24000" y="4114800"/>
            <a:ext cx="2133600" cy="708174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2209800" y="4876800"/>
            <a:ext cx="18325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Calibri" pitchFamily="34" charset="0"/>
                <a:ea typeface="Times New Roman" pitchFamily="18" charset="0"/>
                <a:cs typeface="Calibri" pitchFamily="34" charset="0"/>
              </a:rPr>
              <a:t>=    Rs.60,000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762000" y="5226471"/>
            <a:ext cx="76962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Note:</a:t>
            </a:r>
            <a:endParaRPr kumimoji="0" lang="en-US" sz="2400" b="1" i="0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Calibri" pitchFamily="34" charset="0"/>
              <a:cs typeface="Calibri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The principal remains the same for any number of years and the interest alone gets added up. This type of interest is called 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SIMPLE INTEREST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371600" y="3429000"/>
            <a:ext cx="28007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Calibri" pitchFamily="34" charset="0"/>
                <a:ea typeface="Times New Roman" pitchFamily="18" charset="0"/>
                <a:cs typeface="Calibri" pitchFamily="34" charset="0"/>
              </a:rPr>
              <a:t>10% of 3,00,000  × 2 </a:t>
            </a:r>
          </a:p>
        </p:txBody>
      </p:sp>
      <p:sp>
        <p:nvSpPr>
          <p:cNvPr id="11" name="Up Ribbon 10"/>
          <p:cNvSpPr/>
          <p:nvPr/>
        </p:nvSpPr>
        <p:spPr>
          <a:xfrm>
            <a:off x="1295400" y="152400"/>
            <a:ext cx="6172200" cy="762000"/>
          </a:xfrm>
          <a:prstGeom prst="ribbon2">
            <a:avLst>
              <a:gd name="adj1" fmla="val 7316"/>
              <a:gd name="adj2" fmla="val 62616"/>
            </a:avLst>
          </a:prstGeom>
          <a:solidFill>
            <a:schemeClr val="tx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Simple Interest</a:t>
            </a:r>
            <a:endParaRPr lang="en-I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4267200" y="3505200"/>
            <a:ext cx="4162926" cy="1788670"/>
            <a:chOff x="-8763000" y="3733800"/>
            <a:chExt cx="4162926" cy="1788670"/>
          </a:xfrm>
        </p:grpSpPr>
        <p:pic>
          <p:nvPicPr>
            <p:cNvPr id="15" name="Picture 2" descr="2018 Calendar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-5638800" y="4114800"/>
              <a:ext cx="1038726" cy="779045"/>
            </a:xfrm>
            <a:prstGeom prst="rect">
              <a:avLst/>
            </a:prstGeom>
            <a:noFill/>
          </p:spPr>
        </p:pic>
        <p:pic>
          <p:nvPicPr>
            <p:cNvPr id="16" name="Picture 2" descr="Kalender, 2017, Veckor, Månader, År, Januari, Februari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-7010400" y="4114800"/>
              <a:ext cx="1401379" cy="762000"/>
            </a:xfrm>
            <a:prstGeom prst="rect">
              <a:avLst/>
            </a:prstGeom>
            <a:noFill/>
          </p:spPr>
        </p:pic>
        <p:sp>
          <p:nvSpPr>
            <p:cNvPr id="17" name="TextBox 16"/>
            <p:cNvSpPr txBox="1"/>
            <p:nvPr/>
          </p:nvSpPr>
          <p:spPr>
            <a:xfrm>
              <a:off x="-6539350" y="3810001"/>
              <a:ext cx="1752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002060"/>
                  </a:solidFill>
                </a:rPr>
                <a:t>30,000 + 30,000</a:t>
              </a:r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-8763000" y="3733800"/>
              <a:ext cx="2021305" cy="1788670"/>
              <a:chOff x="-8763000" y="3733800"/>
              <a:chExt cx="2021305" cy="1788670"/>
            </a:xfrm>
          </p:grpSpPr>
          <p:grpSp>
            <p:nvGrpSpPr>
              <p:cNvPr id="20" name="Group 19"/>
              <p:cNvGrpSpPr/>
              <p:nvPr/>
            </p:nvGrpSpPr>
            <p:grpSpPr>
              <a:xfrm>
                <a:off x="-8763000" y="3733800"/>
                <a:ext cx="2021305" cy="1788670"/>
                <a:chOff x="-8763000" y="3733800"/>
                <a:chExt cx="2021305" cy="1788670"/>
              </a:xfrm>
            </p:grpSpPr>
            <p:pic>
              <p:nvPicPr>
                <p:cNvPr id="12" name="Picture 4" descr="Blockchain, Bitcoin ,bank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clrChange>
                    <a:clrFrom>
                      <a:srgbClr val="076D84"/>
                    </a:clrFrom>
                    <a:clrTo>
                      <a:srgbClr val="076D84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-8763000" y="4114800"/>
                  <a:ext cx="2021305" cy="1407670"/>
                </a:xfrm>
                <a:prstGeom prst="rect">
                  <a:avLst/>
                </a:prstGeom>
                <a:noFill/>
              </p:spPr>
            </p:pic>
            <p:pic>
              <p:nvPicPr>
                <p:cNvPr id="18" name="Picture 2" descr="Agenda, Calendar, 2019, Schedule, Plan, Appointment"/>
                <p:cNvPicPr>
                  <a:picLocks noChangeAspect="1" noChangeArrowheads="1"/>
                </p:cNvPicPr>
                <p:nvPr/>
              </p:nvPicPr>
              <p:blipFill>
                <a:blip r:embed="rId7" cstate="print"/>
                <a:srcRect/>
                <a:stretch>
                  <a:fillRect/>
                </a:stretch>
              </p:blipFill>
              <p:spPr bwMode="auto">
                <a:xfrm>
                  <a:off x="-8362950" y="3733800"/>
                  <a:ext cx="1074491" cy="658152"/>
                </a:xfrm>
                <a:prstGeom prst="rect">
                  <a:avLst/>
                </a:prstGeom>
                <a:noFill/>
              </p:spPr>
            </p:pic>
          </p:grpSp>
          <p:sp>
            <p:nvSpPr>
              <p:cNvPr id="19" name="TextBox 18"/>
              <p:cNvSpPr txBox="1"/>
              <p:nvPr/>
            </p:nvSpPr>
            <p:spPr>
              <a:xfrm>
                <a:off x="-8496800" y="4395851"/>
                <a:ext cx="1334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002060"/>
                    </a:solidFill>
                  </a:rPr>
                  <a:t>Rs. 3,60,000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4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638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38200" y="1143000"/>
            <a:ext cx="32354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C0000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Simple Interest Formula</a:t>
            </a:r>
            <a:endParaRPr lang="en-US" sz="2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914400" y="3048000"/>
            <a:ext cx="39276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Calibri" pitchFamily="34" charset="0"/>
                <a:ea typeface="Times New Roman" pitchFamily="18" charset="0"/>
                <a:cs typeface="Calibri" pitchFamily="34" charset="0"/>
              </a:rPr>
              <a:t>By property of proportionality</a:t>
            </a:r>
            <a:endParaRPr lang="en-IN" sz="2400" dirty="0"/>
          </a:p>
        </p:txBody>
      </p:sp>
      <p:grpSp>
        <p:nvGrpSpPr>
          <p:cNvPr id="26" name="Group 25"/>
          <p:cNvGrpSpPr/>
          <p:nvPr/>
        </p:nvGrpSpPr>
        <p:grpSpPr>
          <a:xfrm>
            <a:off x="838200" y="1828800"/>
            <a:ext cx="7467600" cy="461665"/>
            <a:chOff x="838200" y="1828800"/>
            <a:chExt cx="7467600" cy="461665"/>
          </a:xfrm>
        </p:grpSpPr>
        <p:sp>
          <p:nvSpPr>
            <p:cNvPr id="6" name="TextBox 5"/>
            <p:cNvSpPr txBox="1"/>
            <p:nvPr/>
          </p:nvSpPr>
          <p:spPr>
            <a:xfrm>
              <a:off x="2057400" y="1828800"/>
              <a:ext cx="2514600" cy="46166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Calibri" pitchFamily="34" charset="0"/>
                  <a:cs typeface="Calibri" pitchFamily="34" charset="0"/>
                </a:rPr>
                <a:t>borrow from bank</a:t>
              </a:r>
              <a:endParaRPr lang="en-IN" sz="24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38200" y="1828800"/>
              <a:ext cx="533400" cy="46166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Calibri" pitchFamily="34" charset="0"/>
                  <a:cs typeface="Calibri" pitchFamily="34" charset="0"/>
                </a:rPr>
                <a:t>P </a:t>
              </a:r>
              <a:endParaRPr lang="en-IN" sz="24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105400" y="1828800"/>
              <a:ext cx="3200400" cy="46166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Interest per annum R%</a:t>
              </a:r>
              <a:endParaRPr lang="en-IN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 flipV="1">
              <a:off x="1371600" y="2057400"/>
              <a:ext cx="533400" cy="2233"/>
            </a:xfrm>
            <a:prstGeom prst="straightConnector1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 flipV="1">
              <a:off x="4648200" y="2057400"/>
              <a:ext cx="533400" cy="2233"/>
            </a:xfrm>
            <a:prstGeom prst="straightConnector1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/>
          <p:cNvGrpSpPr/>
          <p:nvPr/>
        </p:nvGrpSpPr>
        <p:grpSpPr>
          <a:xfrm>
            <a:off x="838200" y="2438400"/>
            <a:ext cx="6626703" cy="537865"/>
            <a:chOff x="838200" y="2438400"/>
            <a:chExt cx="6626703" cy="537865"/>
          </a:xfrm>
        </p:grpSpPr>
        <p:sp>
          <p:nvSpPr>
            <p:cNvPr id="12" name="Rectangle 11"/>
            <p:cNvSpPr/>
            <p:nvPr/>
          </p:nvSpPr>
          <p:spPr>
            <a:xfrm>
              <a:off x="2133600" y="2514600"/>
              <a:ext cx="237994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C00000"/>
                  </a:solidFill>
                  <a:latin typeface="Calibri" pitchFamily="34" charset="0"/>
                  <a:ea typeface="Times New Roman" pitchFamily="18" charset="0"/>
                  <a:cs typeface="Calibri" pitchFamily="34" charset="0"/>
                </a:rPr>
                <a:t>Rs.100</a:t>
              </a:r>
              <a:r>
                <a:rPr lang="en-US" sz="2400" dirty="0">
                  <a:latin typeface="Calibri" pitchFamily="34" charset="0"/>
                  <a:ea typeface="Times New Roman" pitchFamily="18" charset="0"/>
                  <a:cs typeface="Calibri" pitchFamily="34" charset="0"/>
                </a:rPr>
                <a:t> borrowed </a:t>
              </a:r>
              <a:endParaRPr lang="en-IN" sz="2400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715000" y="2514600"/>
              <a:ext cx="174990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latin typeface="Calibri" pitchFamily="34" charset="0"/>
                  <a:ea typeface="Times New Roman" pitchFamily="18" charset="0"/>
                  <a:cs typeface="Calibri" pitchFamily="34" charset="0"/>
                </a:rPr>
                <a:t>Interest </a:t>
              </a:r>
              <a:r>
                <a:rPr lang="en-US" sz="2400" dirty="0">
                  <a:solidFill>
                    <a:srgbClr val="C00000"/>
                  </a:solidFill>
                  <a:latin typeface="Calibri" pitchFamily="34" charset="0"/>
                  <a:ea typeface="Times New Roman" pitchFamily="18" charset="0"/>
                  <a:cs typeface="Calibri" pitchFamily="34" charset="0"/>
                </a:rPr>
                <a:t>Rs.R</a:t>
              </a:r>
              <a:endParaRPr lang="en-IN" sz="24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38200" y="2438400"/>
              <a:ext cx="533400" cy="46166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Calibri" pitchFamily="34" charset="0"/>
                  <a:cs typeface="Calibri" pitchFamily="34" charset="0"/>
                </a:rPr>
                <a:t>P </a:t>
              </a:r>
              <a:endParaRPr lang="en-IN" sz="2400" dirty="0">
                <a:latin typeface="Calibri" pitchFamily="34" charset="0"/>
                <a:cs typeface="Calibri" pitchFamily="34" charset="0"/>
              </a:endParaRPr>
            </a:p>
          </p:txBody>
        </p:sp>
        <p:cxnSp>
          <p:nvCxnSpPr>
            <p:cNvPr id="22" name="Straight Arrow Connector 21"/>
            <p:cNvCxnSpPr/>
            <p:nvPr/>
          </p:nvCxnSpPr>
          <p:spPr>
            <a:xfrm flipV="1">
              <a:off x="1371600" y="2743200"/>
              <a:ext cx="533400" cy="2233"/>
            </a:xfrm>
            <a:prstGeom prst="straightConnector1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flipV="1">
              <a:off x="4724400" y="2743200"/>
              <a:ext cx="533400" cy="2233"/>
            </a:xfrm>
            <a:prstGeom prst="straightConnector1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762000" y="3581400"/>
            <a:ext cx="73152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For Rs.P borrowed,the interest to be paid after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a year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is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(P x R)/100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For Rs.P borrowed,the interest to be paid after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2 years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is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[(P x R)/100]x2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For Rs.P borrowed,the interest to be paid after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3 years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is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[(P x R)/100]x3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914400" y="5909950"/>
            <a:ext cx="7620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The formula for Simple Interest :</a:t>
            </a:r>
            <a:r>
              <a:rPr lang="en-US" sz="2400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 I = (P x R x T)/100</a:t>
            </a:r>
            <a:endParaRPr lang="en-IN" sz="2400" dirty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  <a:p>
            <a:endParaRPr lang="en-US" sz="2400" dirty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8" name="Up Ribbon 27"/>
          <p:cNvSpPr/>
          <p:nvPr/>
        </p:nvSpPr>
        <p:spPr>
          <a:xfrm>
            <a:off x="1295400" y="152400"/>
            <a:ext cx="6172200" cy="762000"/>
          </a:xfrm>
          <a:prstGeom prst="ribbon2">
            <a:avLst>
              <a:gd name="adj1" fmla="val 7316"/>
              <a:gd name="adj2" fmla="val 62616"/>
            </a:avLst>
          </a:prstGeom>
          <a:solidFill>
            <a:schemeClr val="tx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Simple Interest</a:t>
            </a:r>
            <a:endParaRPr lang="en-I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90600" y="1219200"/>
            <a:ext cx="13933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Examples</a:t>
            </a:r>
          </a:p>
        </p:txBody>
      </p:sp>
      <p:sp>
        <p:nvSpPr>
          <p:cNvPr id="6" name="Rectangle 5"/>
          <p:cNvSpPr/>
          <p:nvPr/>
        </p:nvSpPr>
        <p:spPr>
          <a:xfrm>
            <a:off x="914400" y="1828800"/>
            <a:ext cx="7620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solidFill>
                  <a:srgbClr val="C0000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Rs 4000 is borrowed for a five year period at 8% rate. What is the total amount of interest this loan will cost?</a:t>
            </a:r>
            <a:endParaRPr lang="en-IN" sz="2400" dirty="0">
              <a:solidFill>
                <a:srgbClr val="C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19200" y="2819400"/>
            <a:ext cx="65151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Principal amount(P) = Rs.4000,  T = 5 Years,  R = 8%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10000" y="3657600"/>
            <a:ext cx="1104900" cy="742950"/>
          </a:xfrm>
          <a:prstGeom prst="rect">
            <a:avLst/>
          </a:prstGeom>
          <a:noFill/>
        </p:spPr>
      </p:pic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62400" y="4419600"/>
            <a:ext cx="2276475" cy="742950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3962400" y="5334000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  <a:cs typeface="Calibri" pitchFamily="34" charset="0"/>
              </a:rPr>
              <a:t>=  Rs. 1600</a:t>
            </a:r>
            <a:endParaRPr lang="en-IN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828800" y="5943600"/>
            <a:ext cx="57611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The amount of interest to be paid is Rs. 1600</a:t>
            </a:r>
            <a:endParaRPr lang="en-IN" sz="2400" dirty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" name="Up Ribbon 15"/>
          <p:cNvSpPr/>
          <p:nvPr/>
        </p:nvSpPr>
        <p:spPr>
          <a:xfrm>
            <a:off x="1295400" y="152400"/>
            <a:ext cx="6172200" cy="762000"/>
          </a:xfrm>
          <a:prstGeom prst="ribbon2">
            <a:avLst>
              <a:gd name="adj1" fmla="val 7316"/>
              <a:gd name="adj2" fmla="val 62616"/>
            </a:avLst>
          </a:prstGeom>
          <a:solidFill>
            <a:schemeClr val="tx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Simple Interest</a:t>
            </a:r>
            <a:endParaRPr lang="en-I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7200" y="5867400"/>
            <a:ext cx="1295400" cy="510778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z="63500"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Solution</a:t>
            </a:r>
            <a:endParaRPr lang="en-IN" sz="2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3429000"/>
            <a:ext cx="2924175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7" grpId="0"/>
      <p:bldP spid="14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62000" y="914400"/>
            <a:ext cx="7620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Suresh received an interest payment of Rs 9000. His investments result in two such payments per year. If the simple interest rate is 9% how much is his investment?</a:t>
            </a:r>
            <a:endParaRPr lang="en-IN" sz="2400" dirty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14400" y="3810000"/>
            <a:ext cx="25359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IN" sz="2400" dirty="0"/>
          </a:p>
          <a:p>
            <a:r>
              <a:rPr lang="en-US" sz="2400" dirty="0"/>
              <a:t> </a:t>
            </a:r>
            <a:endParaRPr lang="en-IN" sz="2400" dirty="0"/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3" name="Rectangle 12"/>
          <p:cNvSpPr/>
          <p:nvPr/>
        </p:nvSpPr>
        <p:spPr>
          <a:xfrm>
            <a:off x="1371600" y="2209800"/>
            <a:ext cx="639393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Calibri" pitchFamily="34" charset="0"/>
                <a:cs typeface="Calibri" pitchFamily="34" charset="0"/>
              </a:rPr>
              <a:t>T=1year , R=9%, Principal amount invested be =  P</a:t>
            </a:r>
            <a:endParaRPr lang="en-IN" sz="2400" dirty="0">
              <a:latin typeface="Calibri" pitchFamily="34" charset="0"/>
              <a:cs typeface="Calibri" pitchFamily="34" charset="0"/>
            </a:endParaRPr>
          </a:p>
          <a:p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29000" y="3581400"/>
            <a:ext cx="1104900" cy="742950"/>
          </a:xfrm>
          <a:prstGeom prst="rect">
            <a:avLst/>
          </a:prstGeom>
          <a:noFill/>
        </p:spPr>
      </p:pic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43200" y="4267200"/>
            <a:ext cx="2590800" cy="711558"/>
          </a:xfrm>
          <a:prstGeom prst="rect">
            <a:avLst/>
          </a:prstGeom>
          <a:noFill/>
        </p:spPr>
      </p:pic>
      <p:sp>
        <p:nvSpPr>
          <p:cNvPr id="20" name="Rectangle 19"/>
          <p:cNvSpPr/>
          <p:nvPr/>
        </p:nvSpPr>
        <p:spPr>
          <a:xfrm>
            <a:off x="914400" y="2667000"/>
            <a:ext cx="7239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Calibri" pitchFamily="34" charset="0"/>
                <a:cs typeface="Calibri" pitchFamily="34" charset="0"/>
              </a:rPr>
              <a:t>Total interest received by Suresh in a year =</a:t>
            </a:r>
          </a:p>
          <a:p>
            <a:pPr algn="ctr"/>
            <a:r>
              <a:rPr lang="en-US" sz="2400" dirty="0">
                <a:latin typeface="Calibri" pitchFamily="34" charset="0"/>
                <a:cs typeface="Calibri" pitchFamily="34" charset="0"/>
              </a:rPr>
              <a:t>         9000 + 9000 = 18,000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200400" y="5105400"/>
            <a:ext cx="19479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Calibri" pitchFamily="34" charset="0"/>
                <a:ea typeface="Times New Roman" pitchFamily="18" charset="0"/>
                <a:cs typeface="Calibri" pitchFamily="34" charset="0"/>
              </a:rPr>
              <a:t>9P = 1800000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352800" y="5715000"/>
            <a:ext cx="17748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Calibri" pitchFamily="34" charset="0"/>
                <a:ea typeface="Times New Roman" pitchFamily="18" charset="0"/>
                <a:cs typeface="Calibri" pitchFamily="34" charset="0"/>
              </a:rPr>
              <a:t>P  =   200000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2743200" y="6172200"/>
            <a:ext cx="4495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Suresh invested = Rs.20,00,000</a:t>
            </a:r>
            <a:r>
              <a:rPr kumimoji="0" lang="en-US" sz="2400" b="1" i="0" u="sng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26" name="Up Ribbon 25"/>
          <p:cNvSpPr/>
          <p:nvPr/>
        </p:nvSpPr>
        <p:spPr>
          <a:xfrm>
            <a:off x="1295400" y="152400"/>
            <a:ext cx="6172200" cy="762000"/>
          </a:xfrm>
          <a:prstGeom prst="ribbon2">
            <a:avLst>
              <a:gd name="adj1" fmla="val 7316"/>
              <a:gd name="adj2" fmla="val 62616"/>
            </a:avLst>
          </a:prstGeom>
          <a:solidFill>
            <a:schemeClr val="tx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Simple Interest</a:t>
            </a:r>
            <a:endParaRPr lang="en-I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85800" y="5791200"/>
            <a:ext cx="1295400" cy="510778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z="63500"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Solution</a:t>
            </a:r>
            <a:endParaRPr lang="en-IN" sz="2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05600" y="3676216"/>
            <a:ext cx="2238375" cy="1553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13" grpId="0"/>
      <p:bldP spid="20" grpId="0"/>
      <p:bldP spid="21" grpId="0"/>
      <p:bldP spid="22" grpId="0"/>
      <p:bldP spid="225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9898495"/>
              </p:ext>
            </p:extLst>
          </p:nvPr>
        </p:nvGraphicFramePr>
        <p:xfrm>
          <a:off x="304800" y="922780"/>
          <a:ext cx="8001000" cy="508390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94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525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2171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312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dirty="0">
                          <a:hlinkClick r:id="rId2"/>
                        </a:rPr>
                        <a:t>https://pixabay.com/fr/photos/roupie-indien-inde-l-argent-4395524/</a:t>
                      </a:r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312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</a:t>
                      </a:r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dirty="0">
                          <a:hlinkClick r:id="rId3"/>
                        </a:rPr>
                        <a:t>https://pixabay.com/fr/illustrations/banque-d%C3%A9p%C3%B4t-s%C3%A9curit%C3%A9-teller-4202986</a:t>
                      </a:r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312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</a:t>
                      </a:r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dirty="0">
                          <a:hlinkClick r:id="rId4"/>
                        </a:rPr>
                        <a:t>https://pixabay.com/fr/photos/inde-roupie-occupation-3887567/</a:t>
                      </a:r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312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</a:t>
                      </a:r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hlinkClick r:id="rId5"/>
                        </a:rPr>
                        <a:t>https://pixabay.com/fr/photos/roupie-indien-inde-l-argent-4505204/</a:t>
                      </a:r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1713">
                <a:tc>
                  <a:txBody>
                    <a:bodyPr/>
                    <a:lstStyle/>
                    <a:p>
                      <a:pPr algn="ctr"/>
                      <a:r>
                        <a:rPr lang="en-IN" sz="18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hlinkClick r:id="rId6"/>
                        </a:rPr>
                        <a:t>https://pixabay.com/fr/photos/caf%C3%A9-restaurant-menu-cafe-interior-984275/</a:t>
                      </a:r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1713">
                <a:tc>
                  <a:txBody>
                    <a:bodyPr/>
                    <a:lstStyle/>
                    <a:p>
                      <a:pPr algn="ctr"/>
                      <a:r>
                        <a:rPr lang="en-IN" sz="18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Font typeface="+mj-lt"/>
                        <a:buNone/>
                      </a:pPr>
                      <a:r>
                        <a:rPr lang="en-IN" dirty="0">
                          <a:hlinkClick r:id="rId7"/>
                        </a:rPr>
                        <a:t>https://pixabay.com/fr/photos/caf%C3%A9-haricots-poudre-de-caf%C3%A9-brown-549107/</a:t>
                      </a:r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21713"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solidFill>
                            <a:schemeClr val="tx1"/>
                          </a:solidFill>
                        </a:rPr>
                        <a:t>4,5,7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dirty="0">
                          <a:hlinkClick r:id="rId8"/>
                        </a:rPr>
                        <a:t>https://www.publicdomainpictures.net/en/view-image.php?image=263729&amp;picture=blockchain-bitcoin-bank</a:t>
                      </a:r>
                      <a:endParaRPr lang="en-IN" sz="16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6" name="Picture 2" descr="Roupie, Indien, Inde, L'Argent, Billets De Banque"/>
          <p:cNvPicPr>
            <a:picLocks noChangeAspect="1" noChangeArrowheads="1"/>
          </p:cNvPicPr>
          <p:nvPr/>
        </p:nvPicPr>
        <p:blipFill>
          <a:blip r:embed="rId9" cstate="print"/>
          <a:srcRect l="9804" t="5882" r="11765" b="2941"/>
          <a:stretch>
            <a:fillRect/>
          </a:stretch>
        </p:blipFill>
        <p:spPr bwMode="auto">
          <a:xfrm>
            <a:off x="1676400" y="1752600"/>
            <a:ext cx="348387" cy="270000"/>
          </a:xfrm>
          <a:prstGeom prst="rect">
            <a:avLst/>
          </a:prstGeom>
          <a:noFill/>
        </p:spPr>
      </p:pic>
      <p:pic>
        <p:nvPicPr>
          <p:cNvPr id="7" name="Picture 3" descr="Banque, Dépôt, Sécurité, Teller, De Trésorerie, Retirer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676400" y="2438400"/>
            <a:ext cx="418740" cy="270000"/>
          </a:xfrm>
          <a:prstGeom prst="rect">
            <a:avLst/>
          </a:prstGeom>
          <a:noFill/>
        </p:spPr>
      </p:pic>
      <p:pic>
        <p:nvPicPr>
          <p:cNvPr id="8" name="Picture 2" descr="Inde, Roupie, Occupation, Monnaie Indienne, Donnant"/>
          <p:cNvPicPr>
            <a:picLocks noChangeAspect="1" noChangeArrowheads="1"/>
          </p:cNvPicPr>
          <p:nvPr/>
        </p:nvPicPr>
        <p:blipFill>
          <a:blip r:embed="rId11" cstate="print"/>
          <a:srcRect l="60000"/>
          <a:stretch>
            <a:fillRect/>
          </a:stretch>
        </p:blipFill>
        <p:spPr bwMode="auto">
          <a:xfrm rot="5400000">
            <a:off x="1806600" y="3070200"/>
            <a:ext cx="162000" cy="270000"/>
          </a:xfrm>
          <a:prstGeom prst="rect">
            <a:avLst/>
          </a:prstGeom>
          <a:noFill/>
        </p:spPr>
      </p:pic>
      <p:pic>
        <p:nvPicPr>
          <p:cNvPr id="9" name="Picture 4" descr="Roupie, Indien, Inde, L'Argent, Billets De Banque"/>
          <p:cNvPicPr>
            <a:picLocks noChangeAspect="1" noChangeArrowheads="1"/>
          </p:cNvPicPr>
          <p:nvPr/>
        </p:nvPicPr>
        <p:blipFill>
          <a:blip r:embed="rId12" cstate="print"/>
          <a:srcRect l="51852"/>
          <a:stretch>
            <a:fillRect/>
          </a:stretch>
        </p:blipFill>
        <p:spPr bwMode="auto">
          <a:xfrm>
            <a:off x="1676400" y="3657600"/>
            <a:ext cx="195000" cy="270000"/>
          </a:xfrm>
          <a:prstGeom prst="rect">
            <a:avLst/>
          </a:prstGeom>
          <a:noFill/>
        </p:spPr>
      </p:pic>
      <p:pic>
        <p:nvPicPr>
          <p:cNvPr id="10" name="Picture 4" descr="Blockchain, Bitcoin ,bank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076D84"/>
              </a:clrFrom>
              <a:clrTo>
                <a:srgbClr val="076D8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71600" y="5334000"/>
            <a:ext cx="875338" cy="609600"/>
          </a:xfrm>
          <a:prstGeom prst="rect">
            <a:avLst/>
          </a:prstGeom>
          <a:noFill/>
        </p:spPr>
      </p:pic>
      <p:pic>
        <p:nvPicPr>
          <p:cNvPr id="14" name="Picture 3" descr="Café, Restaurant, Menu, Cafe Interior, D'Affaires, Bar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600200" y="4267200"/>
            <a:ext cx="485286" cy="270000"/>
          </a:xfrm>
          <a:prstGeom prst="rect">
            <a:avLst/>
          </a:prstGeom>
          <a:noFill/>
        </p:spPr>
      </p:pic>
      <p:pic>
        <p:nvPicPr>
          <p:cNvPr id="16" name="Picture 2" descr="Café, Haricots, Poudre De Café, Brown, Caféine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524000" y="4876800"/>
            <a:ext cx="629126" cy="27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756486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5696953"/>
              </p:ext>
            </p:extLst>
          </p:nvPr>
        </p:nvGraphicFramePr>
        <p:xfrm>
          <a:off x="457200" y="1397001"/>
          <a:ext cx="8229600" cy="447330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sz="1600" dirty="0">
                          <a:hlinkClick r:id="rId2"/>
                        </a:rPr>
                        <a:t>https://pixabay.com/sv/illustrations/kalender-2017-veckor-m%C3%A5nader-%C3%A5r-1508663/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dirty="0">
                          <a:hlinkClick r:id="rId3"/>
                        </a:rPr>
                        <a:t>https://pixabay.com/illustrations/agenda-calendar-2019-schedule-plan-3314601/</a:t>
                      </a:r>
                      <a:endParaRPr lang="en-IN" sz="16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hlinkClick r:id="rId2"/>
                        </a:rPr>
                        <a:t>https://pixabay.com/sv/illustrations/kalender-2017-veckor-m%C3%A5nader-%C3%A5r-1508663/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9,10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Font typeface="+mj-lt"/>
                        <a:buNone/>
                      </a:pPr>
                      <a:r>
                        <a:rPr lang="en-US" dirty="0">
                          <a:hlinkClick r:id="rId4"/>
                        </a:rPr>
                        <a:t>https://pixabay.com/sv/vectors/hypoteksl%C3%A5n-hypothecary-kredit-l%C3%A5n-149882/</a:t>
                      </a:r>
                      <a:endParaRPr lang="en-IN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8817759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Font typeface="+mj-lt"/>
                        <a:buNone/>
                      </a:pPr>
                      <a:endParaRPr lang="en-IN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347861"/>
                  </a:ext>
                </a:extLst>
              </a:tr>
            </a:tbl>
          </a:graphicData>
        </a:graphic>
      </p:graphicFrame>
      <p:pic>
        <p:nvPicPr>
          <p:cNvPr id="11" name="Picture 2" descr="2018 Calenda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28800" y="2209800"/>
            <a:ext cx="533400" cy="400050"/>
          </a:xfrm>
          <a:prstGeom prst="rect">
            <a:avLst/>
          </a:prstGeom>
          <a:noFill/>
        </p:spPr>
      </p:pic>
      <p:pic>
        <p:nvPicPr>
          <p:cNvPr id="12" name="Picture 2" descr="Agenda, Calendar, 2019, Schedule, Plan, Appointmen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76400" y="2819400"/>
            <a:ext cx="685800" cy="420069"/>
          </a:xfrm>
          <a:prstGeom prst="rect">
            <a:avLst/>
          </a:prstGeom>
          <a:noFill/>
        </p:spPr>
      </p:pic>
      <p:pic>
        <p:nvPicPr>
          <p:cNvPr id="13" name="Picture 2" descr="Kalender, 2017, Veckor, Månader, År, Januari, Februari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52600" y="3581400"/>
            <a:ext cx="496552" cy="270000"/>
          </a:xfrm>
          <a:prstGeom prst="rect">
            <a:avLst/>
          </a:prstGeom>
          <a:noFill/>
        </p:spPr>
      </p:pic>
      <p:pic>
        <p:nvPicPr>
          <p:cNvPr id="14" name="Picture 2" descr="Hypotekslån, Hypothecary Kredit, Lån, Ränta, Intresse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828800" y="4114800"/>
            <a:ext cx="388024" cy="27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75648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576</TotalTime>
  <Words>1519</Words>
  <Application>Microsoft Office PowerPoint</Application>
  <PresentationFormat>On-screen Show (4:3)</PresentationFormat>
  <Paragraphs>190</Paragraphs>
  <Slides>12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MM Index</vt:lpstr>
      <vt:lpstr>MM Index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GIRIDHAR BALACHANDRAN 170905056</cp:lastModifiedBy>
  <cp:revision>75</cp:revision>
  <dcterms:created xsi:type="dcterms:W3CDTF">2018-12-16T04:20:25Z</dcterms:created>
  <dcterms:modified xsi:type="dcterms:W3CDTF">2021-02-21T11:32:16Z</dcterms:modified>
</cp:coreProperties>
</file>