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64" r:id="rId4"/>
    <p:sldId id="261" r:id="rId5"/>
    <p:sldId id="262" r:id="rId6"/>
    <p:sldId id="265" r:id="rId7"/>
    <p:sldId id="267" r:id="rId8"/>
    <p:sldId id="258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6868" autoAdjust="0"/>
  </p:normalViewPr>
  <p:slideViewPr>
    <p:cSldViewPr>
      <p:cViewPr varScale="1">
        <p:scale>
          <a:sx n="51" d="100"/>
          <a:sy n="51" d="100"/>
        </p:scale>
        <p:origin x="832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t>17-02-2021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https://freesvg.org/home-loan-interest-rate-icon-vector-clip-art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0100" y="1600200"/>
            <a:ext cx="7543800" cy="1676400"/>
          </a:xfrm>
          <a:solidFill>
            <a:srgbClr val="C00000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Questions on Simple Interest</a:t>
            </a:r>
            <a:endParaRPr lang="en-IN" dirty="0">
              <a:solidFill>
                <a:schemeClr val="bg1"/>
              </a:solidFill>
            </a:endParaRPr>
          </a:p>
        </p:txBody>
      </p:sp>
      <p:pic>
        <p:nvPicPr>
          <p:cNvPr id="1026" name="Picture 2" descr="Home loan interest rate icon vector clip art">
            <a:extLst>
              <a:ext uri="{FF2B5EF4-FFF2-40B4-BE49-F238E27FC236}">
                <a16:creationId xmlns:a16="http://schemas.microsoft.com/office/drawing/2014/main" id="{F7520735-6130-450A-A5DA-0B905AE328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725" y="4108798"/>
            <a:ext cx="2114550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152400"/>
            <a:ext cx="4343400" cy="639762"/>
          </a:xfrm>
          <a:solidFill>
            <a:srgbClr val="C00000"/>
          </a:solid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Simple Interest</a:t>
            </a:r>
            <a:endParaRPr lang="en-IN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/>
          <a:lstStyle/>
          <a:p>
            <a:r>
              <a:rPr lang="en-US" b="1" u="sng" dirty="0"/>
              <a:t>Fill in the Blanks:</a:t>
            </a:r>
          </a:p>
          <a:p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When I = Rs.192, R = 6% , T = 4 years, P = ………..</a:t>
            </a:r>
          </a:p>
          <a:p>
            <a:pPr marL="514350" indent="-514350">
              <a:buAutoNum type="arabicPeriod"/>
            </a:pPr>
            <a:r>
              <a:rPr lang="en-US" dirty="0"/>
              <a:t>When P = Rs.9600, I = Rs 72, T = 3 months </a:t>
            </a:r>
          </a:p>
          <a:p>
            <a:r>
              <a:rPr lang="en-US" dirty="0"/>
              <a:t>        R = …………</a:t>
            </a:r>
          </a:p>
          <a:p>
            <a:r>
              <a:rPr lang="en-US" dirty="0"/>
              <a:t>3. When P = Rs.500, R = 7.5% , I = Rs.150, </a:t>
            </a:r>
          </a:p>
          <a:p>
            <a:r>
              <a:rPr lang="en-US" dirty="0"/>
              <a:t>        T  = ………….</a:t>
            </a:r>
            <a:endParaRPr lang="en-IN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0B1AD7-CF29-43AA-A73A-E5BEB3232239}"/>
              </a:ext>
            </a:extLst>
          </p:cNvPr>
          <p:cNvSpPr txBox="1"/>
          <p:nvPr/>
        </p:nvSpPr>
        <p:spPr>
          <a:xfrm>
            <a:off x="1143000" y="27432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800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80815A-5509-4066-BAB1-C84D303B4AB2}"/>
              </a:ext>
            </a:extLst>
          </p:cNvPr>
          <p:cNvSpPr txBox="1"/>
          <p:nvPr/>
        </p:nvSpPr>
        <p:spPr>
          <a:xfrm>
            <a:off x="1897171" y="395598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3 %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73295B-960B-4204-A39E-616204636BB1}"/>
              </a:ext>
            </a:extLst>
          </p:cNvPr>
          <p:cNvSpPr txBox="1"/>
          <p:nvPr/>
        </p:nvSpPr>
        <p:spPr>
          <a:xfrm>
            <a:off x="2057400" y="510540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4 Years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5724F3-55C9-4C3F-9D47-BDBCA8E3BFCE}"/>
              </a:ext>
            </a:extLst>
          </p:cNvPr>
          <p:cNvSpPr txBox="1"/>
          <p:nvPr/>
        </p:nvSpPr>
        <p:spPr>
          <a:xfrm>
            <a:off x="3344971" y="6324600"/>
            <a:ext cx="3894029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IN" sz="2400" dirty="0"/>
              <a:t>Click for Answers</a:t>
            </a:r>
          </a:p>
        </p:txBody>
      </p:sp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" y="1066800"/>
            <a:ext cx="8763000" cy="1371600"/>
          </a:xfrm>
        </p:spPr>
        <p:txBody>
          <a:bodyPr/>
          <a:lstStyle/>
          <a:p>
            <a:r>
              <a:rPr lang="en-US" sz="2800" dirty="0"/>
              <a:t>1) Iqbal borrowed Rs.21,500 from bank for a year at the rate of 8% interest per annum. Calculate the interest rate and the amount he has to pay at the end of the year?</a:t>
            </a:r>
            <a:endParaRPr lang="en-IN" sz="28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27039E-26E9-4AF6-80FA-BCC531278739}"/>
              </a:ext>
            </a:extLst>
          </p:cNvPr>
          <p:cNvSpPr txBox="1"/>
          <p:nvPr/>
        </p:nvSpPr>
        <p:spPr>
          <a:xfrm>
            <a:off x="2438400" y="228600"/>
            <a:ext cx="42672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</a:rPr>
              <a:t>Solve the Following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7B5AD0-1261-4CBD-919E-A83F4182EE41}"/>
              </a:ext>
            </a:extLst>
          </p:cNvPr>
          <p:cNvSpPr txBox="1"/>
          <p:nvPr/>
        </p:nvSpPr>
        <p:spPr>
          <a:xfrm>
            <a:off x="1066800" y="2649886"/>
            <a:ext cx="70104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Solutions:</a:t>
            </a:r>
          </a:p>
          <a:p>
            <a:r>
              <a:rPr lang="en-US" sz="2800" dirty="0"/>
              <a:t> Sum Borrowed  P = Rs.21,500</a:t>
            </a:r>
          </a:p>
          <a:p>
            <a:r>
              <a:rPr lang="en-US" sz="2800" dirty="0"/>
              <a:t> Interest Rate      I = 8% </a:t>
            </a:r>
            <a:r>
              <a:rPr lang="en-US" sz="2800" dirty="0" err="1"/>
              <a:t>p.a</a:t>
            </a:r>
            <a:endParaRPr lang="en-US" sz="2800" dirty="0"/>
          </a:p>
          <a:p>
            <a:r>
              <a:rPr lang="en-US" sz="2800" dirty="0"/>
              <a:t> The Interest       I = 8% on Rs.21,500</a:t>
            </a:r>
          </a:p>
          <a:p>
            <a:r>
              <a:rPr lang="en-US" sz="2800" dirty="0"/>
              <a:t>                                = 8/100 x 21500</a:t>
            </a:r>
          </a:p>
          <a:p>
            <a:r>
              <a:rPr lang="en-US" sz="2800" dirty="0"/>
              <a:t>                                = Rs.1720</a:t>
            </a:r>
          </a:p>
          <a:p>
            <a:r>
              <a:rPr lang="en-US" sz="2800" dirty="0"/>
              <a:t>The Interest to be paid at the end of the year </a:t>
            </a:r>
          </a:p>
          <a:p>
            <a:r>
              <a:rPr lang="en-US" sz="2800" dirty="0"/>
              <a:t>                     is Rs.1720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73600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295400"/>
            <a:ext cx="8229600" cy="4525963"/>
          </a:xfrm>
        </p:spPr>
        <p:txBody>
          <a:bodyPr/>
          <a:lstStyle/>
          <a:p>
            <a:r>
              <a:rPr lang="en-US" dirty="0"/>
              <a:t>The total amount to be paid after a year </a:t>
            </a:r>
          </a:p>
          <a:p>
            <a:r>
              <a:rPr lang="en-US" dirty="0"/>
              <a:t>                  A = P + I</a:t>
            </a:r>
          </a:p>
          <a:p>
            <a:r>
              <a:rPr lang="en-US" dirty="0"/>
              <a:t>                      = Rs.21,500 + 1720</a:t>
            </a:r>
          </a:p>
          <a:p>
            <a:r>
              <a:rPr lang="en-US" dirty="0"/>
              <a:t>                      = Rs.23,220</a:t>
            </a:r>
          </a:p>
          <a:p>
            <a:endParaRPr lang="en-US" dirty="0"/>
          </a:p>
          <a:p>
            <a:r>
              <a:rPr lang="en-US" dirty="0"/>
              <a:t>The Amount to be paid at the end of the year is </a:t>
            </a:r>
          </a:p>
          <a:p>
            <a:r>
              <a:rPr lang="en-US" b="1" dirty="0"/>
              <a:t>                               Rs.23,220  </a:t>
            </a:r>
            <a:r>
              <a:rPr lang="en-US" dirty="0"/>
              <a:t>                                                      </a:t>
            </a:r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A54AA4-5571-49A8-9D3D-0C121623B356}"/>
              </a:ext>
            </a:extLst>
          </p:cNvPr>
          <p:cNvSpPr txBox="1"/>
          <p:nvPr/>
        </p:nvSpPr>
        <p:spPr>
          <a:xfrm>
            <a:off x="2438400" y="228600"/>
            <a:ext cx="42672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</a:rPr>
              <a:t>Solution continued</a:t>
            </a:r>
          </a:p>
        </p:txBody>
      </p:sp>
    </p:spTree>
    <p:extLst>
      <p:ext uri="{BB962C8B-B14F-4D97-AF65-F5344CB8AC3E}">
        <p14:creationId xmlns:p14="http://schemas.microsoft.com/office/powerpoint/2010/main" val="6983703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600200"/>
          </a:xfrm>
        </p:spPr>
        <p:txBody>
          <a:bodyPr/>
          <a:lstStyle/>
          <a:p>
            <a:r>
              <a:rPr lang="en-US" sz="2800" dirty="0"/>
              <a:t>2) Ram took a loan of Rs.2800 and he has been paying Rs.240 as interest for the past three years. What is the interest rate? </a:t>
            </a:r>
            <a:endParaRPr lang="en-IN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405A3F-A39E-4CBE-A08F-348FD9C1C075}"/>
              </a:ext>
            </a:extLst>
          </p:cNvPr>
          <p:cNvSpPr txBox="1"/>
          <p:nvPr/>
        </p:nvSpPr>
        <p:spPr>
          <a:xfrm>
            <a:off x="2438400" y="228600"/>
            <a:ext cx="42672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</a:rPr>
              <a:t>Solve the Following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E13B020-0BC2-4A95-9752-C1B47678BDCD}"/>
              </a:ext>
            </a:extLst>
          </p:cNvPr>
          <p:cNvSpPr txBox="1">
            <a:spLocks/>
          </p:cNvSpPr>
          <p:nvPr/>
        </p:nvSpPr>
        <p:spPr>
          <a:xfrm>
            <a:off x="1295400" y="2514600"/>
            <a:ext cx="8229600" cy="526927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Solutions</a:t>
            </a:r>
            <a:endParaRPr lang="en-US" sz="2400" dirty="0"/>
          </a:p>
          <a:p>
            <a:r>
              <a:rPr lang="en-US" sz="2400" dirty="0"/>
              <a:t>          P = Rs.2800 , I = Rs.240, T = 3 years ,</a:t>
            </a:r>
          </a:p>
          <a:p>
            <a:r>
              <a:rPr lang="en-US" sz="2400" dirty="0"/>
              <a:t>               Need to find R %?</a:t>
            </a:r>
          </a:p>
          <a:p>
            <a:r>
              <a:rPr lang="en-US" sz="2400" dirty="0"/>
              <a:t>          I  = P x T x R / 100</a:t>
            </a:r>
          </a:p>
          <a:p>
            <a:r>
              <a:rPr lang="en-US" sz="2400" dirty="0"/>
              <a:t>     240  =  2800 x 3 x R / 100</a:t>
            </a:r>
          </a:p>
          <a:p>
            <a:r>
              <a:rPr lang="en-US" sz="2400" dirty="0"/>
              <a:t>          R  =  240 x 100 / 2800 x 3</a:t>
            </a:r>
          </a:p>
          <a:p>
            <a:r>
              <a:rPr lang="en-US" sz="2400" dirty="0"/>
              <a:t>          R  =  24000 / 8400 </a:t>
            </a:r>
          </a:p>
          <a:p>
            <a:r>
              <a:rPr lang="en-US" sz="2400" dirty="0"/>
              <a:t>          R  = 2.85 % (</a:t>
            </a:r>
            <a:r>
              <a:rPr lang="en-US" sz="2400" dirty="0" err="1"/>
              <a:t>approx</a:t>
            </a:r>
            <a:r>
              <a:rPr lang="en-US" sz="2400" dirty="0"/>
              <a:t>)  </a:t>
            </a:r>
          </a:p>
          <a:p>
            <a:r>
              <a:rPr lang="en-US" sz="2400" dirty="0"/>
              <a:t>The Interest rate on the borrowed loan is </a:t>
            </a:r>
            <a:r>
              <a:rPr lang="en-US" sz="2400" b="1" dirty="0"/>
              <a:t>2.85%</a:t>
            </a:r>
          </a:p>
        </p:txBody>
      </p:sp>
    </p:spTree>
    <p:extLst>
      <p:ext uri="{BB962C8B-B14F-4D97-AF65-F5344CB8AC3E}">
        <p14:creationId xmlns:p14="http://schemas.microsoft.com/office/powerpoint/2010/main" val="391747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1851"/>
            <a:ext cx="8229600" cy="963252"/>
          </a:xfrm>
        </p:spPr>
        <p:txBody>
          <a:bodyPr/>
          <a:lstStyle/>
          <a:p>
            <a:r>
              <a:rPr lang="en-US" dirty="0"/>
              <a:t>3) At what rate per annum will Rs.6360 yield an interest of Rs.1378 in 2 years and 6 months?</a:t>
            </a:r>
            <a:endParaRPr lang="en-IN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E36F128-19F1-4812-BE0A-A61D1E8A7EA6}"/>
              </a:ext>
            </a:extLst>
          </p:cNvPr>
          <p:cNvSpPr txBox="1">
            <a:spLocks/>
          </p:cNvSpPr>
          <p:nvPr/>
        </p:nvSpPr>
        <p:spPr>
          <a:xfrm>
            <a:off x="1676400" y="2286000"/>
            <a:ext cx="8382000" cy="5287962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Solutions</a:t>
            </a:r>
          </a:p>
          <a:p>
            <a:r>
              <a:rPr lang="en-US" sz="2400" dirty="0"/>
              <a:t>Given     P = Rs.6360</a:t>
            </a:r>
          </a:p>
          <a:p>
            <a:r>
              <a:rPr lang="en-US" sz="2400" dirty="0"/>
              <a:t> </a:t>
            </a:r>
            <a:r>
              <a:rPr lang="en-IN" sz="2400" dirty="0"/>
              <a:t>Interest I  = Rs.1378</a:t>
            </a:r>
          </a:p>
          <a:p>
            <a:r>
              <a:rPr lang="en-US" sz="2400" dirty="0"/>
              <a:t>                T = 2 years 6 months = 2.5years</a:t>
            </a:r>
          </a:p>
          <a:p>
            <a:r>
              <a:rPr lang="en-US" sz="2400" dirty="0"/>
              <a:t>                I = P x R x T / 100</a:t>
            </a:r>
          </a:p>
          <a:p>
            <a:r>
              <a:rPr lang="en-US" sz="2400" dirty="0"/>
              <a:t>         1378 = 6360 x R x 2.5 / 100</a:t>
            </a:r>
          </a:p>
          <a:p>
            <a:r>
              <a:rPr lang="en-US" sz="2400" dirty="0"/>
              <a:t>Rate of Interest R = (100 x 1378) / (6360 x 2.5)</a:t>
            </a:r>
          </a:p>
          <a:p>
            <a:r>
              <a:rPr lang="en-US" sz="2400" dirty="0"/>
              <a:t>                             R = 8.66%</a:t>
            </a:r>
          </a:p>
          <a:p>
            <a:r>
              <a:rPr lang="en-US" sz="2400" dirty="0"/>
              <a:t>Hence, the Simple Interest Rate is </a:t>
            </a:r>
            <a:r>
              <a:rPr lang="en-US" sz="2400" b="1" dirty="0"/>
              <a:t>8.66%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B9337D-A540-4EBB-906E-05F3D509B8C5}"/>
              </a:ext>
            </a:extLst>
          </p:cNvPr>
          <p:cNvSpPr txBox="1"/>
          <p:nvPr/>
        </p:nvSpPr>
        <p:spPr>
          <a:xfrm>
            <a:off x="2438400" y="228600"/>
            <a:ext cx="42672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</a:rPr>
              <a:t>Solve the Following</a:t>
            </a:r>
          </a:p>
        </p:txBody>
      </p:sp>
    </p:spTree>
    <p:extLst>
      <p:ext uri="{BB962C8B-B14F-4D97-AF65-F5344CB8AC3E}">
        <p14:creationId xmlns:p14="http://schemas.microsoft.com/office/powerpoint/2010/main" val="373848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8229600" cy="990600"/>
          </a:xfrm>
        </p:spPr>
        <p:txBody>
          <a:bodyPr/>
          <a:lstStyle/>
          <a:p>
            <a:r>
              <a:rPr lang="en-US" dirty="0"/>
              <a:t>4) At what rate per annum will the Principal triple in 16 years?</a:t>
            </a:r>
          </a:p>
          <a:p>
            <a:endParaRPr lang="en-IN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196092-BAAD-484F-A9A2-56C2FB976FFE}"/>
              </a:ext>
            </a:extLst>
          </p:cNvPr>
          <p:cNvSpPr txBox="1"/>
          <p:nvPr/>
        </p:nvSpPr>
        <p:spPr>
          <a:xfrm>
            <a:off x="2438400" y="228600"/>
            <a:ext cx="4267200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N" sz="3600" dirty="0">
                <a:solidFill>
                  <a:schemeClr val="bg1"/>
                </a:solidFill>
              </a:rPr>
              <a:t>Solve the Following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0775EE9-8A2D-404E-9709-9AE6DF74CCC2}"/>
              </a:ext>
            </a:extLst>
          </p:cNvPr>
          <p:cNvSpPr txBox="1">
            <a:spLocks/>
          </p:cNvSpPr>
          <p:nvPr/>
        </p:nvSpPr>
        <p:spPr>
          <a:xfrm>
            <a:off x="609600" y="2096869"/>
            <a:ext cx="8229600" cy="5241924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Solution</a:t>
            </a:r>
          </a:p>
          <a:p>
            <a:r>
              <a:rPr lang="en-US" sz="2400" dirty="0"/>
              <a:t>Let P be the Principal. In 16 years, P becomes 3P</a:t>
            </a:r>
          </a:p>
          <a:p>
            <a:r>
              <a:rPr lang="en-US" sz="2400" dirty="0"/>
              <a:t>           Which means that Interest </a:t>
            </a:r>
          </a:p>
          <a:p>
            <a:r>
              <a:rPr lang="en-US" sz="2400" dirty="0"/>
              <a:t>             I = 3P – P = 2P</a:t>
            </a:r>
          </a:p>
          <a:p>
            <a:r>
              <a:rPr lang="en-US" sz="2400" dirty="0"/>
              <a:t>           But we know  I = PRT / 100</a:t>
            </a:r>
          </a:p>
          <a:p>
            <a:r>
              <a:rPr lang="en-US" sz="2400" dirty="0"/>
              <a:t>             2 P = P x R x 16 / 100</a:t>
            </a:r>
          </a:p>
          <a:p>
            <a:r>
              <a:rPr lang="en-US" sz="2400" dirty="0"/>
              <a:t>                R = 2 x 100 / 16</a:t>
            </a:r>
          </a:p>
          <a:p>
            <a:r>
              <a:rPr lang="en-US" sz="2400" dirty="0"/>
              <a:t>                R = 200 / 16  = 12. 5 %</a:t>
            </a:r>
          </a:p>
          <a:p>
            <a:r>
              <a:rPr lang="en-US" sz="2400" dirty="0"/>
              <a:t>Hence, the Principal will triple in 16 years at a Simple Interest of </a:t>
            </a:r>
            <a:r>
              <a:rPr lang="en-US" sz="2400" b="1" dirty="0"/>
              <a:t>12.5 % .</a:t>
            </a:r>
            <a:endParaRPr lang="en-IN" sz="2400" b="1" dirty="0"/>
          </a:p>
          <a:p>
            <a:endParaRPr lang="en-US" sz="2800" dirty="0"/>
          </a:p>
          <a:p>
            <a:endParaRPr lang="en-US" dirty="0"/>
          </a:p>
          <a:p>
            <a:r>
              <a:rPr lang="en-US" dirty="0"/>
              <a:t>   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54808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3442388"/>
              </p:ext>
            </p:extLst>
          </p:nvPr>
        </p:nvGraphicFramePr>
        <p:xfrm>
          <a:off x="457200" y="1397001"/>
          <a:ext cx="8229600" cy="4699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1286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dirty="0"/>
                        <a:t>https://freesvg.org/home-loan-interest-rate-icon-vector-clip-art</a:t>
                      </a:r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1286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6" name="Picture 2" descr="Home loan interest rate icon vector clip art">
            <a:extLst>
              <a:ext uri="{FF2B5EF4-FFF2-40B4-BE49-F238E27FC236}">
                <a16:creationId xmlns:a16="http://schemas.microsoft.com/office/drawing/2014/main" id="{66522A2A-8D6B-4AAD-86CE-C809F2EE89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209800"/>
            <a:ext cx="51435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683</Words>
  <Application>Microsoft Office PowerPoint</Application>
  <PresentationFormat>On-screen Show (4:3)</PresentationFormat>
  <Paragraphs>85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Questions on Simple Interest</vt:lpstr>
      <vt:lpstr>Simple Interest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34</cp:revision>
  <dcterms:created xsi:type="dcterms:W3CDTF">2018-12-16T04:20:25Z</dcterms:created>
  <dcterms:modified xsi:type="dcterms:W3CDTF">2021-02-17T15:58:16Z</dcterms:modified>
</cp:coreProperties>
</file>