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12"/>
  </p:notesMasterIdLst>
  <p:sldIdLst>
    <p:sldId id="444" r:id="rId2"/>
    <p:sldId id="435" r:id="rId3"/>
    <p:sldId id="436" r:id="rId4"/>
    <p:sldId id="437" r:id="rId5"/>
    <p:sldId id="438" r:id="rId6"/>
    <p:sldId id="439" r:id="rId7"/>
    <p:sldId id="440" r:id="rId8"/>
    <p:sldId id="441" r:id="rId9"/>
    <p:sldId id="443" r:id="rId10"/>
    <p:sldId id="44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ntent-Main Script" id="{7B8A9526-9236-4FAD-9158-52319A415505}">
          <p14:sldIdLst>
            <p14:sldId id="444"/>
            <p14:sldId id="435"/>
            <p14:sldId id="436"/>
            <p14:sldId id="437"/>
            <p14:sldId id="438"/>
            <p14:sldId id="439"/>
            <p14:sldId id="440"/>
            <p14:sldId id="441"/>
            <p14:sldId id="443"/>
            <p14:sldId id="44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460F"/>
    <a:srgbClr val="1C6628"/>
    <a:srgbClr val="000066"/>
    <a:srgbClr val="F616DB"/>
    <a:srgbClr val="CDFDB5"/>
    <a:srgbClr val="F3700D"/>
    <a:srgbClr val="165220"/>
    <a:srgbClr val="0FDB14"/>
    <a:srgbClr val="F11B4E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A7ADBE-7EC0-4A85-9BAF-88F3EB869871}" v="2" dt="2021-04-06T13:09:12.5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88" autoAdjust="0"/>
    <p:restoredTop sz="94249" autoAdjust="0"/>
  </p:normalViewPr>
  <p:slideViewPr>
    <p:cSldViewPr>
      <p:cViewPr>
        <p:scale>
          <a:sx n="80" d="100"/>
          <a:sy n="80" d="100"/>
        </p:scale>
        <p:origin x="1320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abhu, Shashank" userId="434abcaa-a364-4d99-837b-dd4fc4d70a8a" providerId="ADAL" clId="{1FA7ADBE-7EC0-4A85-9BAF-88F3EB869871}"/>
    <pc:docChg chg="undo custSel modSld">
      <pc:chgData name="Prabhu, Shashank" userId="434abcaa-a364-4d99-837b-dd4fc4d70a8a" providerId="ADAL" clId="{1FA7ADBE-7EC0-4A85-9BAF-88F3EB869871}" dt="2021-04-06T13:14:57.956" v="141"/>
      <pc:docMkLst>
        <pc:docMk/>
      </pc:docMkLst>
      <pc:sldChg chg="modNotesTx">
        <pc:chgData name="Prabhu, Shashank" userId="434abcaa-a364-4d99-837b-dd4fc4d70a8a" providerId="ADAL" clId="{1FA7ADBE-7EC0-4A85-9BAF-88F3EB869871}" dt="2021-04-06T13:12:13.485" v="67" actId="20577"/>
        <pc:sldMkLst>
          <pc:docMk/>
          <pc:sldMk cId="1960390462" sldId="435"/>
        </pc:sldMkLst>
      </pc:sldChg>
      <pc:sldChg chg="modNotesTx">
        <pc:chgData name="Prabhu, Shashank" userId="434abcaa-a364-4d99-837b-dd4fc4d70a8a" providerId="ADAL" clId="{1FA7ADBE-7EC0-4A85-9BAF-88F3EB869871}" dt="2021-04-06T13:14:35.242" v="136"/>
        <pc:sldMkLst>
          <pc:docMk/>
          <pc:sldMk cId="1526790457" sldId="436"/>
        </pc:sldMkLst>
      </pc:sldChg>
      <pc:sldChg chg="modNotesTx">
        <pc:chgData name="Prabhu, Shashank" userId="434abcaa-a364-4d99-837b-dd4fc4d70a8a" providerId="ADAL" clId="{1FA7ADBE-7EC0-4A85-9BAF-88F3EB869871}" dt="2021-04-06T13:12:44.953" v="109" actId="20577"/>
        <pc:sldMkLst>
          <pc:docMk/>
          <pc:sldMk cId="1540242313" sldId="437"/>
        </pc:sldMkLst>
      </pc:sldChg>
      <pc:sldChg chg="modNotesTx">
        <pc:chgData name="Prabhu, Shashank" userId="434abcaa-a364-4d99-837b-dd4fc4d70a8a" providerId="ADAL" clId="{1FA7ADBE-7EC0-4A85-9BAF-88F3EB869871}" dt="2021-04-06T13:12:48.184" v="110"/>
        <pc:sldMkLst>
          <pc:docMk/>
          <pc:sldMk cId="419883888" sldId="438"/>
        </pc:sldMkLst>
      </pc:sldChg>
      <pc:sldChg chg="modSp mod modNotesTx">
        <pc:chgData name="Prabhu, Shashank" userId="434abcaa-a364-4d99-837b-dd4fc4d70a8a" providerId="ADAL" clId="{1FA7ADBE-7EC0-4A85-9BAF-88F3EB869871}" dt="2021-04-06T13:13:06.482" v="122" actId="20577"/>
        <pc:sldMkLst>
          <pc:docMk/>
          <pc:sldMk cId="3266515715" sldId="439"/>
        </pc:sldMkLst>
        <pc:spChg chg="mod">
          <ac:chgData name="Prabhu, Shashank" userId="434abcaa-a364-4d99-837b-dd4fc4d70a8a" providerId="ADAL" clId="{1FA7ADBE-7EC0-4A85-9BAF-88F3EB869871}" dt="2021-04-06T13:07:37.647" v="6" actId="1076"/>
          <ac:spMkLst>
            <pc:docMk/>
            <pc:sldMk cId="3266515715" sldId="439"/>
            <ac:spMk id="5" creationId="{00000000-0000-0000-0000-000000000000}"/>
          </ac:spMkLst>
        </pc:spChg>
        <pc:spChg chg="mod">
          <ac:chgData name="Prabhu, Shashank" userId="434abcaa-a364-4d99-837b-dd4fc4d70a8a" providerId="ADAL" clId="{1FA7ADBE-7EC0-4A85-9BAF-88F3EB869871}" dt="2021-04-06T13:07:42.445" v="7" actId="1076"/>
          <ac:spMkLst>
            <pc:docMk/>
            <pc:sldMk cId="3266515715" sldId="439"/>
            <ac:spMk id="6" creationId="{00000000-0000-0000-0000-000000000000}"/>
          </ac:spMkLst>
        </pc:spChg>
        <pc:spChg chg="mod">
          <ac:chgData name="Prabhu, Shashank" userId="434abcaa-a364-4d99-837b-dd4fc4d70a8a" providerId="ADAL" clId="{1FA7ADBE-7EC0-4A85-9BAF-88F3EB869871}" dt="2021-04-06T13:07:49.367" v="9" actId="1076"/>
          <ac:spMkLst>
            <pc:docMk/>
            <pc:sldMk cId="3266515715" sldId="439"/>
            <ac:spMk id="10" creationId="{00000000-0000-0000-0000-000000000000}"/>
          </ac:spMkLst>
        </pc:spChg>
        <pc:spChg chg="mod">
          <ac:chgData name="Prabhu, Shashank" userId="434abcaa-a364-4d99-837b-dd4fc4d70a8a" providerId="ADAL" clId="{1FA7ADBE-7EC0-4A85-9BAF-88F3EB869871}" dt="2021-04-06T13:08:52.593" v="20" actId="1076"/>
          <ac:spMkLst>
            <pc:docMk/>
            <pc:sldMk cId="3266515715" sldId="439"/>
            <ac:spMk id="11" creationId="{00000000-0000-0000-0000-000000000000}"/>
          </ac:spMkLst>
        </pc:spChg>
        <pc:spChg chg="mod">
          <ac:chgData name="Prabhu, Shashank" userId="434abcaa-a364-4d99-837b-dd4fc4d70a8a" providerId="ADAL" clId="{1FA7ADBE-7EC0-4A85-9BAF-88F3EB869871}" dt="2021-04-06T13:08:38.544" v="17" actId="1076"/>
          <ac:spMkLst>
            <pc:docMk/>
            <pc:sldMk cId="3266515715" sldId="439"/>
            <ac:spMk id="13" creationId="{00000000-0000-0000-0000-000000000000}"/>
          </ac:spMkLst>
        </pc:spChg>
        <pc:spChg chg="mod">
          <ac:chgData name="Prabhu, Shashank" userId="434abcaa-a364-4d99-837b-dd4fc4d70a8a" providerId="ADAL" clId="{1FA7ADBE-7EC0-4A85-9BAF-88F3EB869871}" dt="2021-04-06T13:08:56.739" v="21" actId="20577"/>
          <ac:spMkLst>
            <pc:docMk/>
            <pc:sldMk cId="3266515715" sldId="439"/>
            <ac:spMk id="6145" creationId="{00000000-0000-0000-0000-000000000000}"/>
          </ac:spMkLst>
        </pc:spChg>
        <pc:grpChg chg="mod">
          <ac:chgData name="Prabhu, Shashank" userId="434abcaa-a364-4d99-837b-dd4fc4d70a8a" providerId="ADAL" clId="{1FA7ADBE-7EC0-4A85-9BAF-88F3EB869871}" dt="2021-04-06T13:08:47.854" v="19" actId="1076"/>
          <ac:grpSpMkLst>
            <pc:docMk/>
            <pc:sldMk cId="3266515715" sldId="439"/>
            <ac:grpSpMk id="16" creationId="{00000000-0000-0000-0000-000000000000}"/>
          </ac:grpSpMkLst>
        </pc:grpChg>
        <pc:picChg chg="mod">
          <ac:chgData name="Prabhu, Shashank" userId="434abcaa-a364-4d99-837b-dd4fc4d70a8a" providerId="ADAL" clId="{1FA7ADBE-7EC0-4A85-9BAF-88F3EB869871}" dt="2021-04-06T13:08:13.534" v="14" actId="1076"/>
          <ac:picMkLst>
            <pc:docMk/>
            <pc:sldMk cId="3266515715" sldId="439"/>
            <ac:picMk id="8" creationId="{00000000-0000-0000-0000-000000000000}"/>
          </ac:picMkLst>
        </pc:picChg>
        <pc:cxnChg chg="mod">
          <ac:chgData name="Prabhu, Shashank" userId="434abcaa-a364-4d99-837b-dd4fc4d70a8a" providerId="ADAL" clId="{1FA7ADBE-7EC0-4A85-9BAF-88F3EB869871}" dt="2021-04-06T13:08:42.365" v="18" actId="1076"/>
          <ac:cxnSpMkLst>
            <pc:docMk/>
            <pc:sldMk cId="3266515715" sldId="439"/>
            <ac:cxnSpMk id="14" creationId="{00000000-0000-0000-0000-000000000000}"/>
          </ac:cxnSpMkLst>
        </pc:cxnChg>
      </pc:sldChg>
      <pc:sldChg chg="modNotesTx">
        <pc:chgData name="Prabhu, Shashank" userId="434abcaa-a364-4d99-837b-dd4fc4d70a8a" providerId="ADAL" clId="{1FA7ADBE-7EC0-4A85-9BAF-88F3EB869871}" dt="2021-04-06T13:13:18.453" v="124"/>
        <pc:sldMkLst>
          <pc:docMk/>
          <pc:sldMk cId="1918285066" sldId="440"/>
        </pc:sldMkLst>
      </pc:sldChg>
      <pc:sldChg chg="modNotesTx">
        <pc:chgData name="Prabhu, Shashank" userId="434abcaa-a364-4d99-837b-dd4fc4d70a8a" providerId="ADAL" clId="{1FA7ADBE-7EC0-4A85-9BAF-88F3EB869871}" dt="2021-04-06T13:13:20.982" v="125"/>
        <pc:sldMkLst>
          <pc:docMk/>
          <pc:sldMk cId="2331570951" sldId="441"/>
        </pc:sldMkLst>
      </pc:sldChg>
      <pc:sldChg chg="modNotesTx">
        <pc:chgData name="Prabhu, Shashank" userId="434abcaa-a364-4d99-837b-dd4fc4d70a8a" providerId="ADAL" clId="{1FA7ADBE-7EC0-4A85-9BAF-88F3EB869871}" dt="2021-04-06T13:13:23.588" v="126"/>
        <pc:sldMkLst>
          <pc:docMk/>
          <pc:sldMk cId="4243670862" sldId="443"/>
        </pc:sldMkLst>
      </pc:sldChg>
      <pc:sldChg chg="modSp mod modNotesTx">
        <pc:chgData name="Prabhu, Shashank" userId="434abcaa-a364-4d99-837b-dd4fc4d70a8a" providerId="ADAL" clId="{1FA7ADBE-7EC0-4A85-9BAF-88F3EB869871}" dt="2021-04-06T13:14:57.956" v="141"/>
        <pc:sldMkLst>
          <pc:docMk/>
          <pc:sldMk cId="0" sldId="444"/>
        </pc:sldMkLst>
        <pc:spChg chg="mod">
          <ac:chgData name="Prabhu, Shashank" userId="434abcaa-a364-4d99-837b-dd4fc4d70a8a" providerId="ADAL" clId="{1FA7ADBE-7EC0-4A85-9BAF-88F3EB869871}" dt="2021-04-06T13:11:26.201" v="56" actId="1076"/>
          <ac:spMkLst>
            <pc:docMk/>
            <pc:sldMk cId="0" sldId="444"/>
            <ac:spMk id="3" creationId="{96ED1BFF-F842-4700-B4D4-6418B1E3178F}"/>
          </ac:spMkLst>
        </pc:spChg>
        <pc:picChg chg="mod">
          <ac:chgData name="Prabhu, Shashank" userId="434abcaa-a364-4d99-837b-dd4fc4d70a8a" providerId="ADAL" clId="{1FA7ADBE-7EC0-4A85-9BAF-88F3EB869871}" dt="2021-04-06T13:11:21.924" v="55" actId="1076"/>
          <ac:picMkLst>
            <pc:docMk/>
            <pc:sldMk cId="0" sldId="444"/>
            <ac:picMk id="14338" creationId="{00000000-0000-0000-0000-000000000000}"/>
          </ac:picMkLst>
        </pc:picChg>
      </pc:sldChg>
      <pc:sldChg chg="delSp modSp mod modNotesTx">
        <pc:chgData name="Prabhu, Shashank" userId="434abcaa-a364-4d99-837b-dd4fc4d70a8a" providerId="ADAL" clId="{1FA7ADBE-7EC0-4A85-9BAF-88F3EB869871}" dt="2021-04-06T13:11:11.231" v="53" actId="1076"/>
        <pc:sldMkLst>
          <pc:docMk/>
          <pc:sldMk cId="0" sldId="445"/>
        </pc:sldMkLst>
        <pc:graphicFrameChg chg="mod modGraphic">
          <ac:chgData name="Prabhu, Shashank" userId="434abcaa-a364-4d99-837b-dd4fc4d70a8a" providerId="ADAL" clId="{1FA7ADBE-7EC0-4A85-9BAF-88F3EB869871}" dt="2021-04-06T13:10:51.437" v="47" actId="122"/>
          <ac:graphicFrameMkLst>
            <pc:docMk/>
            <pc:sldMk cId="0" sldId="445"/>
            <ac:graphicFrameMk id="2" creationId="{00000000-0000-0000-0000-000000000000}"/>
          </ac:graphicFrameMkLst>
        </pc:graphicFrameChg>
        <pc:picChg chg="mod">
          <ac:chgData name="Prabhu, Shashank" userId="434abcaa-a364-4d99-837b-dd4fc4d70a8a" providerId="ADAL" clId="{1FA7ADBE-7EC0-4A85-9BAF-88F3EB869871}" dt="2021-04-06T13:11:11.231" v="53" actId="1076"/>
          <ac:picMkLst>
            <pc:docMk/>
            <pc:sldMk cId="0" sldId="445"/>
            <ac:picMk id="3" creationId="{00000000-0000-0000-0000-000000000000}"/>
          </ac:picMkLst>
        </pc:picChg>
        <pc:picChg chg="mod">
          <ac:chgData name="Prabhu, Shashank" userId="434abcaa-a364-4d99-837b-dd4fc4d70a8a" providerId="ADAL" clId="{1FA7ADBE-7EC0-4A85-9BAF-88F3EB869871}" dt="2021-04-06T13:11:02.755" v="49" actId="1076"/>
          <ac:picMkLst>
            <pc:docMk/>
            <pc:sldMk cId="0" sldId="445"/>
            <ac:picMk id="4" creationId="{00000000-0000-0000-0000-000000000000}"/>
          </ac:picMkLst>
        </pc:picChg>
        <pc:picChg chg="mod">
          <ac:chgData name="Prabhu, Shashank" userId="434abcaa-a364-4d99-837b-dd4fc4d70a8a" providerId="ADAL" clId="{1FA7ADBE-7EC0-4A85-9BAF-88F3EB869871}" dt="2021-04-06T13:11:07.328" v="51" actId="1076"/>
          <ac:picMkLst>
            <pc:docMk/>
            <pc:sldMk cId="0" sldId="445"/>
            <ac:picMk id="6" creationId="{00000000-0000-0000-0000-000000000000}"/>
          </ac:picMkLst>
        </pc:picChg>
        <pc:picChg chg="del">
          <ac:chgData name="Prabhu, Shashank" userId="434abcaa-a364-4d99-837b-dd4fc4d70a8a" providerId="ADAL" clId="{1FA7ADBE-7EC0-4A85-9BAF-88F3EB869871}" dt="2021-04-06T13:10:07.170" v="36" actId="478"/>
          <ac:picMkLst>
            <pc:docMk/>
            <pc:sldMk cId="0" sldId="445"/>
            <ac:picMk id="7" creationId="{00000000-0000-0000-0000-000000000000}"/>
          </ac:picMkLst>
        </pc:picChg>
        <pc:picChg chg="del">
          <ac:chgData name="Prabhu, Shashank" userId="434abcaa-a364-4d99-837b-dd4fc4d70a8a" providerId="ADAL" clId="{1FA7ADBE-7EC0-4A85-9BAF-88F3EB869871}" dt="2021-04-06T13:10:05.054" v="35" actId="478"/>
          <ac:picMkLst>
            <pc:docMk/>
            <pc:sldMk cId="0" sldId="445"/>
            <ac:picMk id="8" creationId="{00000000-0000-0000-0000-000000000000}"/>
          </ac:picMkLst>
        </pc:picChg>
        <pc:picChg chg="del">
          <ac:chgData name="Prabhu, Shashank" userId="434abcaa-a364-4d99-837b-dd4fc4d70a8a" providerId="ADAL" clId="{1FA7ADBE-7EC0-4A85-9BAF-88F3EB869871}" dt="2021-04-06T13:10:11.803" v="37" actId="478"/>
          <ac:picMkLst>
            <pc:docMk/>
            <pc:sldMk cId="0" sldId="445"/>
            <ac:picMk id="9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2FFA15-B295-4B4E-8525-FF3F4E57379E}" type="datetimeFigureOut">
              <a:rPr lang="en-IN" smtClean="0"/>
              <a:pPr/>
              <a:t>06-04-2021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4A4E6-3285-479C-81E1-064EE7D4696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3213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Details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</a:t>
            </a:r>
            <a:r>
              <a:rPr lang="en-IN" sz="1200" dirty="0">
                <a:solidFill>
                  <a:schemeClr val="tx1"/>
                </a:solidFill>
              </a:rPr>
              <a:t>https://pixabay.com/illustrations/discount-sale-hand-like-offer-2736253/</a:t>
            </a:r>
          </a:p>
          <a:p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8378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Details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IN" b="1" dirty="0"/>
              <a:t>1. Image Source</a:t>
            </a:r>
            <a:r>
              <a:rPr lang="en-IN" dirty="0"/>
              <a:t>: Original Contribution by saithri@yahoo.co.in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9616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Details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</a:t>
            </a:r>
            <a:r>
              <a:rPr lang="en-IN" sz="1200" dirty="0">
                <a:solidFill>
                  <a:schemeClr val="tx1"/>
                </a:solidFill>
              </a:rPr>
              <a:t> https://pixabay.com/illustrations/fifty-percent-off-discount-sale-1424818/</a:t>
            </a:r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</a:t>
            </a:r>
            <a:r>
              <a:rPr lang="en-US" sz="1200" dirty="0"/>
              <a:t>https://pixabay.com/illustrations/sale-icon-sign-set-business-1956066/</a:t>
            </a:r>
          </a:p>
          <a:p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88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Details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GB" dirty="0"/>
              <a:t>1. Teacher: SSSVV Gallery-Keyword-teacher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2435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Details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90748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Details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b="1" dirty="0"/>
              <a:t>1. Image Source</a:t>
            </a:r>
            <a:r>
              <a:rPr lang="en-IN" dirty="0"/>
              <a:t>: Original Contribution by saithri@yahoo.co.in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4151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Details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47291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Details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6273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Details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0444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10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4" name="Round Diagonal Corner Rectangle 3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5" name="Round Diagonal Corner Rectangle 4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6" name="Round Diagonal Corner Rectangle 5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7" name="Round Diagonal Corner Rectangle 6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1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578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9" name="Rectangle 8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iscount, Sale, Hand, Like, Offer, Bann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0207" y="2025316"/>
            <a:ext cx="2303585" cy="2303586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ED1BFF-F842-4700-B4D4-6418B1E3178F}"/>
              </a:ext>
            </a:extLst>
          </p:cNvPr>
          <p:cNvSpPr txBox="1"/>
          <p:nvPr/>
        </p:nvSpPr>
        <p:spPr>
          <a:xfrm>
            <a:off x="2895600" y="4419600"/>
            <a:ext cx="3200400" cy="92333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DISCOUNT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72200" y="1143000"/>
            <a:ext cx="2667000" cy="474133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618709" y="304800"/>
            <a:ext cx="18676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Discount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143000"/>
            <a:ext cx="23603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Market Price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2590800"/>
            <a:ext cx="5562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Have you seen price tags on the articles in the market ?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4151293"/>
            <a:ext cx="5486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0066"/>
                </a:solidFill>
              </a:rPr>
              <a:t>It is called </a:t>
            </a:r>
            <a:r>
              <a:rPr lang="en-US" sz="2800" b="1" dirty="0">
                <a:solidFill>
                  <a:srgbClr val="FF0000"/>
                </a:solidFill>
              </a:rPr>
              <a:t>MARKET PRICE, CATALOG PRICE or LIST PRICE </a:t>
            </a:r>
            <a:r>
              <a:rPr lang="en-US" sz="2800" dirty="0">
                <a:solidFill>
                  <a:srgbClr val="000066"/>
                </a:solidFill>
              </a:rPr>
              <a:t>of the article. </a:t>
            </a:r>
          </a:p>
        </p:txBody>
      </p:sp>
      <p:sp>
        <p:nvSpPr>
          <p:cNvPr id="11" name="Oval 10"/>
          <p:cNvSpPr/>
          <p:nvPr/>
        </p:nvSpPr>
        <p:spPr>
          <a:xfrm>
            <a:off x="7588468" y="4054366"/>
            <a:ext cx="685800" cy="533400"/>
          </a:xfrm>
          <a:prstGeom prst="ellipse">
            <a:avLst/>
          </a:prstGeom>
          <a:noFill/>
          <a:ln w="889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39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8200" y="1868031"/>
            <a:ext cx="4800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</a:rPr>
              <a:t>Sometimes to Increase the sale Or clear the old stock,  the retailer offers a certain percent of the </a:t>
            </a:r>
            <a:r>
              <a:rPr lang="en-US" sz="2800" b="1" dirty="0">
                <a:solidFill>
                  <a:srgbClr val="FF0000"/>
                </a:solidFill>
              </a:rPr>
              <a:t>DISCOUNT</a:t>
            </a:r>
            <a:r>
              <a:rPr lang="en-US" sz="2800" dirty="0">
                <a:solidFill>
                  <a:srgbClr val="002060"/>
                </a:solidFill>
              </a:rPr>
              <a:t> on the Market price.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38200" y="4616201"/>
            <a:ext cx="4419600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The percentage of discount is calculated on the Market price.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18709" y="304800"/>
            <a:ext cx="18676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Discount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1143000"/>
            <a:ext cx="16761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Discount</a:t>
            </a:r>
          </a:p>
        </p:txBody>
      </p:sp>
      <p:pic>
        <p:nvPicPr>
          <p:cNvPr id="11266" name="Picture 2" descr="Sale, Icon, Sign, Set, Business, Symbol, Design, We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43575" y="1143001"/>
            <a:ext cx="2430177" cy="2430178"/>
          </a:xfrm>
          <a:prstGeom prst="rect">
            <a:avLst/>
          </a:prstGeom>
          <a:noFill/>
        </p:spPr>
      </p:pic>
      <p:pic>
        <p:nvPicPr>
          <p:cNvPr id="11270" name="Picture 6" descr="Fifty Percent Off, Discount, Sale, Offer, Marketi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43575" y="3810000"/>
            <a:ext cx="2250831" cy="23317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26790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9" y="3663897"/>
            <a:ext cx="2279371" cy="304170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618709" y="304800"/>
            <a:ext cx="18676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Discount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143000"/>
            <a:ext cx="22381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Selling Price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" y="2057400"/>
            <a:ext cx="7620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1C6628"/>
                </a:solidFill>
              </a:rPr>
              <a:t>The amount, the purchaser actually pays for the article at the time of purchase is called </a:t>
            </a:r>
            <a:r>
              <a:rPr lang="en-US" sz="2800" b="1" dirty="0">
                <a:solidFill>
                  <a:srgbClr val="FF0000"/>
                </a:solidFill>
              </a:rPr>
              <a:t>SELLING PRICE</a:t>
            </a:r>
            <a:r>
              <a:rPr lang="en-US" sz="2800" dirty="0">
                <a:solidFill>
                  <a:srgbClr val="1C6628"/>
                </a:solidFill>
              </a:rPr>
              <a:t> of the article. </a:t>
            </a:r>
          </a:p>
        </p:txBody>
      </p:sp>
      <p:sp>
        <p:nvSpPr>
          <p:cNvPr id="10" name="Rectangle 9"/>
          <p:cNvSpPr/>
          <p:nvPr/>
        </p:nvSpPr>
        <p:spPr>
          <a:xfrm>
            <a:off x="2057400" y="3810000"/>
            <a:ext cx="66874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Selling Price = Market Price – Discount</a:t>
            </a:r>
          </a:p>
        </p:txBody>
      </p:sp>
    </p:spTree>
    <p:extLst>
      <p:ext uri="{BB962C8B-B14F-4D97-AF65-F5344CB8AC3E}">
        <p14:creationId xmlns:p14="http://schemas.microsoft.com/office/powerpoint/2010/main" val="154024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618709" y="304800"/>
            <a:ext cx="18676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Discount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143000"/>
            <a:ext cx="21499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Example - 1</a:t>
            </a:r>
          </a:p>
        </p:txBody>
      </p:sp>
      <p:sp>
        <p:nvSpPr>
          <p:cNvPr id="8" name="Rectangle 7"/>
          <p:cNvSpPr/>
          <p:nvPr/>
        </p:nvSpPr>
        <p:spPr>
          <a:xfrm>
            <a:off x="762000" y="1828800"/>
            <a:ext cx="7467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</a:rPr>
              <a:t>Shamitha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 went to a shop to buy a dress. </a:t>
            </a:r>
          </a:p>
          <a:p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Market price of the dress is Rs. 1250.</a:t>
            </a:r>
          </a:p>
          <a:p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But, shop owner gave her a discount of 8%. </a:t>
            </a:r>
          </a:p>
          <a:p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How much amount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</a:rPr>
              <a:t>Shamitha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 has paid to buy the dress? 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762000" y="3581400"/>
            <a:ext cx="6248400" cy="2677656"/>
            <a:chOff x="0" y="4191000"/>
            <a:chExt cx="6248400" cy="2677656"/>
          </a:xfrm>
        </p:grpSpPr>
        <p:sp>
          <p:nvSpPr>
            <p:cNvPr id="13313" name="Rectangle 1"/>
            <p:cNvSpPr>
              <a:spLocks noChangeArrowheads="1"/>
            </p:cNvSpPr>
            <p:nvPr/>
          </p:nvSpPr>
          <p:spPr bwMode="auto">
            <a:xfrm>
              <a:off x="0" y="4191000"/>
              <a:ext cx="6248400" cy="2677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 err="1">
                  <a:ln>
                    <a:noFill/>
                  </a:ln>
                  <a:solidFill>
                    <a:srgbClr val="002060"/>
                  </a:solidFill>
                  <a:effectLst/>
                  <a:ea typeface="Times New Roman" pitchFamily="18" charset="0"/>
                  <a:cs typeface="Arial" pitchFamily="34" charset="0"/>
                </a:rPr>
                <a:t>Ans</a:t>
              </a: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ea typeface="Times New Roman" pitchFamily="18" charset="0"/>
                  <a:cs typeface="Arial" pitchFamily="34" charset="0"/>
                </a:rPr>
                <a:t>Discount 	= 8% of 1250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solidFill>
                    <a:srgbClr val="002060"/>
                  </a:solidFill>
                  <a:ea typeface="Times New Roman" pitchFamily="18" charset="0"/>
                  <a:cs typeface="Arial" pitchFamily="34" charset="0"/>
                </a:rPr>
                <a:t>		</a:t>
              </a: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ea typeface="Times New Roman" pitchFamily="18" charset="0"/>
                  <a:cs typeface="Arial" pitchFamily="34" charset="0"/>
                </a:rPr>
                <a:t>= 1250 × (        ) = 100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ea typeface="Times New Roman" pitchFamily="18" charset="0"/>
                  <a:cs typeface="Arial" pitchFamily="34" charset="0"/>
                </a:rPr>
                <a:t>Selling price 	= Market price – Discount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ea typeface="Times New Roman" pitchFamily="18" charset="0"/>
                  <a:cs typeface="Arial" pitchFamily="34" charset="0"/>
                </a:rPr>
                <a:t>                       	=1250 – 100 = 1150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 err="1">
                  <a:ln>
                    <a:noFill/>
                  </a:ln>
                  <a:solidFill>
                    <a:srgbClr val="333333"/>
                  </a:solidFill>
                  <a:effectLst/>
                  <a:ea typeface="Times New Roman" pitchFamily="18" charset="0"/>
                  <a:cs typeface="Arial" pitchFamily="34" charset="0"/>
                </a:rPr>
                <a:t>Shamitha</a:t>
              </a: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rgbClr val="333333"/>
                  </a:solidFill>
                  <a:effectLst/>
                  <a:ea typeface="Times New Roman" pitchFamily="18" charset="0"/>
                  <a:cs typeface="Arial" pitchFamily="34" charset="0"/>
                </a:rPr>
                <a:t> paid Rs. 1150 to buy the dress.</a:t>
              </a: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3082660" y="4800600"/>
              <a:ext cx="651140" cy="830997"/>
              <a:chOff x="0" y="3581400"/>
              <a:chExt cx="651140" cy="830997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0" y="3581400"/>
                <a:ext cx="651140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002060"/>
                    </a:solidFill>
                    <a:ea typeface="Times New Roman" pitchFamily="18" charset="0"/>
                    <a:cs typeface="Arial" pitchFamily="34" charset="0"/>
                  </a:rPr>
                  <a:t>8</a:t>
                </a:r>
              </a:p>
              <a:p>
                <a:pPr algn="ctr"/>
                <a:r>
                  <a:rPr lang="en-US" sz="2400" dirty="0">
                    <a:solidFill>
                      <a:srgbClr val="002060"/>
                    </a:solidFill>
                    <a:ea typeface="Times New Roman" pitchFamily="18" charset="0"/>
                    <a:cs typeface="Arial" pitchFamily="34" charset="0"/>
                  </a:rPr>
                  <a:t>100</a:t>
                </a:r>
                <a:endParaRPr lang="en-US" sz="2400" dirty="0"/>
              </a:p>
            </p:txBody>
          </p:sp>
          <p:cxnSp>
            <p:nvCxnSpPr>
              <p:cNvPr id="12" name="Straight Connector 11"/>
              <p:cNvCxnSpPr/>
              <p:nvPr/>
            </p:nvCxnSpPr>
            <p:spPr>
              <a:xfrm>
                <a:off x="137886" y="3995058"/>
                <a:ext cx="365760" cy="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1988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82533" y="2353605"/>
            <a:ext cx="2291572" cy="274988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618709" y="304800"/>
            <a:ext cx="18676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Discount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669" y="687034"/>
            <a:ext cx="21499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Example - 2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7700" y="1051509"/>
            <a:ext cx="64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A dress costing Rs. 5600 is being sold for Rs. 4800. </a:t>
            </a:r>
          </a:p>
          <a:p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Find the discount and discount percentage.</a:t>
            </a:r>
          </a:p>
        </p:txBody>
      </p:sp>
      <p:sp>
        <p:nvSpPr>
          <p:cNvPr id="5" name="Pentagon 4"/>
          <p:cNvSpPr/>
          <p:nvPr/>
        </p:nvSpPr>
        <p:spPr>
          <a:xfrm>
            <a:off x="7010400" y="3924139"/>
            <a:ext cx="1216737" cy="432048"/>
          </a:xfrm>
          <a:prstGeom prst="homePlat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5,600</a:t>
            </a:r>
          </a:p>
        </p:txBody>
      </p:sp>
      <p:sp>
        <p:nvSpPr>
          <p:cNvPr id="6" name="Pentagon 5"/>
          <p:cNvSpPr/>
          <p:nvPr/>
        </p:nvSpPr>
        <p:spPr>
          <a:xfrm>
            <a:off x="7010400" y="4404004"/>
            <a:ext cx="1216737" cy="432048"/>
          </a:xfrm>
          <a:prstGeom prst="homePlat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4,800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647700" y="1658300"/>
            <a:ext cx="6781800" cy="4431983"/>
            <a:chOff x="694969" y="1673268"/>
            <a:chExt cx="6781800" cy="4431983"/>
          </a:xfrm>
        </p:grpSpPr>
        <p:sp>
          <p:nvSpPr>
            <p:cNvPr id="6145" name="Rectangle 1"/>
            <p:cNvSpPr>
              <a:spLocks noChangeArrowheads="1"/>
            </p:cNvSpPr>
            <p:nvPr/>
          </p:nvSpPr>
          <p:spPr bwMode="auto">
            <a:xfrm>
              <a:off x="694969" y="1673268"/>
              <a:ext cx="6781800" cy="44319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 err="1">
                  <a:ln>
                    <a:noFill/>
                  </a:ln>
                  <a:solidFill>
                    <a:srgbClr val="002060"/>
                  </a:solidFill>
                  <a:effectLst/>
                  <a:ea typeface="Times New Roman" pitchFamily="18" charset="0"/>
                  <a:cs typeface="Arial" pitchFamily="34" charset="0"/>
                </a:rPr>
                <a:t>Ans</a:t>
              </a: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ea typeface="Times New Roman" pitchFamily="18" charset="0"/>
                  <a:cs typeface="Arial" pitchFamily="34" charset="0"/>
                </a:rPr>
                <a:t>Discount is calculated on Market price. So, we take Market price as base.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ea typeface="Times New Roman" pitchFamily="18" charset="0"/>
                  <a:cs typeface="Arial" pitchFamily="34" charset="0"/>
                </a:rPr>
                <a:t>Discount = Rs 5600 - Rs 4800 = Rs 800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ea typeface="Times New Roman" pitchFamily="18" charset="0"/>
                  <a:cs typeface="Arial" pitchFamily="34" charset="0"/>
                </a:rPr>
                <a:t>Let discount percent be x.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ea typeface="Times New Roman" pitchFamily="18" charset="0"/>
                  <a:cs typeface="Arial" pitchFamily="34" charset="0"/>
                </a:rPr>
                <a:t>On the Market price Rs 5600, discount is Rs. 800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ea typeface="Times New Roman" pitchFamily="18" charset="0"/>
                  <a:cs typeface="Arial" pitchFamily="34" charset="0"/>
                </a:rPr>
                <a:t>On the Market price Rs 100, discount is Rs. x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ea typeface="Times New Roman" pitchFamily="18" charset="0"/>
                  <a:cs typeface="Arial" pitchFamily="34" charset="0"/>
                </a:rPr>
                <a:t>5600:800 = 100:x</a:t>
              </a:r>
              <a:r>
                <a:rPr kumimoji="0" lang="en-US" sz="2400" b="0" i="0" u="none" strike="noStrike" cap="none" normalizeH="0" dirty="0">
                  <a:ln>
                    <a:noFill/>
                  </a:ln>
                  <a:solidFill>
                    <a:srgbClr val="002060"/>
                  </a:solidFill>
                  <a:effectLst/>
                  <a:ea typeface="Times New Roman" pitchFamily="18" charset="0"/>
                  <a:cs typeface="Arial" pitchFamily="34" charset="0"/>
                </a:rPr>
                <a:t> , </a:t>
              </a: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ea typeface="Times New Roman" pitchFamily="18" charset="0"/>
                  <a:cs typeface="Arial" pitchFamily="34" charset="0"/>
                </a:rPr>
                <a:t>5600x = 800×100 = 80000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ea typeface="Times New Roman" pitchFamily="18" charset="0"/>
                  <a:cs typeface="Arial" pitchFamily="34" charset="0"/>
                </a:rPr>
                <a:t>x = </a:t>
              </a:r>
              <a:r>
                <a:rPr kumimoji="0" lang="en-US" sz="2400" b="0" i="0" u="none" strike="noStrike" cap="none" normalizeH="0" dirty="0">
                  <a:ln>
                    <a:noFill/>
                  </a:ln>
                  <a:solidFill>
                    <a:srgbClr val="002060"/>
                  </a:solidFill>
                  <a:effectLst/>
                  <a:ea typeface="Times New Roman" pitchFamily="18" charset="0"/>
                  <a:cs typeface="Arial" pitchFamily="34" charset="0"/>
                </a:rPr>
                <a:t>               </a:t>
              </a: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ea typeface="Times New Roman" pitchFamily="18" charset="0"/>
                  <a:cs typeface="Arial" pitchFamily="34" charset="0"/>
                </a:rPr>
                <a:t>= 14.3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7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ea typeface="Times New Roman" pitchFamily="18" charset="0"/>
                  <a:cs typeface="Arial" pitchFamily="34" charset="0"/>
                </a:rPr>
                <a:t>The discount is Rs 800 and discount percent is 14.3</a:t>
              </a: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cs typeface="Arial" pitchFamily="34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1219301" y="4790019"/>
              <a:ext cx="962123" cy="830997"/>
              <a:chOff x="-1066699" y="3754751"/>
              <a:chExt cx="962123" cy="830997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-1066699" y="3754751"/>
                <a:ext cx="962123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002060"/>
                    </a:solidFill>
                    <a:ea typeface="Times New Roman" pitchFamily="18" charset="0"/>
                    <a:cs typeface="Arial" pitchFamily="34" charset="0"/>
                  </a:rPr>
                  <a:t>80000</a:t>
                </a:r>
              </a:p>
              <a:p>
                <a:pPr algn="ctr"/>
                <a:r>
                  <a:rPr lang="en-US" sz="2400" dirty="0">
                    <a:solidFill>
                      <a:srgbClr val="002060"/>
                    </a:solidFill>
                    <a:cs typeface="Arial" pitchFamily="34" charset="0"/>
                  </a:rPr>
                  <a:t>5600</a:t>
                </a:r>
                <a:endParaRPr lang="en-US" sz="2400" dirty="0"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-997118" y="4170249"/>
                <a:ext cx="822960" cy="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266515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28924" y="2895600"/>
            <a:ext cx="6096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Is it equivalent to a discount of 30%?</a:t>
            </a:r>
          </a:p>
          <a:p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No,  Let us consider one example. </a:t>
            </a:r>
          </a:p>
        </p:txBody>
      </p:sp>
      <p:sp>
        <p:nvSpPr>
          <p:cNvPr id="7" name="Pentagon 6"/>
          <p:cNvSpPr/>
          <p:nvPr/>
        </p:nvSpPr>
        <p:spPr>
          <a:xfrm>
            <a:off x="6858000" y="6425952"/>
            <a:ext cx="1419799" cy="432048"/>
          </a:xfrm>
          <a:prstGeom prst="homePlate">
            <a:avLst/>
          </a:prstGeom>
          <a:solidFill>
            <a:srgbClr val="FFFF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Solution</a:t>
            </a:r>
            <a:endParaRPr lang="en-US" b="1" dirty="0">
              <a:solidFill>
                <a:schemeClr val="tx1"/>
              </a:solidFill>
              <a:latin typeface="Algerian" pitchFamily="8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8924" y="1718071"/>
            <a:ext cx="7010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Assume that an article has been discounted by 20%.</a:t>
            </a:r>
          </a:p>
          <a:p>
            <a:r>
              <a:rPr lang="en-US" sz="2400" dirty="0"/>
              <a:t>And then again discounted by 10%.</a:t>
            </a:r>
          </a:p>
          <a:p>
            <a:r>
              <a:rPr lang="en-US" sz="2400" dirty="0"/>
              <a:t>It is called </a:t>
            </a:r>
            <a:r>
              <a:rPr lang="en-US" sz="2400" b="1" dirty="0">
                <a:solidFill>
                  <a:srgbClr val="FF0000"/>
                </a:solidFill>
              </a:rPr>
              <a:t>SUCCESSIVE DISCOUNT.</a:t>
            </a:r>
            <a:r>
              <a:rPr lang="en-US" sz="2400" dirty="0"/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6250" y="3726597"/>
            <a:ext cx="8077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Two successive discounts 15% and 10% are given on the purchase of a bag.</a:t>
            </a:r>
          </a:p>
          <a:p>
            <a:r>
              <a:rPr lang="en-US" sz="2400" dirty="0"/>
              <a:t>If the market price of the bag is Rs. 2500, </a:t>
            </a:r>
          </a:p>
          <a:p>
            <a:r>
              <a:rPr lang="en-US" sz="2400" dirty="0"/>
              <a:t>Find </a:t>
            </a:r>
          </a:p>
          <a:p>
            <a:pPr marL="342900" indent="-342900">
              <a:buAutoNum type="alphaLcParenR"/>
            </a:pPr>
            <a:r>
              <a:rPr lang="en-US" sz="2400" dirty="0"/>
              <a:t>Its selling price</a:t>
            </a:r>
          </a:p>
          <a:p>
            <a:pPr marL="342900" indent="-342900">
              <a:buAutoNum type="alphaLcParenR"/>
            </a:pPr>
            <a:r>
              <a:rPr lang="en-US" sz="2400" dirty="0"/>
              <a:t>Find the single discount percentage equivalent to these two discounts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18709" y="304800"/>
            <a:ext cx="18676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Discount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1143000"/>
            <a:ext cx="35574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Successive Discount</a:t>
            </a:r>
          </a:p>
        </p:txBody>
      </p:sp>
    </p:spTree>
    <p:extLst>
      <p:ext uri="{BB962C8B-B14F-4D97-AF65-F5344CB8AC3E}">
        <p14:creationId xmlns:p14="http://schemas.microsoft.com/office/powerpoint/2010/main" val="191828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18709" y="304800"/>
            <a:ext cx="18676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Discount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43000"/>
            <a:ext cx="35574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Successive Discount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381000" y="1700748"/>
            <a:ext cx="8610600" cy="4462760"/>
            <a:chOff x="381000" y="1700748"/>
            <a:chExt cx="8610600" cy="4462760"/>
          </a:xfrm>
        </p:grpSpPr>
        <p:sp>
          <p:nvSpPr>
            <p:cNvPr id="4097" name="Rectangle 1"/>
            <p:cNvSpPr>
              <a:spLocks noChangeArrowheads="1"/>
            </p:cNvSpPr>
            <p:nvPr/>
          </p:nvSpPr>
          <p:spPr bwMode="auto">
            <a:xfrm>
              <a:off x="381000" y="1700748"/>
              <a:ext cx="8610600" cy="4462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effectLst/>
                  <a:ea typeface="Times New Roman" pitchFamily="18" charset="0"/>
                  <a:cs typeface="Arial" pitchFamily="34" charset="0"/>
                </a:rPr>
                <a:t>Solution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effectLst/>
                  <a:ea typeface="Times New Roman" pitchFamily="18" charset="0"/>
                  <a:cs typeface="Arial" pitchFamily="34" charset="0"/>
                </a:rPr>
                <a:t>a)</a:t>
              </a:r>
              <a:r>
                <a:rPr kumimoji="0" lang="en-US" sz="2400" b="0" i="0" u="none" strike="noStrike" cap="none" normalizeH="0" baseline="0" dirty="0">
                  <a:ln>
                    <a:noFill/>
                  </a:ln>
                  <a:effectLst/>
                  <a:ea typeface="Times New Roman" pitchFamily="18" charset="0"/>
                  <a:cs typeface="Arial" pitchFamily="34" charset="0"/>
                </a:rPr>
                <a:t>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effectLst/>
                  <a:ea typeface="Times New Roman" pitchFamily="18" charset="0"/>
                  <a:cs typeface="Arial" pitchFamily="34" charset="0"/>
                </a:rPr>
                <a:t>Market price of the bag is Rs. 2500.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effectLst/>
                  <a:ea typeface="Times New Roman" pitchFamily="18" charset="0"/>
                  <a:cs typeface="Arial" pitchFamily="34" charset="0"/>
                </a:rPr>
                <a:t>First discount 			= 15% of Rs. 2500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dirty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effectLst/>
                  <a:ea typeface="Times New Roman" pitchFamily="18" charset="0"/>
                  <a:cs typeface="Arial" pitchFamily="34" charset="0"/>
                </a:rPr>
                <a:t>				= Rs. (</a:t>
              </a:r>
              <a:r>
                <a:rPr kumimoji="0" lang="en-US" sz="2400" b="0" i="0" u="none" strike="noStrike" cap="none" normalizeH="0" dirty="0">
                  <a:ln>
                    <a:noFill/>
                  </a:ln>
                  <a:effectLst/>
                  <a:ea typeface="Times New Roman" pitchFamily="18" charset="0"/>
                  <a:cs typeface="Arial" pitchFamily="34" charset="0"/>
                </a:rPr>
                <a:t>         </a:t>
              </a:r>
              <a:r>
                <a:rPr kumimoji="0" lang="en-US" sz="2400" b="0" i="0" u="none" strike="noStrike" cap="none" normalizeH="0" baseline="0" dirty="0">
                  <a:ln>
                    <a:noFill/>
                  </a:ln>
                  <a:effectLst/>
                  <a:ea typeface="Times New Roman" pitchFamily="18" charset="0"/>
                  <a:cs typeface="Arial" pitchFamily="34" charset="0"/>
                </a:rPr>
                <a:t>) × 2500 = Rs. 375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dirty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effectLst/>
                  <a:ea typeface="Times New Roman" pitchFamily="18" charset="0"/>
                  <a:cs typeface="Arial" pitchFamily="34" charset="0"/>
                </a:rPr>
                <a:t>Price after the first discount 	= Rs. 2500 – Rs. 375 = Rs. 2125.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effectLst/>
                  <a:ea typeface="Times New Roman" pitchFamily="18" charset="0"/>
                  <a:cs typeface="Arial" pitchFamily="34" charset="0"/>
                </a:rPr>
                <a:t>Second discount 		= 10% of Rs. 2125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100" dirty="0">
                <a:ea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dirty="0">
                  <a:ea typeface="Times New Roman" pitchFamily="18" charset="0"/>
                  <a:cs typeface="Arial" pitchFamily="34" charset="0"/>
                </a:rPr>
                <a:t>				</a:t>
              </a:r>
              <a:r>
                <a:rPr kumimoji="0" lang="en-US" sz="2400" b="0" i="0" u="none" strike="noStrike" cap="none" normalizeH="0" baseline="0" dirty="0">
                  <a:ln>
                    <a:noFill/>
                  </a:ln>
                  <a:effectLst/>
                  <a:ea typeface="Times New Roman" pitchFamily="18" charset="0"/>
                  <a:cs typeface="Arial" pitchFamily="34" charset="0"/>
                </a:rPr>
                <a:t>= Rs. (</a:t>
              </a:r>
              <a:r>
                <a:rPr kumimoji="0" lang="en-US" sz="2400" b="0" i="0" u="none" strike="noStrike" cap="none" normalizeH="0" dirty="0">
                  <a:ln>
                    <a:noFill/>
                  </a:ln>
                  <a:effectLst/>
                  <a:ea typeface="Times New Roman" pitchFamily="18" charset="0"/>
                  <a:cs typeface="Arial" pitchFamily="34" charset="0"/>
                </a:rPr>
                <a:t>        </a:t>
              </a:r>
              <a:r>
                <a:rPr kumimoji="0" lang="en-US" sz="2400" b="0" i="0" u="none" strike="noStrike" cap="none" normalizeH="0" baseline="0" dirty="0">
                  <a:ln>
                    <a:noFill/>
                  </a:ln>
                  <a:effectLst/>
                  <a:ea typeface="Times New Roman" pitchFamily="18" charset="0"/>
                  <a:cs typeface="Arial" pitchFamily="34" charset="0"/>
                </a:rPr>
                <a:t>)×2125 = Rs. 212.5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0" i="0" u="none" strike="noStrike" cap="none" normalizeH="0" baseline="0" dirty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effectLst/>
                  <a:ea typeface="Times New Roman" pitchFamily="18" charset="0"/>
                  <a:cs typeface="Arial" pitchFamily="34" charset="0"/>
                </a:rPr>
                <a:t>Price after second discount 	= Rs. 2125 – Rs. 212.5 = Rs. 1912.5</a:t>
              </a:r>
              <a:endParaRPr kumimoji="0" lang="en-US" sz="2400" b="0" i="0" u="none" strike="noStrike" cap="none" normalizeH="0" baseline="0" dirty="0">
                <a:ln>
                  <a:noFill/>
                </a:ln>
                <a:effectLst/>
                <a:ea typeface="Calibri" pitchFamily="34" charset="0"/>
                <a:cs typeface="Times New Roman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effectLst/>
                  <a:ea typeface="Calibri" pitchFamily="34" charset="0"/>
                  <a:cs typeface="Times New Roman" pitchFamily="18" charset="0"/>
                </a:rPr>
                <a:t>Net selling price = Rs. 1912.5</a:t>
              </a:r>
              <a:r>
                <a:rPr kumimoji="0" lang="en-US" sz="2400" b="0" i="0" u="none" strike="noStrike" cap="none" normalizeH="0" baseline="0" dirty="0">
                  <a:ln>
                    <a:noFill/>
                  </a:ln>
                  <a:effectLst/>
                  <a:cs typeface="Arial" pitchFamily="34" charset="0"/>
                </a:rPr>
                <a:t> </a:t>
              </a: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4800600" y="3191837"/>
              <a:ext cx="651140" cy="830997"/>
              <a:chOff x="-990600" y="4503003"/>
              <a:chExt cx="651140" cy="830997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-990600" y="4503003"/>
                <a:ext cx="651140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ea typeface="Times New Roman" pitchFamily="18" charset="0"/>
                    <a:cs typeface="Arial" pitchFamily="34" charset="0"/>
                  </a:rPr>
                  <a:t>15</a:t>
                </a:r>
              </a:p>
              <a:p>
                <a:pPr algn="ctr"/>
                <a:r>
                  <a:rPr lang="en-US" sz="2400" dirty="0">
                    <a:cs typeface="Arial" pitchFamily="34" charset="0"/>
                  </a:rPr>
                  <a:t>100</a:t>
                </a:r>
                <a:endParaRPr lang="en-US" sz="2400" dirty="0"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-911770" y="4916661"/>
                <a:ext cx="457200" cy="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/>
            <p:cNvGrpSpPr/>
            <p:nvPr/>
          </p:nvGrpSpPr>
          <p:grpSpPr>
            <a:xfrm>
              <a:off x="4800600" y="4648200"/>
              <a:ext cx="651140" cy="830997"/>
              <a:chOff x="-990600" y="4503003"/>
              <a:chExt cx="651140" cy="830997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-990600" y="4503003"/>
                <a:ext cx="651140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ea typeface="Times New Roman" pitchFamily="18" charset="0"/>
                    <a:cs typeface="Arial" pitchFamily="34" charset="0"/>
                  </a:rPr>
                  <a:t>10</a:t>
                </a:r>
              </a:p>
              <a:p>
                <a:pPr algn="ctr"/>
                <a:r>
                  <a:rPr lang="en-US" sz="2400" dirty="0">
                    <a:cs typeface="Arial" pitchFamily="34" charset="0"/>
                  </a:rPr>
                  <a:t>100</a:t>
                </a:r>
                <a:endParaRPr lang="en-US" sz="2400" dirty="0"/>
              </a:p>
            </p:txBody>
          </p:sp>
          <p:cxnSp>
            <p:nvCxnSpPr>
              <p:cNvPr id="12" name="Straight Connector 11"/>
              <p:cNvCxnSpPr/>
              <p:nvPr/>
            </p:nvCxnSpPr>
            <p:spPr>
              <a:xfrm>
                <a:off x="-911770" y="4916661"/>
                <a:ext cx="457200" cy="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31570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618709" y="304800"/>
            <a:ext cx="18676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Discount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143000"/>
            <a:ext cx="35574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Successive Discount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81000" y="1700748"/>
            <a:ext cx="8610600" cy="4693593"/>
            <a:chOff x="381000" y="1700748"/>
            <a:chExt cx="8610600" cy="4693593"/>
          </a:xfrm>
        </p:grpSpPr>
        <p:sp>
          <p:nvSpPr>
            <p:cNvPr id="5" name="Rectangle 1"/>
            <p:cNvSpPr>
              <a:spLocks noChangeArrowheads="1"/>
            </p:cNvSpPr>
            <p:nvPr/>
          </p:nvSpPr>
          <p:spPr bwMode="auto">
            <a:xfrm>
              <a:off x="381000" y="1700748"/>
              <a:ext cx="8610600" cy="4693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effectLst/>
                  <a:ea typeface="Times New Roman" pitchFamily="18" charset="0"/>
                  <a:cs typeface="Arial" pitchFamily="34" charset="0"/>
                </a:rPr>
                <a:t>Solution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400" b="1" dirty="0">
                  <a:ea typeface="Times New Roman" pitchFamily="18" charset="0"/>
                  <a:cs typeface="Arial" pitchFamily="34" charset="0"/>
                </a:rPr>
                <a:t>b</a:t>
              </a:r>
              <a:r>
                <a:rPr kumimoji="0" lang="en-US" sz="2400" b="1" i="0" u="none" strike="noStrike" cap="none" normalizeH="0" baseline="0" dirty="0">
                  <a:ln>
                    <a:noFill/>
                  </a:ln>
                  <a:effectLst/>
                  <a:ea typeface="Times New Roman" pitchFamily="18" charset="0"/>
                  <a:cs typeface="Arial" pitchFamily="34" charset="0"/>
                </a:rPr>
                <a:t>)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ea typeface="Times New Roman" pitchFamily="18" charset="0"/>
                  <a:cs typeface="Arial" pitchFamily="34" charset="0"/>
                </a:rPr>
                <a:t>Single discount equivalent to given discounts </a:t>
              </a: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ea typeface="Times New Roman" pitchFamily="18" charset="0"/>
                  <a:cs typeface="Arial" pitchFamily="34" charset="0"/>
                </a:rPr>
                <a:t>			= Rs.2500 – Rs. 1912.5 = Rs. 587.5</a:t>
              </a: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ea typeface="Times New Roman" pitchFamily="18" charset="0"/>
                  <a:cs typeface="Arial" pitchFamily="34" charset="0"/>
                </a:rPr>
                <a:t>Let x be the percentage discount corresponding to these two successive discounts.</a:t>
              </a: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ea typeface="Times New Roman" pitchFamily="18" charset="0"/>
                  <a:cs typeface="Arial" pitchFamily="34" charset="0"/>
                </a:rPr>
                <a:t>	Then, 100 : x 	= 2500 : 587.5</a:t>
              </a: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ea typeface="Times New Roman" pitchFamily="18" charset="0"/>
                  <a:cs typeface="Arial" pitchFamily="34" charset="0"/>
                </a:rPr>
                <a:t>			587.5 × 100 = 2500 × x</a:t>
              </a: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ea typeface="Times New Roman" pitchFamily="18" charset="0"/>
                <a:cs typeface="Arial" pitchFamily="34" charset="0"/>
              </a:endParaRP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ea typeface="Times New Roman" pitchFamily="18" charset="0"/>
                  <a:cs typeface="Arial" pitchFamily="34" charset="0"/>
                </a:rPr>
                <a:t>			x =                          = 23.5</a:t>
              </a: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 dirty="0">
                <a:ea typeface="Times New Roman" pitchFamily="18" charset="0"/>
                <a:cs typeface="Arial" pitchFamily="34" charset="0"/>
              </a:endParaRP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>
                  <a:ea typeface="Times New Roman" pitchFamily="18" charset="0"/>
                  <a:cs typeface="Arial" pitchFamily="34" charset="0"/>
                </a:rPr>
                <a:t>Percentage discount equivalent to the given two successive discounts of 15% and 10% is 23.5. It’s not 15 +10 =25%</a:t>
              </a:r>
              <a:endParaRPr lang="en-US" sz="2400" b="1" dirty="0">
                <a:cs typeface="Arial" pitchFamily="34" charset="0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3581400" y="4648200"/>
              <a:ext cx="1778051" cy="830997"/>
              <a:chOff x="-990600" y="4503003"/>
              <a:chExt cx="1778051" cy="830997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-990600" y="4503003"/>
                <a:ext cx="1778051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>
                    <a:ea typeface="Times New Roman" pitchFamily="18" charset="0"/>
                    <a:cs typeface="Arial" pitchFamily="34" charset="0"/>
                  </a:rPr>
                  <a:t>(587.5× 100)</a:t>
                </a:r>
              </a:p>
              <a:p>
                <a:pPr algn="ctr"/>
                <a:r>
                  <a:rPr lang="en-US" sz="2400" dirty="0">
                    <a:cs typeface="Arial" pitchFamily="34" charset="0"/>
                  </a:rPr>
                  <a:t>2500</a:t>
                </a:r>
                <a:endParaRPr lang="en-US" sz="2400" dirty="0"/>
              </a:p>
            </p:txBody>
          </p:sp>
          <p:cxnSp>
            <p:nvCxnSpPr>
              <p:cNvPr id="10" name="Straight Connector 9"/>
              <p:cNvCxnSpPr/>
              <p:nvPr/>
            </p:nvCxnSpPr>
            <p:spPr>
              <a:xfrm>
                <a:off x="-943302" y="4916661"/>
                <a:ext cx="1645920" cy="0"/>
              </a:xfrm>
              <a:prstGeom prst="line">
                <a:avLst/>
              </a:prstGeom>
              <a:ln w="2857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24367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945934"/>
              </p:ext>
            </p:extLst>
          </p:nvPr>
        </p:nvGraphicFramePr>
        <p:xfrm>
          <a:off x="685800" y="2032000"/>
          <a:ext cx="7086600" cy="264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04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800" dirty="0">
                          <a:solidFill>
                            <a:schemeClr val="tx1"/>
                          </a:solidFill>
                        </a:rPr>
                        <a:t>https://pixabay.com/illustrations/discount-sale-hand-like-offer-2736253/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/>
                        <a:t>https://pixabay.com/illustrations/sale-icon-sign-set-business-1956066/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800" dirty="0">
                          <a:solidFill>
                            <a:schemeClr val="tx1"/>
                          </a:solidFill>
                        </a:rPr>
                        <a:t>https://pixabay.com/illustrations/fifty-percent-off-discount-sale-1424818/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 descr="Discount, Sale, Hand, Like, Offer, Bann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8248" y="2724287"/>
            <a:ext cx="514881" cy="514881"/>
          </a:xfrm>
          <a:prstGeom prst="rect">
            <a:avLst/>
          </a:prstGeom>
          <a:noFill/>
        </p:spPr>
      </p:pic>
      <p:pic>
        <p:nvPicPr>
          <p:cNvPr id="4" name="Picture 2" descr="Sale, Icon, Sign, Set, Business, Symbol, Design, We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8248" y="3429000"/>
            <a:ext cx="514881" cy="514881"/>
          </a:xfrm>
          <a:prstGeom prst="rect">
            <a:avLst/>
          </a:prstGeom>
          <a:noFill/>
        </p:spPr>
      </p:pic>
      <p:pic>
        <p:nvPicPr>
          <p:cNvPr id="6" name="Picture 6" descr="Fifty Percent Off, Discount, Sale, Offer, Marketi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97566" y="4133713"/>
            <a:ext cx="403531" cy="4180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9799</TotalTime>
  <Words>1199</Words>
  <Application>Microsoft Office PowerPoint</Application>
  <PresentationFormat>On-screen Show (4:3)</PresentationFormat>
  <Paragraphs>157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Algerian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SSSVV</dc:creator>
  <cp:lastModifiedBy>Sneha Prabhu</cp:lastModifiedBy>
  <cp:revision>1235</cp:revision>
  <dcterms:created xsi:type="dcterms:W3CDTF">2013-03-27T08:53:33Z</dcterms:created>
  <dcterms:modified xsi:type="dcterms:W3CDTF">2021-04-06T13:15:21Z</dcterms:modified>
</cp:coreProperties>
</file>