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6" r:id="rId2"/>
    <p:sldMasterId id="2147483659" r:id="rId3"/>
    <p:sldMasterId id="2147483674" r:id="rId4"/>
  </p:sldMasterIdLst>
  <p:notesMasterIdLst>
    <p:notesMasterId r:id="rId18"/>
  </p:notesMasterIdLst>
  <p:sldIdLst>
    <p:sldId id="256" r:id="rId5"/>
    <p:sldId id="257" r:id="rId6"/>
    <p:sldId id="259" r:id="rId7"/>
    <p:sldId id="267" r:id="rId8"/>
    <p:sldId id="266" r:id="rId9"/>
    <p:sldId id="268" r:id="rId10"/>
    <p:sldId id="272" r:id="rId11"/>
    <p:sldId id="273" r:id="rId12"/>
    <p:sldId id="270" r:id="rId13"/>
    <p:sldId id="271" r:id="rId14"/>
    <p:sldId id="260" r:id="rId15"/>
    <p:sldId id="265" r:id="rId16"/>
    <p:sldId id="269" r:id="rId1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hvi3YNRJ0jNW+/EEZaxLVKbfMy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7FCC"/>
    <a:srgbClr val="4D86C1"/>
    <a:srgbClr val="BABBC0"/>
    <a:srgbClr val="FF3300"/>
    <a:srgbClr val="CC99FF"/>
    <a:srgbClr val="FF99CC"/>
    <a:srgbClr val="990099"/>
    <a:srgbClr val="FF6699"/>
    <a:srgbClr val="990033"/>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0358DAB-67FF-4BB9-81F3-4BEAAF8E90AC}">
  <a:tblStyle styleId="{60358DAB-67FF-4BB9-81F3-4BEAAF8E90A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950"/>
    <p:restoredTop sz="86715" autoAdjust="0"/>
  </p:normalViewPr>
  <p:slideViewPr>
    <p:cSldViewPr snapToGrid="0">
      <p:cViewPr varScale="1">
        <p:scale>
          <a:sx n="95" d="100"/>
          <a:sy n="95" d="100"/>
        </p:scale>
        <p:origin x="540" y="72"/>
      </p:cViewPr>
      <p:guideLst>
        <p:guide orient="horz" pos="2160"/>
        <p:guide pos="3840"/>
      </p:guideLst>
    </p:cSldViewPr>
  </p:slideViewPr>
  <p:notesTextViewPr>
    <p:cViewPr>
      <p:scale>
        <a:sx n="66" d="100"/>
        <a:sy n="66"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customschemas.google.com/relationships/presentationmetadata" Target="metadata"/><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8"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5788892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5" name="Google Shape;1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3505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2691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a:t>
            </a:r>
            <a:r>
              <a:rPr lang="en-US" sz="1200" b="1" i="1" dirty="0">
                <a:ea typeface="Calibri" panose="020F0502020204030204" pitchFamily="34" charset="0"/>
                <a:cs typeface="Cambria" panose="02040503050406030204" pitchFamily="18" charset="0"/>
              </a:rPr>
              <a:t>Notes to the teacher:</a:t>
            </a:r>
            <a:r>
              <a:rPr lang="en-US" sz="1200" i="1" dirty="0">
                <a:solidFill>
                  <a:srgbClr val="B7B7B7"/>
                </a:solidFill>
                <a:ea typeface="Calibri" panose="020F0502020204030204" pitchFamily="34" charset="0"/>
                <a:cs typeface="Cambria" panose="02040503050406030204" pitchFamily="18" charset="0"/>
              </a:rPr>
              <a:t> </a:t>
            </a:r>
            <a:r>
              <a:rPr lang="en-US" sz="1200" dirty="0">
                <a:ea typeface="Calibri" panose="020F0502020204030204" pitchFamily="34" charset="0"/>
                <a:cs typeface="Cambria" panose="02040503050406030204" pitchFamily="18" charset="0"/>
              </a:rPr>
              <a:t>Use the PPTS given to show the two letters. Elicit from the children the errors in the letters shown by saying- Spot the errors. After the students come up with the errors do write them on the board. (Sample to be given in IM)</a:t>
            </a:r>
            <a:endParaRPr lang="en-US" sz="120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1241785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a:t>
            </a:r>
            <a:r>
              <a:rPr lang="en-US" sz="1200" b="1" i="1" dirty="0">
                <a:ea typeface="Calibri" panose="020F0502020204030204" pitchFamily="34" charset="0"/>
                <a:cs typeface="Cambria" panose="02040503050406030204" pitchFamily="18" charset="0"/>
              </a:rPr>
              <a:t>Notes to the teacher:</a:t>
            </a:r>
            <a:r>
              <a:rPr lang="en-US" sz="1200" i="1" dirty="0">
                <a:solidFill>
                  <a:srgbClr val="B7B7B7"/>
                </a:solidFill>
                <a:ea typeface="Calibri" panose="020F0502020204030204" pitchFamily="34" charset="0"/>
                <a:cs typeface="Cambria" panose="02040503050406030204" pitchFamily="18" charset="0"/>
              </a:rPr>
              <a:t> </a:t>
            </a:r>
            <a:r>
              <a:rPr lang="en-US" sz="1200" dirty="0">
                <a:ea typeface="Calibri" panose="020F0502020204030204" pitchFamily="34" charset="0"/>
                <a:cs typeface="Cambria" panose="02040503050406030204" pitchFamily="18" charset="0"/>
              </a:rPr>
              <a:t>Use the PPTS given to show the two letters. Elicit from the children the errors in the letters shown by saying- Spot the errors. After the students come up with the errors do write them on the board. (Sample to be given in IM)</a:t>
            </a:r>
            <a:endParaRPr lang="en-US" sz="120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2339988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a:t>
            </a:r>
            <a:r>
              <a:rPr lang="en-US" sz="1200" b="1" i="1" dirty="0">
                <a:ea typeface="Calibri" panose="020F0502020204030204" pitchFamily="34" charset="0"/>
                <a:cs typeface="Cambria" panose="02040503050406030204" pitchFamily="18" charset="0"/>
              </a:rPr>
              <a:t>Notes to the teacher:</a:t>
            </a:r>
            <a:r>
              <a:rPr lang="en-US" sz="1200" i="1" dirty="0">
                <a:solidFill>
                  <a:srgbClr val="B7B7B7"/>
                </a:solidFill>
                <a:ea typeface="Calibri" panose="020F0502020204030204" pitchFamily="34" charset="0"/>
                <a:cs typeface="Cambria" panose="02040503050406030204" pitchFamily="18" charset="0"/>
              </a:rPr>
              <a:t> </a:t>
            </a:r>
            <a:r>
              <a:rPr lang="en-US" sz="1200" dirty="0">
                <a:ea typeface="Calibri" panose="020F0502020204030204" pitchFamily="34" charset="0"/>
                <a:cs typeface="Cambria" panose="02040503050406030204" pitchFamily="18" charset="0"/>
              </a:rPr>
              <a:t>Use the PPTS given to show the two letters. Elicit from the children the errors in the letters shown by saying- Spot the errors. After the students come up with the errors do write them on the board. (Sample to be given in IM)</a:t>
            </a:r>
            <a:endParaRPr lang="en-US" sz="120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8236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en-US" sz="1200" b="1" i="1" dirty="0">
                <a:ea typeface="Calibri" panose="020F0502020204030204" pitchFamily="34" charset="0"/>
                <a:cs typeface="Cambria" panose="02040503050406030204" pitchFamily="18" charset="0"/>
              </a:rPr>
              <a:t>:</a:t>
            </a:r>
            <a:r>
              <a:rPr lang="en-US" sz="1200" dirty="0">
                <a:ea typeface="Calibri" panose="020F0502020204030204" pitchFamily="34" charset="0"/>
                <a:cs typeface="Cambria" panose="02040503050406030204" pitchFamily="18" charset="0"/>
              </a:rPr>
              <a:t> Click for the note to appear</a:t>
            </a:r>
            <a:endParaRPr lang="en-US" sz="110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7929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a:t>
            </a:r>
            <a:r>
              <a:rPr lang="en-US" sz="1200" b="1" i="1" dirty="0">
                <a:ea typeface="Calibri" panose="020F0502020204030204" pitchFamily="34" charset="0"/>
                <a:cs typeface="Cambria" panose="02040503050406030204" pitchFamily="18" charset="0"/>
              </a:rPr>
              <a:t>Notes to the teacher:</a:t>
            </a:r>
            <a:r>
              <a:rPr lang="en-US" sz="1200" i="1" dirty="0">
                <a:solidFill>
                  <a:srgbClr val="B7B7B7"/>
                </a:solidFill>
                <a:ea typeface="Calibri" panose="020F0502020204030204" pitchFamily="34" charset="0"/>
                <a:cs typeface="Cambria" panose="02040503050406030204" pitchFamily="18" charset="0"/>
              </a:rPr>
              <a:t> </a:t>
            </a:r>
            <a:r>
              <a:rPr lang="en-US" sz="1200" dirty="0">
                <a:ea typeface="Calibri" panose="020F0502020204030204" pitchFamily="34" charset="0"/>
                <a:cs typeface="Cambria" panose="02040503050406030204" pitchFamily="18" charset="0"/>
              </a:rPr>
              <a:t>Use the PPTS given to show the two letters. Elicit from the children the errors in the letters shown by saying- Spot the errors. After the students come up with the errors do write them on the board. (Sample to be given in IM)</a:t>
            </a:r>
            <a:endParaRPr lang="en-US" sz="120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25368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a:t>
            </a:r>
            <a:r>
              <a:rPr lang="en-US" sz="1200" b="1" i="1" dirty="0">
                <a:ea typeface="Calibri" panose="020F0502020204030204" pitchFamily="34" charset="0"/>
                <a:cs typeface="Cambria" panose="02040503050406030204" pitchFamily="18" charset="0"/>
              </a:rPr>
              <a:t>Notes to the teacher:</a:t>
            </a:r>
            <a:r>
              <a:rPr lang="en-US" sz="1200" i="1" dirty="0">
                <a:solidFill>
                  <a:srgbClr val="B7B7B7"/>
                </a:solidFill>
                <a:ea typeface="Calibri" panose="020F0502020204030204" pitchFamily="34" charset="0"/>
                <a:cs typeface="Cambria" panose="02040503050406030204" pitchFamily="18" charset="0"/>
              </a:rPr>
              <a:t> </a:t>
            </a:r>
            <a:r>
              <a:rPr lang="en-US" sz="1200" dirty="0">
                <a:ea typeface="Calibri" panose="020F0502020204030204" pitchFamily="34" charset="0"/>
                <a:cs typeface="Cambria" panose="02040503050406030204" pitchFamily="18" charset="0"/>
              </a:rPr>
              <a:t>Use the PPTS given to show the two letters. Elicit from the children the errors in the letters shown by saying- Spot the errors. After the students come up with the errors do write them on the board. (Sample to be given in IM)</a:t>
            </a:r>
            <a:endParaRPr lang="en-US" sz="120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3955478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a:t>
            </a:r>
            <a:r>
              <a:rPr lang="en-US" sz="1200" b="1" i="1" dirty="0">
                <a:ea typeface="Calibri" panose="020F0502020204030204" pitchFamily="34" charset="0"/>
                <a:cs typeface="Cambria" panose="02040503050406030204" pitchFamily="18" charset="0"/>
              </a:rPr>
              <a:t>Notes to the teacher:</a:t>
            </a:r>
          </a:p>
          <a:p>
            <a:pPr marL="0" indent="0">
              <a:buClrTx/>
              <a:buSzTx/>
              <a:buFontTx/>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01285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en-US" sz="1200" b="1" i="1" dirty="0">
                <a:ea typeface="Calibri" panose="020F0502020204030204" pitchFamily="34" charset="0"/>
                <a:cs typeface="Cambria" panose="02040503050406030204" pitchFamily="18" charset="0"/>
              </a:rPr>
              <a:t>:</a:t>
            </a:r>
          </a:p>
          <a:p>
            <a:pPr marL="0" indent="0">
              <a:buClrTx/>
              <a:buSzTx/>
              <a:buFontTx/>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28303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buClrTx/>
              <a:buSzTx/>
              <a:buFontTx/>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en-US" sz="1200" b="1" i="1" dirty="0">
                <a:ea typeface="Calibri" panose="020F0502020204030204" pitchFamily="34" charset="0"/>
                <a:cs typeface="Cambria" panose="02040503050406030204" pitchFamily="18" charset="0"/>
              </a:rPr>
              <a:t>:</a:t>
            </a:r>
            <a:r>
              <a:rPr lang="en-US" sz="1200" dirty="0">
                <a:ea typeface="Calibri" panose="020F0502020204030204" pitchFamily="34" charset="0"/>
                <a:cs typeface="Cambria" panose="02040503050406030204" pitchFamily="18" charset="0"/>
              </a:rPr>
              <a:t> The first email written is shown to the students. Click for content to appear gradually.</a:t>
            </a:r>
            <a:endParaRPr lang="en-US" sz="110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lang="en-US" dirty="0"/>
          </a:p>
          <a:p>
            <a:pPr marL="0" lvl="0" indent="0" algn="l" rtl="0">
              <a:spcBef>
                <a:spcPts val="0"/>
              </a:spcBef>
              <a:spcAft>
                <a:spcPts val="0"/>
              </a:spcAft>
              <a:buNone/>
            </a:pPr>
            <a:endParaRPr dirty="0"/>
          </a:p>
        </p:txBody>
      </p:sp>
      <p:sp>
        <p:nvSpPr>
          <p:cNvPr id="153" name="Google Shape;1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1576146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5917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638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MLP_Title">
    <p:spTree>
      <p:nvGrpSpPr>
        <p:cNvPr id="1" name="Shape 14"/>
        <p:cNvGrpSpPr/>
        <p:nvPr/>
      </p:nvGrpSpPr>
      <p:grpSpPr>
        <a:xfrm>
          <a:off x="0" y="0"/>
          <a:ext cx="0" cy="0"/>
          <a:chOff x="0" y="0"/>
          <a:chExt cx="0" cy="0"/>
        </a:xfrm>
      </p:grpSpPr>
      <p:sp>
        <p:nvSpPr>
          <p:cNvPr id="15" name="Google Shape;15;p12"/>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6" name="Google Shape;16;p12"/>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 name="Google Shape;17;p12"/>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3" name="Google Shape;18;p12">
            <a:extLst>
              <a:ext uri="{FF2B5EF4-FFF2-40B4-BE49-F238E27FC236}">
                <a16:creationId xmlns:a16="http://schemas.microsoft.com/office/drawing/2014/main" id="{489A70F8-3959-6DB4-C87C-03E98623AF56}"/>
              </a:ext>
            </a:extLst>
          </p:cNvPr>
          <p:cNvSpPr txBox="1"/>
          <p:nvPr userDrawn="1"/>
        </p:nvSpPr>
        <p:spPr>
          <a:xfrm>
            <a:off x="1105800" y="6199105"/>
            <a:ext cx="9980400" cy="24630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This digital material has been developed by the Sri Sathya Sai Vidya Vahini, a unit of Sri Sathya Sai Central Trust, Prasanthi Nilayam, as a collaborative offering in the service of our nation.</a:t>
            </a:r>
            <a:endParaRPr sz="1000">
              <a:solidFill>
                <a:srgbClr val="7F7F7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MLP_Body">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21" name="Google Shape;21;p31"/>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6"/>
        <p:cNvGrpSpPr/>
        <p:nvPr/>
      </p:nvGrpSpPr>
      <p:grpSpPr>
        <a:xfrm>
          <a:off x="0" y="0"/>
          <a:ext cx="0" cy="0"/>
          <a:chOff x="0" y="0"/>
          <a:chExt cx="0" cy="0"/>
        </a:xfrm>
      </p:grpSpPr>
      <p:grpSp>
        <p:nvGrpSpPr>
          <p:cNvPr id="8" name="Group 7">
            <a:extLst>
              <a:ext uri="{FF2B5EF4-FFF2-40B4-BE49-F238E27FC236}">
                <a16:creationId xmlns:a16="http://schemas.microsoft.com/office/drawing/2014/main" id="{4D4F24C5-86B8-C437-69B3-A47EC8E46065}"/>
              </a:ext>
            </a:extLst>
          </p:cNvPr>
          <p:cNvGrpSpPr/>
          <p:nvPr userDrawn="1"/>
        </p:nvGrpSpPr>
        <p:grpSpPr>
          <a:xfrm>
            <a:off x="347438" y="874745"/>
            <a:ext cx="11497123" cy="1461812"/>
            <a:chOff x="0" y="0"/>
            <a:chExt cx="11497123" cy="1461812"/>
          </a:xfrm>
        </p:grpSpPr>
        <p:sp>
          <p:nvSpPr>
            <p:cNvPr id="18" name="Rounded Rectangle 17">
              <a:extLst>
                <a:ext uri="{FF2B5EF4-FFF2-40B4-BE49-F238E27FC236}">
                  <a16:creationId xmlns:a16="http://schemas.microsoft.com/office/drawing/2014/main" id="{645F20FC-B429-6584-A49C-DE96F676968A}"/>
                </a:ext>
              </a:extLst>
            </p:cNvPr>
            <p:cNvSpPr/>
            <p:nvPr userDrawn="1"/>
          </p:nvSpPr>
          <p:spPr>
            <a:xfrm>
              <a:off x="0" y="0"/>
              <a:ext cx="11497123" cy="1461812"/>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Rounded Rectangle 4">
              <a:extLst>
                <a:ext uri="{FF2B5EF4-FFF2-40B4-BE49-F238E27FC236}">
                  <a16:creationId xmlns:a16="http://schemas.microsoft.com/office/drawing/2014/main" id="{62CEFF98-560D-4CB5-857F-46ED606FD0C1}"/>
                </a:ext>
              </a:extLst>
            </p:cNvPr>
            <p:cNvSpPr txBox="1"/>
            <p:nvPr userDrawn="1"/>
          </p:nvSpPr>
          <p:spPr>
            <a:xfrm>
              <a:off x="2465183" y="0"/>
              <a:ext cx="9031939" cy="14618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12700" lvl="0" indent="0" algn="l" defTabSz="711200">
                <a:lnSpc>
                  <a:spcPct val="90000"/>
                </a:lnSpc>
                <a:spcBef>
                  <a:spcPct val="0"/>
                </a:spcBef>
                <a:spcAft>
                  <a:spcPct val="35000"/>
                </a:spcAft>
                <a:buNone/>
                <a:tabLst/>
              </a:pPr>
              <a:endParaRPr lang="en-GB" sz="1600" kern="1200" dirty="0"/>
            </a:p>
          </p:txBody>
        </p:sp>
      </p:grpSp>
      <p:sp>
        <p:nvSpPr>
          <p:cNvPr id="9" name="Rounded Rectangle 8">
            <a:extLst>
              <a:ext uri="{FF2B5EF4-FFF2-40B4-BE49-F238E27FC236}">
                <a16:creationId xmlns:a16="http://schemas.microsoft.com/office/drawing/2014/main" id="{A86604B5-5E3C-D7B6-57F9-EF302244A3C4}"/>
              </a:ext>
            </a:extLst>
          </p:cNvPr>
          <p:cNvSpPr/>
          <p:nvPr userDrawn="1"/>
        </p:nvSpPr>
        <p:spPr>
          <a:xfrm>
            <a:off x="764558" y="942615"/>
            <a:ext cx="1574944" cy="1326072"/>
          </a:xfrm>
          <a:prstGeom prst="roundRect">
            <a:avLst>
              <a:gd name="adj" fmla="val 10000"/>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0" name="Group 9">
            <a:extLst>
              <a:ext uri="{FF2B5EF4-FFF2-40B4-BE49-F238E27FC236}">
                <a16:creationId xmlns:a16="http://schemas.microsoft.com/office/drawing/2014/main" id="{EFC28633-CDE2-7DAA-9951-CB7EF91FEB9F}"/>
              </a:ext>
            </a:extLst>
          </p:cNvPr>
          <p:cNvGrpSpPr/>
          <p:nvPr userDrawn="1"/>
        </p:nvGrpSpPr>
        <p:grpSpPr>
          <a:xfrm>
            <a:off x="347438" y="2502316"/>
            <a:ext cx="11497123" cy="1657590"/>
            <a:chOff x="0" y="1627571"/>
            <a:chExt cx="11497123" cy="1657590"/>
          </a:xfrm>
        </p:grpSpPr>
        <p:sp>
          <p:nvSpPr>
            <p:cNvPr id="16" name="Rounded Rectangle 15">
              <a:extLst>
                <a:ext uri="{FF2B5EF4-FFF2-40B4-BE49-F238E27FC236}">
                  <a16:creationId xmlns:a16="http://schemas.microsoft.com/office/drawing/2014/main" id="{443D1CE3-D2B7-55FD-05D4-BC278A338803}"/>
                </a:ext>
              </a:extLst>
            </p:cNvPr>
            <p:cNvSpPr/>
            <p:nvPr userDrawn="1"/>
          </p:nvSpPr>
          <p:spPr>
            <a:xfrm>
              <a:off x="0" y="1627571"/>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Rounded Rectangle 7">
              <a:extLst>
                <a:ext uri="{FF2B5EF4-FFF2-40B4-BE49-F238E27FC236}">
                  <a16:creationId xmlns:a16="http://schemas.microsoft.com/office/drawing/2014/main" id="{FF45431B-D827-9FA4-6DD7-CD22519E9CB7}"/>
                </a:ext>
              </a:extLst>
            </p:cNvPr>
            <p:cNvSpPr txBox="1"/>
            <p:nvPr userDrawn="1"/>
          </p:nvSpPr>
          <p:spPr>
            <a:xfrm>
              <a:off x="2465183" y="1627571"/>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GB" sz="1600" kern="1200" dirty="0"/>
            </a:p>
          </p:txBody>
        </p:sp>
      </p:grpSp>
      <p:sp>
        <p:nvSpPr>
          <p:cNvPr id="11" name="Rounded Rectangle 10">
            <a:extLst>
              <a:ext uri="{FF2B5EF4-FFF2-40B4-BE49-F238E27FC236}">
                <a16:creationId xmlns:a16="http://schemas.microsoft.com/office/drawing/2014/main" id="{9F99679C-7BA4-3B4D-AB17-777C4C299A99}"/>
              </a:ext>
            </a:extLst>
          </p:cNvPr>
          <p:cNvSpPr/>
          <p:nvPr userDrawn="1"/>
        </p:nvSpPr>
        <p:spPr>
          <a:xfrm>
            <a:off x="764558" y="2668075"/>
            <a:ext cx="1574944" cy="1326072"/>
          </a:xfrm>
          <a:prstGeom prst="roundRect">
            <a:avLst>
              <a:gd name="adj" fmla="val 10000"/>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2" name="Group 11">
            <a:extLst>
              <a:ext uri="{FF2B5EF4-FFF2-40B4-BE49-F238E27FC236}">
                <a16:creationId xmlns:a16="http://schemas.microsoft.com/office/drawing/2014/main" id="{9EA0016B-63E2-8A20-5C8C-BB5DB3E866D6}"/>
              </a:ext>
            </a:extLst>
          </p:cNvPr>
          <p:cNvGrpSpPr/>
          <p:nvPr userDrawn="1"/>
        </p:nvGrpSpPr>
        <p:grpSpPr>
          <a:xfrm>
            <a:off x="347438" y="4325665"/>
            <a:ext cx="11497123" cy="1657590"/>
            <a:chOff x="0" y="3450920"/>
            <a:chExt cx="11497123" cy="1657590"/>
          </a:xfrm>
        </p:grpSpPr>
        <p:sp>
          <p:nvSpPr>
            <p:cNvPr id="14" name="Rounded Rectangle 13">
              <a:extLst>
                <a:ext uri="{FF2B5EF4-FFF2-40B4-BE49-F238E27FC236}">
                  <a16:creationId xmlns:a16="http://schemas.microsoft.com/office/drawing/2014/main" id="{2E263CB8-5A6D-D2E0-720F-A02B407005E6}"/>
                </a:ext>
              </a:extLst>
            </p:cNvPr>
            <p:cNvSpPr/>
            <p:nvPr userDrawn="1"/>
          </p:nvSpPr>
          <p:spPr>
            <a:xfrm>
              <a:off x="0" y="3450920"/>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Rounded Rectangle 10">
              <a:extLst>
                <a:ext uri="{FF2B5EF4-FFF2-40B4-BE49-F238E27FC236}">
                  <a16:creationId xmlns:a16="http://schemas.microsoft.com/office/drawing/2014/main" id="{69362513-4272-21C0-00A8-7BD83079517D}"/>
                </a:ext>
              </a:extLst>
            </p:cNvPr>
            <p:cNvSpPr txBox="1"/>
            <p:nvPr userDrawn="1"/>
          </p:nvSpPr>
          <p:spPr>
            <a:xfrm>
              <a:off x="2465183" y="3450920"/>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ts val="0"/>
                </a:spcAft>
                <a:buNone/>
              </a:pPr>
              <a:endParaRPr lang="en-GB" sz="1600" kern="1200" dirty="0">
                <a:latin typeface="+mn-lt"/>
              </a:endParaRPr>
            </a:p>
          </p:txBody>
        </p:sp>
      </p:grpSp>
      <p:sp>
        <p:nvSpPr>
          <p:cNvPr id="13" name="Rounded Rectangle 12">
            <a:extLst>
              <a:ext uri="{FF2B5EF4-FFF2-40B4-BE49-F238E27FC236}">
                <a16:creationId xmlns:a16="http://schemas.microsoft.com/office/drawing/2014/main" id="{9A31E863-E7E4-8418-3EEE-A5A104435AB2}"/>
              </a:ext>
            </a:extLst>
          </p:cNvPr>
          <p:cNvSpPr/>
          <p:nvPr userDrawn="1"/>
        </p:nvSpPr>
        <p:spPr>
          <a:xfrm>
            <a:off x="764558" y="4491424"/>
            <a:ext cx="1574944" cy="1326072"/>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28" name="Google Shape;28;p14"/>
          <p:cNvSpPr txBox="1">
            <a:spLocks noGrp="1"/>
          </p:cNvSpPr>
          <p:nvPr>
            <p:ph type="body" idx="1"/>
          </p:nvPr>
        </p:nvSpPr>
        <p:spPr>
          <a:xfrm>
            <a:off x="2649538" y="1028556"/>
            <a:ext cx="9050626" cy="1247053"/>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14"/>
          <p:cNvSpPr txBox="1">
            <a:spLocks noGrp="1"/>
          </p:cNvSpPr>
          <p:nvPr>
            <p:ph type="body" idx="2"/>
          </p:nvPr>
        </p:nvSpPr>
        <p:spPr>
          <a:xfrm>
            <a:off x="2640013" y="2660650"/>
            <a:ext cx="9080500"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4"/>
          <p:cNvSpPr txBox="1">
            <a:spLocks noGrp="1"/>
          </p:cNvSpPr>
          <p:nvPr>
            <p:ph type="body" idx="3"/>
          </p:nvPr>
        </p:nvSpPr>
        <p:spPr>
          <a:xfrm>
            <a:off x="2649538" y="4478338"/>
            <a:ext cx="9070975"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Google Shape;24;p13">
            <a:extLst>
              <a:ext uri="{FF2B5EF4-FFF2-40B4-BE49-F238E27FC236}">
                <a16:creationId xmlns:a16="http://schemas.microsoft.com/office/drawing/2014/main" id="{8E33E46E-4AE8-291F-74E9-D94EC500319D}"/>
              </a:ext>
            </a:extLst>
          </p:cNvPr>
          <p:cNvSpPr txBox="1"/>
          <p:nvPr userDrawn="1"/>
        </p:nvSpPr>
        <p:spPr>
          <a:xfrm>
            <a:off x="1433945" y="6131919"/>
            <a:ext cx="916478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FF0000"/>
                </a:solidFill>
                <a:latin typeface="Calibri"/>
                <a:ea typeface="Calibri"/>
                <a:cs typeface="Calibri"/>
                <a:sym typeface="Calibri"/>
              </a:rPr>
              <a:t>Refer to the Notes Section below each slide for instructional details. </a:t>
            </a:r>
            <a:endParaRPr dirty="0"/>
          </a:p>
        </p:txBody>
      </p:sp>
    </p:spTree>
    <p:extLst>
      <p:ext uri="{BB962C8B-B14F-4D97-AF65-F5344CB8AC3E}">
        <p14:creationId xmlns:p14="http://schemas.microsoft.com/office/powerpoint/2010/main" val="3199131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Q_Body">
  <p:cSld name="IQ_Body">
    <p:spTree>
      <p:nvGrpSpPr>
        <p:cNvPr id="1" name="Shape 47"/>
        <p:cNvGrpSpPr/>
        <p:nvPr/>
      </p:nvGrpSpPr>
      <p:grpSpPr>
        <a:xfrm>
          <a:off x="0" y="0"/>
          <a:ext cx="0" cy="0"/>
          <a:chOff x="0" y="0"/>
          <a:chExt cx="0" cy="0"/>
        </a:xfrm>
      </p:grpSpPr>
      <p:sp>
        <p:nvSpPr>
          <p:cNvPr id="48" name="Google Shape;48;p18"/>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49" name="Google Shape;49;p18"/>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Q_Title">
  <p:cSld name="IQ_Title">
    <p:spTree>
      <p:nvGrpSpPr>
        <p:cNvPr id="1" name="Shape 50"/>
        <p:cNvGrpSpPr/>
        <p:nvPr/>
      </p:nvGrpSpPr>
      <p:grpSpPr>
        <a:xfrm>
          <a:off x="0" y="0"/>
          <a:ext cx="0" cy="0"/>
          <a:chOff x="0" y="0"/>
          <a:chExt cx="0" cy="0"/>
        </a:xfrm>
      </p:grpSpPr>
      <p:sp>
        <p:nvSpPr>
          <p:cNvPr id="51" name="Google Shape;51;p34"/>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52" name="Google Shape;52;p34"/>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3" name="Google Shape;53;p34"/>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54" name="Google Shape;54;p34"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A_Body">
  <p:cSld name="IA_Body">
    <p:spTree>
      <p:nvGrpSpPr>
        <p:cNvPr id="1" name="Shape 59"/>
        <p:cNvGrpSpPr/>
        <p:nvPr/>
      </p:nvGrpSpPr>
      <p:grpSpPr>
        <a:xfrm>
          <a:off x="0" y="0"/>
          <a:ext cx="0" cy="0"/>
          <a:chOff x="0" y="0"/>
          <a:chExt cx="0" cy="0"/>
        </a:xfrm>
      </p:grpSpPr>
      <p:sp>
        <p:nvSpPr>
          <p:cNvPr id="60" name="Google Shape;60;p20"/>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61" name="Google Shape;61;p20"/>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A_Title">
  <p:cSld name="IA_Title">
    <p:spTree>
      <p:nvGrpSpPr>
        <p:cNvPr id="1" name="Shape 62"/>
        <p:cNvGrpSpPr/>
        <p:nvPr/>
      </p:nvGrpSpPr>
      <p:grpSpPr>
        <a:xfrm>
          <a:off x="0" y="0"/>
          <a:ext cx="0" cy="0"/>
          <a:chOff x="0" y="0"/>
          <a:chExt cx="0" cy="0"/>
        </a:xfrm>
      </p:grpSpPr>
      <p:sp>
        <p:nvSpPr>
          <p:cNvPr id="63" name="Google Shape;63;p33"/>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64" name="Google Shape;64;p33"/>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5" name="Google Shape;65;p33"/>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66" name="Google Shape;66;p33"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ttribution_Body">
  <p:cSld name="Attribution_Body">
    <p:spTree>
      <p:nvGrpSpPr>
        <p:cNvPr id="1" name="Shape 120"/>
        <p:cNvGrpSpPr/>
        <p:nvPr/>
      </p:nvGrpSpPr>
      <p:grpSpPr>
        <a:xfrm>
          <a:off x="0" y="0"/>
          <a:ext cx="0" cy="0"/>
          <a:chOff x="0" y="0"/>
          <a:chExt cx="0" cy="0"/>
        </a:xfrm>
      </p:grpSpPr>
      <p:sp>
        <p:nvSpPr>
          <p:cNvPr id="121" name="Google Shape;121;p30"/>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22" name="Google Shape;122;p30"/>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8.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1" descr="Calendar&#10;&#10;Description automatically generated with low confidence"/>
          <p:cNvPicPr preferRelativeResize="0"/>
          <p:nvPr/>
        </p:nvPicPr>
        <p:blipFill rotWithShape="1">
          <a:blip r:embed="rId5">
            <a:alphaModFix/>
          </a:blip>
          <a:srcRect/>
          <a:stretch/>
        </p:blipFill>
        <p:spPr>
          <a:xfrm>
            <a:off x="11305651" y="96174"/>
            <a:ext cx="738701" cy="720000"/>
          </a:xfrm>
          <a:prstGeom prst="rect">
            <a:avLst/>
          </a:prstGeom>
          <a:noFill/>
          <a:ln>
            <a:noFill/>
          </a:ln>
        </p:spPr>
      </p:pic>
      <p:pic>
        <p:nvPicPr>
          <p:cNvPr id="11" name="Google Shape;11;p11" descr="A picture containing text, clock&#10;&#10;Description automatically generated"/>
          <p:cNvPicPr preferRelativeResize="0"/>
          <p:nvPr/>
        </p:nvPicPr>
        <p:blipFill rotWithShape="1">
          <a:blip r:embed="rId6">
            <a:alphaModFix/>
          </a:blip>
          <a:srcRect/>
          <a:stretch/>
        </p:blipFill>
        <p:spPr>
          <a:xfrm>
            <a:off x="205167" y="96174"/>
            <a:ext cx="678726" cy="720000"/>
          </a:xfrm>
          <a:prstGeom prst="rect">
            <a:avLst/>
          </a:prstGeom>
          <a:noFill/>
          <a:ln>
            <a:noFill/>
          </a:ln>
        </p:spPr>
      </p:pic>
      <p:sp>
        <p:nvSpPr>
          <p:cNvPr id="12" name="Google Shape;12;p11"/>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13" name="Google Shape;13;p11"/>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u="none" strike="noStrike" cap="none">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7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pic>
        <p:nvPicPr>
          <p:cNvPr id="44" name="Google Shape;44;p17"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45" name="Google Shape;45;p17" descr="A picture containing text, clipart&#10;&#10;Description automatically generated"/>
          <p:cNvPicPr preferRelativeResize="0"/>
          <p:nvPr/>
        </p:nvPicPr>
        <p:blipFill rotWithShape="1">
          <a:blip r:embed="rId5">
            <a:alphaModFix/>
          </a:blip>
          <a:srcRect/>
          <a:stretch/>
        </p:blipFill>
        <p:spPr>
          <a:xfrm>
            <a:off x="11286950" y="6062852"/>
            <a:ext cx="720000" cy="720000"/>
          </a:xfrm>
          <a:prstGeom prst="rect">
            <a:avLst/>
          </a:prstGeom>
          <a:noFill/>
          <a:ln>
            <a:noFill/>
          </a:ln>
        </p:spPr>
      </p:pic>
      <p:sp>
        <p:nvSpPr>
          <p:cNvPr id="46" name="Google Shape;46;p17"/>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pic>
        <p:nvPicPr>
          <p:cNvPr id="56" name="Google Shape;56;p19"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57" name="Google Shape;57;p19" descr="A close - up of a flame&#10;&#10;Description automatically generated with medium confidence"/>
          <p:cNvPicPr preferRelativeResize="0"/>
          <p:nvPr/>
        </p:nvPicPr>
        <p:blipFill rotWithShape="1">
          <a:blip r:embed="rId5">
            <a:alphaModFix/>
          </a:blip>
          <a:srcRect/>
          <a:stretch/>
        </p:blipFill>
        <p:spPr>
          <a:xfrm>
            <a:off x="11277600" y="6034851"/>
            <a:ext cx="715200" cy="720000"/>
          </a:xfrm>
          <a:prstGeom prst="rect">
            <a:avLst/>
          </a:prstGeom>
          <a:noFill/>
          <a:ln>
            <a:noFill/>
          </a:ln>
        </p:spPr>
      </p:pic>
      <p:sp>
        <p:nvSpPr>
          <p:cNvPr id="58" name="Google Shape;58;p19"/>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pic>
        <p:nvPicPr>
          <p:cNvPr id="116" name="Google Shape;116;p29" descr="Calendar&#10;&#10;Description automatically generated with low confidence"/>
          <p:cNvPicPr preferRelativeResize="0"/>
          <p:nvPr/>
        </p:nvPicPr>
        <p:blipFill rotWithShape="1">
          <a:blip r:embed="rId3">
            <a:alphaModFix/>
          </a:blip>
          <a:srcRect/>
          <a:stretch/>
        </p:blipFill>
        <p:spPr>
          <a:xfrm>
            <a:off x="11305651" y="96174"/>
            <a:ext cx="738701" cy="720000"/>
          </a:xfrm>
          <a:prstGeom prst="rect">
            <a:avLst/>
          </a:prstGeom>
          <a:noFill/>
          <a:ln>
            <a:noFill/>
          </a:ln>
        </p:spPr>
      </p:pic>
      <p:pic>
        <p:nvPicPr>
          <p:cNvPr id="117" name="Google Shape;117;p29" descr="A picture containing text, clock&#10;&#10;Description automatically generated"/>
          <p:cNvPicPr preferRelativeResize="0"/>
          <p:nvPr/>
        </p:nvPicPr>
        <p:blipFill rotWithShape="1">
          <a:blip r:embed="rId4">
            <a:alphaModFix/>
          </a:blip>
          <a:srcRect/>
          <a:stretch/>
        </p:blipFill>
        <p:spPr>
          <a:xfrm>
            <a:off x="205167" y="96174"/>
            <a:ext cx="678726" cy="720000"/>
          </a:xfrm>
          <a:prstGeom prst="rect">
            <a:avLst/>
          </a:prstGeom>
          <a:noFill/>
          <a:ln>
            <a:noFill/>
          </a:ln>
        </p:spPr>
      </p:pic>
      <p:sp>
        <p:nvSpPr>
          <p:cNvPr id="118" name="Google Shape;118;p29"/>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119" name="Google Shape;119;p29"/>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 Id="rId9" Type="http://schemas.openxmlformats.org/officeDocument/2006/relationships/image" Target="../media/image14.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hyperlink" Target="mailto:Arjunkhanna08@gmail.co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hyperlink" Target="mailto:Arjunkhanna08@gmail.com"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23.png"/><Relationship Id="rId3" Type="http://schemas.openxmlformats.org/officeDocument/2006/relationships/image" Target="../media/image8.jpg"/><Relationship Id="rId7" Type="http://schemas.openxmlformats.org/officeDocument/2006/relationships/image" Target="../media/image13.jpg"/><Relationship Id="rId12"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1.jpg"/><Relationship Id="rId11" Type="http://schemas.microsoft.com/office/2007/relationships/hdphoto" Target="../media/hdphoto1.wdp"/><Relationship Id="rId5" Type="http://schemas.openxmlformats.org/officeDocument/2006/relationships/image" Target="../media/image10.jpg"/><Relationship Id="rId15" Type="http://schemas.openxmlformats.org/officeDocument/2006/relationships/image" Target="../media/image17.png"/><Relationship Id="rId10" Type="http://schemas.openxmlformats.org/officeDocument/2006/relationships/image" Target="../media/image16.png"/><Relationship Id="rId4" Type="http://schemas.openxmlformats.org/officeDocument/2006/relationships/image" Target="../media/image9.jpg"/><Relationship Id="rId9" Type="http://schemas.openxmlformats.org/officeDocument/2006/relationships/image" Target="../media/image12.jpg"/><Relationship Id="rId1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hyperlink" Target="https://www.flickr.com/photos/elonuniversity/" TargetMode="External"/><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21.jpg"/><Relationship Id="rId5" Type="http://schemas.openxmlformats.org/officeDocument/2006/relationships/image" Target="../media/image19.png"/><Relationship Id="rId4" Type="http://schemas.openxmlformats.org/officeDocument/2006/relationships/hyperlink" Target="https://pixabay.com/id/users/io-images-109665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7170" t="14257" r="35014" b="15686"/>
          <a:stretch/>
        </p:blipFill>
        <p:spPr>
          <a:xfrm>
            <a:off x="10054892" y="1240970"/>
            <a:ext cx="2142551" cy="1730538"/>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8087" t="14630" r="6847" b="14519"/>
          <a:stretch/>
        </p:blipFill>
        <p:spPr>
          <a:xfrm>
            <a:off x="2612571" y="1240970"/>
            <a:ext cx="3144762" cy="1746519"/>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14008" t="6521" r="5161" b="8474"/>
          <a:stretch/>
        </p:blipFill>
        <p:spPr>
          <a:xfrm>
            <a:off x="0" y="3098990"/>
            <a:ext cx="3085139" cy="1843140"/>
          </a:xfrm>
          <a:prstGeom prst="rect">
            <a:avLst/>
          </a:prstGeom>
        </p:spPr>
      </p:pic>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l="2397" t="4743" r="2397" b="6194"/>
          <a:stretch/>
        </p:blipFill>
        <p:spPr>
          <a:xfrm>
            <a:off x="3208475" y="3081667"/>
            <a:ext cx="3510644" cy="1877786"/>
          </a:xfrm>
          <a:prstGeom prst="rect">
            <a:avLst/>
          </a:prstGeom>
        </p:spPr>
      </p:pic>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l="3358" t="5680" r="44660" b="6520"/>
          <a:stretch/>
        </p:blipFill>
        <p:spPr>
          <a:xfrm>
            <a:off x="10354453" y="3106268"/>
            <a:ext cx="1859318" cy="1870788"/>
          </a:xfrm>
          <a:prstGeom prst="rect">
            <a:avLst/>
          </a:prstGeom>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l="2375" t="6046" r="2218" b="4919"/>
          <a:stretch/>
        </p:blipFill>
        <p:spPr>
          <a:xfrm>
            <a:off x="5875188" y="1234379"/>
            <a:ext cx="4061849" cy="1737129"/>
          </a:xfrm>
          <a:prstGeom prst="rect">
            <a:avLst/>
          </a:prstGeom>
        </p:spPr>
      </p:pic>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42454" y="3098709"/>
            <a:ext cx="3388664" cy="1878348"/>
          </a:xfrm>
          <a:prstGeom prst="rect">
            <a:avLst/>
          </a:prstGeom>
        </p:spPr>
      </p:pic>
      <p:sp>
        <p:nvSpPr>
          <p:cNvPr id="3" name="Rounded Rectangle 2"/>
          <p:cNvSpPr/>
          <p:nvPr/>
        </p:nvSpPr>
        <p:spPr>
          <a:xfrm>
            <a:off x="2756807" y="2154793"/>
            <a:ext cx="6678386" cy="1633435"/>
          </a:xfrm>
          <a:prstGeom prst="roundRect">
            <a:avLst/>
          </a:prstGeom>
          <a:solidFill>
            <a:schemeClr val="bg1"/>
          </a:solidFill>
          <a:ln>
            <a:solidFill>
              <a:schemeClr val="accent2">
                <a:lumMod val="75000"/>
              </a:schemeClr>
            </a:solidFill>
          </a:ln>
          <a:effectLst>
            <a:outerShdw blurRad="292100" sx="102000" sy="102000" algn="ctr" rotWithShape="0">
              <a:schemeClr val="accent4">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Google Shape;127;p1"/>
          <p:cNvSpPr txBox="1">
            <a:spLocks noGrp="1"/>
          </p:cNvSpPr>
          <p:nvPr>
            <p:ph type="ctrTitle"/>
          </p:nvPr>
        </p:nvSpPr>
        <p:spPr>
          <a:xfrm>
            <a:off x="914400" y="2095209"/>
            <a:ext cx="10363200" cy="1752601"/>
          </a:xfrm>
          <a:prstGeom prst="rect">
            <a:avLst/>
          </a:prstGeom>
          <a:noFill/>
          <a:ln>
            <a:noFill/>
          </a:ln>
        </p:spPr>
        <p:txBody>
          <a:bodyPr spcFirstLastPara="1" wrap="square" lIns="91425" tIns="45700" rIns="91425" bIns="45700" anchor="ctr" anchorCtr="0">
            <a:noAutofit/>
          </a:bodyPr>
          <a:lstStyle/>
          <a:p>
            <a:r>
              <a:rPr lang="en-US" sz="7200" b="1" dirty="0">
                <a:solidFill>
                  <a:schemeClr val="accent4">
                    <a:lumMod val="75000"/>
                  </a:schemeClr>
                </a:solidFill>
              </a:rPr>
              <a:t>Letter Writing</a:t>
            </a:r>
            <a:endParaRPr sz="7200" b="1" dirty="0">
              <a:solidFill>
                <a:schemeClr val="accent4">
                  <a:lumMod val="75000"/>
                </a:schemeClr>
              </a:solidFill>
            </a:endParaRPr>
          </a:p>
        </p:txBody>
      </p:sp>
      <p:pic>
        <p:nvPicPr>
          <p:cNvPr id="14" name="Picture 13"/>
          <p:cNvPicPr>
            <a:picLocks noChangeAspect="1"/>
          </p:cNvPicPr>
          <p:nvPr/>
        </p:nvPicPr>
        <p:blipFill rotWithShape="1">
          <a:blip r:embed="rId7">
            <a:extLst>
              <a:ext uri="{28A0092B-C50C-407E-A947-70E740481C1C}">
                <a14:useLocalDpi xmlns:a14="http://schemas.microsoft.com/office/drawing/2010/main" val="0"/>
              </a:ext>
            </a:extLst>
          </a:blip>
          <a:srcRect l="22864" t="5680" r="2911" b="6520"/>
          <a:stretch/>
        </p:blipFill>
        <p:spPr>
          <a:xfrm>
            <a:off x="0" y="1234380"/>
            <a:ext cx="2480733" cy="17480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7313" indent="26988">
              <a:spcBef>
                <a:spcPts val="0"/>
              </a:spcBef>
              <a:buNone/>
            </a:pPr>
            <a:r>
              <a:rPr lang="en-US" sz="2000" dirty="0">
                <a:highlight>
                  <a:srgbClr val="FFFFFF"/>
                </a:highlight>
                <a:latin typeface="Calibri" panose="020F0502020204030204" pitchFamily="34" charset="0"/>
                <a:ea typeface="Calibri" panose="020F0502020204030204" pitchFamily="34" charset="0"/>
                <a:cs typeface="Calibri" panose="020F0502020204030204" pitchFamily="34" charset="0"/>
              </a:rPr>
              <a:t>CG-1 To develop the capacity for effective communication using language skills for description, analysis, and response.</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87313" lvl="0" indent="26988" algn="l" rtl="0">
              <a:lnSpc>
                <a:spcPct val="90000"/>
              </a:lnSpc>
              <a:spcBef>
                <a:spcPts val="0"/>
              </a:spcBef>
              <a:spcAft>
                <a:spcPts val="0"/>
              </a:spcAft>
              <a:buClr>
                <a:schemeClr val="dk1"/>
              </a:buClr>
              <a:buSzPts val="1800"/>
              <a:buNone/>
            </a:pPr>
            <a:endParaRPr dirty="0"/>
          </a:p>
        </p:txBody>
      </p:sp>
      <p:sp>
        <p:nvSpPr>
          <p:cNvPr id="134" name="Google Shape;134;p2"/>
          <p:cNvSpPr txBox="1">
            <a:spLocks noGrp="1"/>
          </p:cNvSpPr>
          <p:nvPr>
            <p:ph type="body" idx="2"/>
          </p:nvPr>
        </p:nvSpPr>
        <p:spPr>
          <a:prstGeom prst="rect">
            <a:avLst/>
          </a:prstGeom>
          <a:noFill/>
          <a:ln>
            <a:noFill/>
          </a:ln>
        </p:spPr>
        <p:txBody>
          <a:bodyPr spcFirstLastPara="1" wrap="square" lIns="91425" tIns="45700" rIns="91425" bIns="45700" anchor="t" anchorCtr="0">
            <a:noAutofit/>
          </a:bodyPr>
          <a:lstStyle/>
          <a:p>
            <a:pPr marL="87313" indent="26988">
              <a:spcBef>
                <a:spcPts val="0"/>
              </a:spcBef>
              <a:buNone/>
            </a:pPr>
            <a:r>
              <a:rPr lang="en-US" sz="2000" dirty="0">
                <a:latin typeface="Calibri" panose="020F0502020204030204" pitchFamily="34" charset="0"/>
                <a:ea typeface="Calibri" panose="020F0502020204030204" pitchFamily="34" charset="0"/>
                <a:cs typeface="Calibri" panose="020F0502020204030204" pitchFamily="34" charset="0"/>
              </a:rPr>
              <a:t>C-1.4 Writes different kinds of letters using appropriate style and registers for different audiences and purposes.</a:t>
            </a:r>
          </a:p>
          <a:p>
            <a:pPr marL="87313" lvl="0" indent="26988" algn="l" rtl="0">
              <a:lnSpc>
                <a:spcPct val="90000"/>
              </a:lnSpc>
              <a:spcBef>
                <a:spcPts val="0"/>
              </a:spcBef>
              <a:spcAft>
                <a:spcPts val="0"/>
              </a:spcAft>
              <a:buClr>
                <a:schemeClr val="dk1"/>
              </a:buClr>
              <a:buSzPts val="1800"/>
              <a:buNone/>
            </a:pPr>
            <a:endParaRPr dirty="0"/>
          </a:p>
        </p:txBody>
      </p:sp>
      <p:sp>
        <p:nvSpPr>
          <p:cNvPr id="135" name="Google Shape;135;p2"/>
          <p:cNvSpPr txBox="1">
            <a:spLocks noGrp="1"/>
          </p:cNvSpPr>
          <p:nvPr>
            <p:ph type="body" idx="3"/>
          </p:nvPr>
        </p:nvSpPr>
        <p:spPr>
          <a:prstGeom prst="rect">
            <a:avLst/>
          </a:prstGeom>
          <a:noFill/>
          <a:ln>
            <a:noFill/>
          </a:ln>
        </p:spPr>
        <p:txBody>
          <a:bodyPr spcFirstLastPara="1" wrap="square" lIns="91425" tIns="45700" rIns="91425" bIns="45700" anchor="t" anchorCtr="0">
            <a:noAutofit/>
          </a:bodyPr>
          <a:lstStyle/>
          <a:p>
            <a:pPr marL="228600" indent="-114300">
              <a:spcBef>
                <a:spcPts val="0"/>
              </a:spcBef>
              <a:buNone/>
            </a:pPr>
            <a:r>
              <a:rPr lang="en-US" sz="2000" dirty="0">
                <a:latin typeface="Calibri" panose="020F0502020204030204" pitchFamily="34" charset="0"/>
                <a:ea typeface="Calibri" panose="020F0502020204030204" pitchFamily="34" charset="0"/>
                <a:cs typeface="Calibri" panose="020F0502020204030204" pitchFamily="34" charset="0"/>
              </a:rPr>
              <a:t>The students will be able to identify the errors in the two letters shown.</a:t>
            </a:r>
          </a:p>
          <a:p>
            <a:pPr marL="228600" lvl="0" indent="-114300" algn="l" rtl="0">
              <a:lnSpc>
                <a:spcPct val="90000"/>
              </a:lnSpc>
              <a:spcBef>
                <a:spcPts val="0"/>
              </a:spcBef>
              <a:spcAft>
                <a:spcPts val="0"/>
              </a:spcAft>
              <a:buClr>
                <a:schemeClr val="dk1"/>
              </a:buClr>
              <a:buSzPts val="18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8" name="Text Placeholder 2"/>
          <p:cNvSpPr>
            <a:spLocks noGrp="1"/>
          </p:cNvSpPr>
          <p:nvPr>
            <p:ph type="body" idx="1"/>
          </p:nvPr>
        </p:nvSpPr>
        <p:spPr>
          <a:xfrm>
            <a:off x="857251" y="1554075"/>
            <a:ext cx="10668000" cy="4786312"/>
          </a:xfrm>
        </p:spPr>
        <p:txBody>
          <a:bodyPr/>
          <a:lstStyle/>
          <a:p>
            <a:pPr marL="0" indent="0">
              <a:buClrTx/>
              <a:buSzTx/>
              <a:buFontTx/>
              <a:buNone/>
            </a:pPr>
            <a:r>
              <a:rPr lang="en-US" sz="2400" b="1" dirty="0">
                <a:ea typeface="Calibri" panose="020F0502020204030204" pitchFamily="34" charset="0"/>
                <a:cs typeface="Cambria" panose="02040503050406030204" pitchFamily="18" charset="0"/>
              </a:rPr>
              <a:t>1. Letter to the sports company for enquiry of footballs ordered for the school.</a:t>
            </a:r>
            <a:endParaRPr lang="en-US" sz="2400" dirty="0"/>
          </a:p>
          <a:p>
            <a:pPr marL="0" indent="0">
              <a:buClrTx/>
              <a:buSzTx/>
              <a:buFontTx/>
              <a:buNone/>
            </a:pPr>
            <a:r>
              <a:rPr lang="en-US" sz="2000" b="1" i="1" dirty="0">
                <a:ea typeface="Calibri" panose="020F0502020204030204" pitchFamily="34" charset="0"/>
                <a:cs typeface="Cambria" panose="02040503050406030204" pitchFamily="18" charset="0"/>
              </a:rPr>
              <a:t>  </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Arjun Khanna</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801/10, Pink City </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Ambala </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10th March 2024</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The Manager</a:t>
            </a:r>
            <a:endParaRPr lang="en-US" sz="2000" dirty="0"/>
          </a:p>
          <a:p>
            <a:pPr marL="0" indent="0">
              <a:buClrTx/>
              <a:buSzTx/>
              <a:buFontTx/>
              <a:buNone/>
            </a:pPr>
            <a:r>
              <a:rPr lang="en-US" sz="2000" dirty="0" err="1">
                <a:ea typeface="Calibri" panose="020F0502020204030204" pitchFamily="34" charset="0"/>
                <a:cs typeface="Cambria" panose="02040503050406030204" pitchFamily="18" charset="0"/>
              </a:rPr>
              <a:t>Kadia</a:t>
            </a:r>
            <a:r>
              <a:rPr lang="en-US" sz="2000" dirty="0">
                <a:ea typeface="Calibri" panose="020F0502020204030204" pitchFamily="34" charset="0"/>
                <a:cs typeface="Cambria" panose="02040503050406030204" pitchFamily="18" charset="0"/>
              </a:rPr>
              <a:t> Sports </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Chandigarh</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843" y="2616619"/>
            <a:ext cx="4689056" cy="3125590"/>
          </a:xfrm>
          <a:prstGeom prst="rect">
            <a:avLst/>
          </a:prstGeom>
          <a:ln>
            <a:noFill/>
          </a:ln>
          <a:effectLst>
            <a:softEdge rad="112500"/>
          </a:effectLst>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sp>
        <p:nvSpPr>
          <p:cNvPr id="16" name="Google Shape;148;p4"/>
          <p:cNvSpPr txBox="1">
            <a:spLocks/>
          </p:cNvSpPr>
          <p:nvPr/>
        </p:nvSpPr>
        <p:spPr>
          <a:xfrm>
            <a:off x="1466856" y="174886"/>
            <a:ext cx="9296427" cy="6540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990099"/>
                </a:solidFill>
                <a:latin typeface="Calibri" panose="020F0502020204030204" pitchFamily="34" charset="0"/>
                <a:ea typeface="Calibri" panose="020F0502020204030204" pitchFamily="34" charset="0"/>
                <a:cs typeface="Calibri" panose="020F0502020204030204" pitchFamily="34" charset="0"/>
              </a:rPr>
              <a:t>How much do you know</a:t>
            </a:r>
            <a:br>
              <a:rPr lang="en-US" sz="3200" dirty="0">
                <a:solidFill>
                  <a:srgbClr val="990099"/>
                </a:solidFill>
                <a:latin typeface="Calibri" panose="020F0502020204030204" pitchFamily="34" charset="0"/>
                <a:cs typeface="Calibri" panose="020F0502020204030204" pitchFamily="34" charset="0"/>
              </a:rPr>
            </a:br>
            <a:endParaRPr lang="en-US" sz="3200" dirty="0">
              <a:solidFill>
                <a:srgbClr val="990099"/>
              </a:solidFill>
              <a:latin typeface="Calibri" panose="020F0502020204030204" pitchFamily="34" charset="0"/>
              <a:cs typeface="Calibri" panose="020F0502020204030204" pitchFamily="34" charset="0"/>
            </a:endParaRPr>
          </a:p>
        </p:txBody>
      </p:sp>
      <p:grpSp>
        <p:nvGrpSpPr>
          <p:cNvPr id="17" name="Group 16"/>
          <p:cNvGrpSpPr/>
          <p:nvPr/>
        </p:nvGrpSpPr>
        <p:grpSpPr>
          <a:xfrm>
            <a:off x="3712028" y="707439"/>
            <a:ext cx="4800601" cy="435561"/>
            <a:chOff x="3869871" y="818696"/>
            <a:chExt cx="4484915" cy="571501"/>
          </a:xfrm>
        </p:grpSpPr>
        <p:cxnSp>
          <p:nvCxnSpPr>
            <p:cNvPr id="18" name="Straight Connector 17"/>
            <p:cNvCxnSpPr/>
            <p:nvPr/>
          </p:nvCxnSpPr>
          <p:spPr>
            <a:xfrm>
              <a:off x="3869871"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109588"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fade">
                                      <p:cBhvr>
                                        <p:cTn id="20" dur="1000"/>
                                        <p:tgtEl>
                                          <p:spTgt spid="8">
                                            <p:txEl>
                                              <p:pRg st="2" end="2"/>
                                            </p:txEl>
                                          </p:spTgt>
                                        </p:tgtEl>
                                      </p:cBhvr>
                                    </p:animEffect>
                                    <p:anim calcmode="lin" valueType="num">
                                      <p:cBhvr>
                                        <p:cTn id="2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1000"/>
                                        <p:tgtEl>
                                          <p:spTgt spid="8">
                                            <p:txEl>
                                              <p:pRg st="3" end="3"/>
                                            </p:txEl>
                                          </p:spTgt>
                                        </p:tgtEl>
                                      </p:cBhvr>
                                    </p:animEffect>
                                    <p:anim calcmode="lin" valueType="num">
                                      <p:cBhvr>
                                        <p:cTn id="2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3" end="3"/>
                                            </p:txEl>
                                          </p:spTgt>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fade">
                                      <p:cBhvr>
                                        <p:cTn id="30" dur="1000"/>
                                        <p:tgtEl>
                                          <p:spTgt spid="8">
                                            <p:txEl>
                                              <p:pRg st="4" end="4"/>
                                            </p:txEl>
                                          </p:spTgt>
                                        </p:tgtEl>
                                      </p:cBhvr>
                                    </p:animEffect>
                                    <p:anim calcmode="lin" valueType="num">
                                      <p:cBhvr>
                                        <p:cTn id="3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7" presetClass="entr" presetSubtype="0" fill="hold" grpId="0" nodeType="afterEffect">
                                  <p:stCondLst>
                                    <p:cond delay="0"/>
                                  </p:stCondLst>
                                  <p:childTnLst>
                                    <p:set>
                                      <p:cBhvr>
                                        <p:cTn id="35" dur="1" fill="hold">
                                          <p:stCondLst>
                                            <p:cond delay="0"/>
                                          </p:stCondLst>
                                        </p:cTn>
                                        <p:tgtEl>
                                          <p:spTgt spid="8">
                                            <p:txEl>
                                              <p:pRg st="6" end="6"/>
                                            </p:txEl>
                                          </p:spTgt>
                                        </p:tgtEl>
                                        <p:attrNameLst>
                                          <p:attrName>style.visibility</p:attrName>
                                        </p:attrNameLst>
                                      </p:cBhvr>
                                      <p:to>
                                        <p:strVal val="visible"/>
                                      </p:to>
                                    </p:set>
                                    <p:animEffect transition="in" filter="fade">
                                      <p:cBhvr>
                                        <p:cTn id="36" dur="1000"/>
                                        <p:tgtEl>
                                          <p:spTgt spid="8">
                                            <p:txEl>
                                              <p:pRg st="6" end="6"/>
                                            </p:txEl>
                                          </p:spTgt>
                                        </p:tgtEl>
                                      </p:cBhvr>
                                    </p:animEffect>
                                    <p:anim calcmode="lin" valueType="num">
                                      <p:cBhvr>
                                        <p:cTn id="37"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7" presetClass="entr" presetSubtype="0" fill="hold" grpId="0" nodeType="after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fade">
                                      <p:cBhvr>
                                        <p:cTn id="42" dur="1000"/>
                                        <p:tgtEl>
                                          <p:spTgt spid="8">
                                            <p:txEl>
                                              <p:pRg st="8" end="8"/>
                                            </p:txEl>
                                          </p:spTgt>
                                        </p:tgtEl>
                                      </p:cBhvr>
                                    </p:animEffect>
                                    <p:anim calcmode="lin" valueType="num">
                                      <p:cBhvr>
                                        <p:cTn id="43"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8" end="8"/>
                                            </p:txEl>
                                          </p:spTgt>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Effect transition="in" filter="fade">
                                      <p:cBhvr>
                                        <p:cTn id="47" dur="1000"/>
                                        <p:tgtEl>
                                          <p:spTgt spid="8">
                                            <p:txEl>
                                              <p:pRg st="9" end="9"/>
                                            </p:txEl>
                                          </p:spTgt>
                                        </p:tgtEl>
                                      </p:cBhvr>
                                    </p:animEffect>
                                    <p:anim calcmode="lin" valueType="num">
                                      <p:cBhvr>
                                        <p:cTn id="48"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8">
                                            <p:txEl>
                                              <p:pRg st="9" end="9"/>
                                            </p:txEl>
                                          </p:spTgt>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8">
                                            <p:txEl>
                                              <p:pRg st="10" end="10"/>
                                            </p:txEl>
                                          </p:spTgt>
                                        </p:tgtEl>
                                        <p:attrNameLst>
                                          <p:attrName>style.visibility</p:attrName>
                                        </p:attrNameLst>
                                      </p:cBhvr>
                                      <p:to>
                                        <p:strVal val="visible"/>
                                      </p:to>
                                    </p:set>
                                    <p:animEffect transition="in" filter="fade">
                                      <p:cBhvr>
                                        <p:cTn id="52" dur="1000"/>
                                        <p:tgtEl>
                                          <p:spTgt spid="8">
                                            <p:txEl>
                                              <p:pRg st="10" end="10"/>
                                            </p:txEl>
                                          </p:spTgt>
                                        </p:tgtEl>
                                      </p:cBhvr>
                                    </p:animEffect>
                                    <p:anim calcmode="lin" valueType="num">
                                      <p:cBhvr>
                                        <p:cTn id="53"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22" presetClass="entr" presetSubtype="2"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right)">
                                      <p:cBhvr>
                                        <p:cTn id="5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8" name="Text Placeholder 2"/>
          <p:cNvSpPr>
            <a:spLocks noGrp="1"/>
          </p:cNvSpPr>
          <p:nvPr>
            <p:ph type="body" idx="1"/>
          </p:nvPr>
        </p:nvSpPr>
        <p:spPr>
          <a:xfrm>
            <a:off x="857251" y="1150762"/>
            <a:ext cx="6196692" cy="4571018"/>
          </a:xfrm>
        </p:spPr>
        <p:txBody>
          <a:bodyPr/>
          <a:lstStyle/>
          <a:p>
            <a:pPr marL="0" indent="0">
              <a:buClrTx/>
              <a:buSzTx/>
              <a:buFontTx/>
              <a:buNone/>
            </a:pPr>
            <a:r>
              <a:rPr lang="en-US" sz="2000" b="1" u="sng" dirty="0">
                <a:ea typeface="Calibri" panose="020F0502020204030204" pitchFamily="34" charset="0"/>
                <a:cs typeface="Cambria" panose="02040503050406030204" pitchFamily="18" charset="0"/>
              </a:rPr>
              <a:t>Subject: ORDER NO 23230 (FOOTBALL)</a:t>
            </a:r>
          </a:p>
          <a:p>
            <a:pPr marL="0" indent="0">
              <a:buClrTx/>
              <a:buSzTx/>
              <a:buFontTx/>
              <a:buNone/>
            </a:pPr>
            <a:endParaRPr lang="en-US" sz="1000" dirty="0"/>
          </a:p>
          <a:p>
            <a:pPr marL="0" indent="0">
              <a:buClrTx/>
              <a:buSzTx/>
              <a:buFontTx/>
              <a:buNone/>
            </a:pPr>
            <a:r>
              <a:rPr lang="en-US" sz="2000" dirty="0">
                <a:ea typeface="Calibri" panose="020F0502020204030204" pitchFamily="34" charset="0"/>
                <a:cs typeface="Cambria" panose="02040503050406030204" pitchFamily="18" charset="0"/>
              </a:rPr>
              <a:t>Hi Sir/Madam</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I am very delighted to inform you that we are going to have a football tournament in our school next week. I am looking forward to this as it is my </a:t>
            </a:r>
            <a:r>
              <a:rPr lang="en-US" sz="2000" dirty="0" err="1">
                <a:ea typeface="Calibri" panose="020F0502020204030204" pitchFamily="34" charset="0"/>
                <a:cs typeface="Cambria" panose="02040503050406030204" pitchFamily="18" charset="0"/>
              </a:rPr>
              <a:t>favourite</a:t>
            </a:r>
            <a:r>
              <a:rPr lang="en-US" sz="2000" dirty="0">
                <a:ea typeface="Calibri" panose="020F0502020204030204" pitchFamily="34" charset="0"/>
                <a:cs typeface="Cambria" panose="02040503050406030204" pitchFamily="18" charset="0"/>
              </a:rPr>
              <a:t> sport and I will be participating and representing our school. By the way, I think you have forgotten about the order we had placed with you regarding the footballs. Please, don't  forget</a:t>
            </a:r>
            <a:r>
              <a:rPr lang="en-US" sz="2000" b="1" i="1" dirty="0">
                <a:ea typeface="Calibri" panose="020F0502020204030204" pitchFamily="34" charset="0"/>
                <a:cs typeface="Cambria" panose="02040503050406030204" pitchFamily="18" charset="0"/>
              </a:rPr>
              <a:t> </a:t>
            </a:r>
            <a:r>
              <a:rPr lang="en-US" sz="2000" dirty="0">
                <a:ea typeface="Calibri" panose="020F0502020204030204" pitchFamily="34" charset="0"/>
                <a:cs typeface="Cambria" panose="02040503050406030204" pitchFamily="18" charset="0"/>
              </a:rPr>
              <a:t>about the order and deliver them in time</a:t>
            </a:r>
            <a:r>
              <a:rPr lang="en-US" sz="2000" b="1" i="1" dirty="0">
                <a:ea typeface="Calibri" panose="020F0502020204030204" pitchFamily="34" charset="0"/>
                <a:cs typeface="Cambria" panose="02040503050406030204" pitchFamily="18" charset="0"/>
              </a:rPr>
              <a:t>. </a:t>
            </a:r>
            <a:r>
              <a:rPr lang="en-US" sz="2000" dirty="0">
                <a:ea typeface="Calibri" panose="020F0502020204030204" pitchFamily="34" charset="0"/>
                <a:cs typeface="Cambria" panose="02040503050406030204" pitchFamily="18" charset="0"/>
              </a:rPr>
              <a:t>Hoping we will receive the order given, this week.</a:t>
            </a:r>
          </a:p>
          <a:p>
            <a:pPr marL="0" indent="0">
              <a:buClrTx/>
              <a:buSzTx/>
              <a:buFontTx/>
              <a:buNone/>
            </a:pPr>
            <a:endParaRPr lang="en-US" sz="1000" dirty="0"/>
          </a:p>
          <a:p>
            <a:pPr marL="0" indent="0">
              <a:buClrTx/>
              <a:buSzTx/>
              <a:buFontTx/>
              <a:buNone/>
            </a:pPr>
            <a:r>
              <a:rPr lang="en-US" sz="2000" dirty="0">
                <a:ea typeface="Calibri" panose="020F0502020204030204" pitchFamily="34" charset="0"/>
                <a:cs typeface="Cambria" panose="02040503050406030204" pitchFamily="18" charset="0"/>
              </a:rPr>
              <a:t>Yours lovingly</a:t>
            </a:r>
            <a:endParaRPr lang="en-US" sz="2000" dirty="0">
              <a:ea typeface="Calibri" panose="020F0502020204030204" pitchFamily="34" charset="0"/>
            </a:endParaRPr>
          </a:p>
          <a:p>
            <a:pPr marL="0" indent="0">
              <a:buClrTx/>
              <a:buSzTx/>
              <a:buFontTx/>
              <a:buNone/>
            </a:pPr>
            <a:r>
              <a:rPr lang="en-US" sz="2000" dirty="0">
                <a:ea typeface="Calibri" panose="020F0502020204030204" pitchFamily="34" charset="0"/>
                <a:cs typeface="Cambria" panose="02040503050406030204" pitchFamily="18" charset="0"/>
              </a:rPr>
              <a:t>Arjun Khanna</a:t>
            </a:r>
            <a:endParaRPr lang="en-US" sz="2000" dirty="0"/>
          </a:p>
        </p:txBody>
      </p:sp>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sp>
        <p:nvSpPr>
          <p:cNvPr id="14" name="Google Shape;148;p4"/>
          <p:cNvSpPr txBox="1">
            <a:spLocks/>
          </p:cNvSpPr>
          <p:nvPr/>
        </p:nvSpPr>
        <p:spPr>
          <a:xfrm>
            <a:off x="1466856" y="264116"/>
            <a:ext cx="9296427" cy="43556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990099"/>
                </a:solidFill>
                <a:latin typeface="Calibri" panose="020F0502020204030204" pitchFamily="34" charset="0"/>
                <a:ea typeface="Calibri" panose="020F0502020204030204" pitchFamily="34" charset="0"/>
                <a:cs typeface="Calibri" panose="020F0502020204030204" pitchFamily="34" charset="0"/>
              </a:rPr>
              <a:t>How much do you know</a:t>
            </a:r>
            <a:br>
              <a:rPr lang="en-US" sz="3200" dirty="0">
                <a:solidFill>
                  <a:srgbClr val="990099"/>
                </a:solidFill>
                <a:latin typeface="Calibri" panose="020F0502020204030204" pitchFamily="34" charset="0"/>
                <a:cs typeface="Calibri" panose="020F0502020204030204" pitchFamily="34" charset="0"/>
              </a:rPr>
            </a:br>
            <a:endParaRPr lang="en-US" sz="3200" dirty="0">
              <a:solidFill>
                <a:srgbClr val="990099"/>
              </a:solidFill>
              <a:latin typeface="Calibri" panose="020F0502020204030204" pitchFamily="34" charset="0"/>
              <a:cs typeface="Calibri" panose="020F0502020204030204" pitchFamily="34" charset="0"/>
            </a:endParaRPr>
          </a:p>
        </p:txBody>
      </p:sp>
      <p:grpSp>
        <p:nvGrpSpPr>
          <p:cNvPr id="15" name="Group 14"/>
          <p:cNvGrpSpPr/>
          <p:nvPr/>
        </p:nvGrpSpPr>
        <p:grpSpPr>
          <a:xfrm>
            <a:off x="3712028" y="707439"/>
            <a:ext cx="4800601" cy="435561"/>
            <a:chOff x="3869871" y="818696"/>
            <a:chExt cx="4484915" cy="571501"/>
          </a:xfrm>
        </p:grpSpPr>
        <p:cxnSp>
          <p:nvCxnSpPr>
            <p:cNvPr id="16" name="Straight Connector 15"/>
            <p:cNvCxnSpPr/>
            <p:nvPr/>
          </p:nvCxnSpPr>
          <p:spPr>
            <a:xfrm>
              <a:off x="3869871"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6109588"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757467D0-1CE7-0049-DEBD-51DD519E1609}"/>
              </a:ext>
            </a:extLst>
          </p:cNvPr>
          <p:cNvPicPr>
            <a:picLocks noChangeAspect="1"/>
          </p:cNvPicPr>
          <p:nvPr/>
        </p:nvPicPr>
        <p:blipFill rotWithShape="1">
          <a:blip r:embed="rId5"/>
          <a:srcRect l="26224" t="25252" r="6752"/>
          <a:stretch/>
        </p:blipFill>
        <p:spPr>
          <a:xfrm>
            <a:off x="7404530" y="1877675"/>
            <a:ext cx="4513843" cy="3661151"/>
          </a:xfrm>
          <a:prstGeom prst="rect">
            <a:avLst/>
          </a:prstGeom>
          <a:ln>
            <a:noFill/>
          </a:ln>
          <a:effectLst>
            <a:softEdge rad="112500"/>
          </a:effectLst>
        </p:spPr>
      </p:pic>
    </p:spTree>
    <p:extLst>
      <p:ext uri="{BB962C8B-B14F-4D97-AF65-F5344CB8AC3E}">
        <p14:creationId xmlns:p14="http://schemas.microsoft.com/office/powerpoint/2010/main" val="99676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1000"/>
                                        <p:tgtEl>
                                          <p:spTgt spid="8">
                                            <p:txEl>
                                              <p:pRg st="2" end="2"/>
                                            </p:txEl>
                                          </p:spTgt>
                                        </p:tgtEl>
                                      </p:cBhvr>
                                    </p:animEffect>
                                    <p:anim calcmode="lin" valueType="num">
                                      <p:cBhvr>
                                        <p:cTn id="14"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1000"/>
                                        <p:tgtEl>
                                          <p:spTgt spid="8">
                                            <p:txEl>
                                              <p:pRg st="4" end="4"/>
                                            </p:txEl>
                                          </p:spTgt>
                                        </p:tgtEl>
                                      </p:cBhvr>
                                    </p:animEffect>
                                    <p:anim calcmode="lin" valueType="num">
                                      <p:cBhvr>
                                        <p:cTn id="2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Effect transition="in" filter="fade">
                                      <p:cBhvr>
                                        <p:cTn id="25" dur="1000"/>
                                        <p:tgtEl>
                                          <p:spTgt spid="8">
                                            <p:txEl>
                                              <p:pRg st="6" end="6"/>
                                            </p:txEl>
                                          </p:spTgt>
                                        </p:tgtEl>
                                      </p:cBhvr>
                                    </p:animEffect>
                                    <p:anim calcmode="lin" valueType="num">
                                      <p:cBhvr>
                                        <p:cTn id="26"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6" end="6"/>
                                            </p:txEl>
                                          </p:spTgt>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8">
                                            <p:txEl>
                                              <p:pRg st="7" end="7"/>
                                            </p:txEl>
                                          </p:spTgt>
                                        </p:tgtEl>
                                        <p:attrNameLst>
                                          <p:attrName>style.visibility</p:attrName>
                                        </p:attrNameLst>
                                      </p:cBhvr>
                                      <p:to>
                                        <p:strVal val="visible"/>
                                      </p:to>
                                    </p:set>
                                    <p:animEffect transition="in" filter="fade">
                                      <p:cBhvr>
                                        <p:cTn id="30" dur="1000"/>
                                        <p:tgtEl>
                                          <p:spTgt spid="8">
                                            <p:txEl>
                                              <p:pRg st="7" end="7"/>
                                            </p:txEl>
                                          </p:spTgt>
                                        </p:tgtEl>
                                      </p:cBhvr>
                                    </p:animEffect>
                                    <p:anim calcmode="lin" valueType="num">
                                      <p:cBhvr>
                                        <p:cTn id="31"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32"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ppt_x"/>
                                          </p:val>
                                        </p:tav>
                                        <p:tav tm="100000">
                                          <p:val>
                                            <p:strVal val="#ppt_x"/>
                                          </p:val>
                                        </p:tav>
                                      </p:tavLst>
                                    </p:anim>
                                    <p:anim calcmode="lin" valueType="num">
                                      <p:cBhvr additive="base">
                                        <p:cTn id="3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57251" y="1361471"/>
            <a:ext cx="10311492" cy="4786312"/>
          </a:xfrm>
        </p:spPr>
        <p:txBody>
          <a:bodyPr/>
          <a:lstStyle/>
          <a:p>
            <a:pPr marL="0" indent="0">
              <a:buClrTx/>
              <a:buSzTx/>
              <a:buFontTx/>
              <a:buNone/>
            </a:pPr>
            <a:r>
              <a:rPr lang="en-US" sz="2400" dirty="0">
                <a:ea typeface="Calibri" panose="020F0502020204030204" pitchFamily="34" charset="0"/>
                <a:cs typeface="Cambria" panose="02040503050406030204" pitchFamily="18" charset="0"/>
              </a:rPr>
              <a:t>2. </a:t>
            </a:r>
            <a:r>
              <a:rPr lang="en-US" sz="2400" b="1" dirty="0">
                <a:ea typeface="Calibri" panose="020F0502020204030204" pitchFamily="34" charset="0"/>
                <a:cs typeface="Cambria" panose="02040503050406030204" pitchFamily="18" charset="0"/>
              </a:rPr>
              <a:t>Email to the sports company for enquiry of footballs ordered for the school.</a:t>
            </a:r>
            <a:endParaRPr lang="en-US" sz="2400" dirty="0"/>
          </a:p>
          <a:p>
            <a:pPr marL="0" indent="0">
              <a:buClrTx/>
              <a:buSzTx/>
              <a:buFontTx/>
              <a:buNone/>
            </a:pPr>
            <a:r>
              <a:rPr lang="en-US" sz="1600" b="1" dirty="0">
                <a:ea typeface="Calibri" panose="020F0502020204030204" pitchFamily="34" charset="0"/>
                <a:cs typeface="Cambria" panose="02040503050406030204" pitchFamily="18" charset="0"/>
              </a:rPr>
              <a:t>  </a:t>
            </a:r>
            <a:endParaRPr lang="en-US" sz="1600" dirty="0"/>
          </a:p>
          <a:p>
            <a:pPr marL="0" indent="0">
              <a:buClrTx/>
              <a:buSzTx/>
              <a:buFontTx/>
              <a:buNone/>
            </a:pPr>
            <a:r>
              <a:rPr lang="en-US" sz="2000" dirty="0">
                <a:ea typeface="Calibri" panose="020F0502020204030204" pitchFamily="34" charset="0"/>
                <a:cs typeface="Cambria" panose="02040503050406030204" pitchFamily="18" charset="0"/>
              </a:rPr>
              <a:t>FROM: </a:t>
            </a:r>
            <a:r>
              <a:rPr lang="en-US" sz="2000" dirty="0">
                <a:ea typeface="Calibri" panose="020F0502020204030204" pitchFamily="34" charset="0"/>
                <a:cs typeface="Cambria" panose="02040503050406030204" pitchFamily="18" charset="0"/>
                <a:hlinkClick r:id="rId3"/>
              </a:rPr>
              <a:t>ARJUNKHANNA08@gmail.com</a:t>
            </a:r>
            <a:endParaRPr lang="en-US" sz="2000" dirty="0">
              <a:ea typeface="Calibri" panose="020F0502020204030204" pitchFamily="34" charset="0"/>
              <a:cs typeface="Cambria" panose="02040503050406030204" pitchFamily="18" charset="0"/>
            </a:endParaRPr>
          </a:p>
          <a:p>
            <a:pPr marL="0" indent="0">
              <a:buClrTx/>
              <a:buSzTx/>
              <a:buNone/>
            </a:pPr>
            <a:r>
              <a:rPr lang="en-US" sz="2000" dirty="0">
                <a:ea typeface="Calibri" panose="020F0502020204030204" pitchFamily="34" charset="0"/>
                <a:cs typeface="Cambria" panose="02040503050406030204" pitchFamily="18" charset="0"/>
              </a:rPr>
              <a:t>TO: Kadiasports19@yahoo.com</a:t>
            </a:r>
            <a:endParaRPr lang="en-US" sz="2000" dirty="0"/>
          </a:p>
          <a:p>
            <a:pPr marL="0" indent="0">
              <a:buClrTx/>
              <a:buSzTx/>
              <a:buNone/>
            </a:pPr>
            <a:r>
              <a:rPr lang="en-US" sz="2000" dirty="0">
                <a:ea typeface="Calibri" panose="020F0502020204030204" pitchFamily="34" charset="0"/>
                <a:cs typeface="Cambria" panose="02040503050406030204" pitchFamily="18" charset="0"/>
              </a:rPr>
              <a:t>DATE: 13 MARCH 2024</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SUBJECT: ORDER NO. 23230 (FOOTBALLS)</a:t>
            </a:r>
            <a:endParaRPr lang="en-US" sz="2000" dirty="0"/>
          </a:p>
          <a:p>
            <a:pPr marL="0" indent="0">
              <a:buClrTx/>
              <a:buSzTx/>
              <a:buFontTx/>
              <a:buNone/>
            </a:pPr>
            <a:r>
              <a:rPr lang="en-US" sz="1200" dirty="0">
                <a:ea typeface="Calibri" panose="020F0502020204030204" pitchFamily="34" charset="0"/>
                <a:cs typeface="Cambria" panose="02040503050406030204" pitchFamily="18" charset="0"/>
              </a:rPr>
              <a:t> </a:t>
            </a: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RESPECTED SIR,</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I AM WRITING ON BEHALF OF ST MARY’S SCHOOL REGARDING THE ORDER NO 23230 WHICH WAS PLACED  WITH YOUR COMPANY BY OUR SPORTS INSTRUCTOR ON 25 FEB, 2024. KINDLY PROVIDE INFORMATION REGARDING THE EXPECTED DELIVERY DATE FOR THE SAME. </a:t>
            </a:r>
            <a:endParaRPr lang="en-US" sz="2000" dirty="0"/>
          </a:p>
        </p:txBody>
      </p:sp>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sp>
        <p:nvSpPr>
          <p:cNvPr id="14" name="Google Shape;148;p4"/>
          <p:cNvSpPr txBox="1">
            <a:spLocks/>
          </p:cNvSpPr>
          <p:nvPr/>
        </p:nvSpPr>
        <p:spPr>
          <a:xfrm>
            <a:off x="1466856" y="174886"/>
            <a:ext cx="9296427" cy="6540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3333CC"/>
                </a:solidFill>
                <a:latin typeface="Calibri" panose="020F0502020204030204" pitchFamily="34" charset="0"/>
                <a:ea typeface="Calibri" panose="020F0502020204030204" pitchFamily="34" charset="0"/>
                <a:cs typeface="Calibri" panose="020F0502020204030204" pitchFamily="34" charset="0"/>
              </a:rPr>
              <a:t>How much do you know</a:t>
            </a:r>
            <a:br>
              <a:rPr lang="en-US" sz="3200" dirty="0">
                <a:solidFill>
                  <a:srgbClr val="3333CC"/>
                </a:solidFill>
                <a:latin typeface="Calibri" panose="020F0502020204030204" pitchFamily="34" charset="0"/>
                <a:cs typeface="Calibri" panose="020F0502020204030204" pitchFamily="34" charset="0"/>
              </a:rPr>
            </a:br>
            <a:endParaRPr lang="en-US" sz="3200" dirty="0">
              <a:solidFill>
                <a:srgbClr val="3333CC"/>
              </a:solidFill>
              <a:latin typeface="Calibri" panose="020F0502020204030204" pitchFamily="34" charset="0"/>
              <a:cs typeface="Calibri" panose="020F0502020204030204" pitchFamily="34" charset="0"/>
            </a:endParaRPr>
          </a:p>
        </p:txBody>
      </p:sp>
      <p:grpSp>
        <p:nvGrpSpPr>
          <p:cNvPr id="15" name="Group 14"/>
          <p:cNvGrpSpPr/>
          <p:nvPr/>
        </p:nvGrpSpPr>
        <p:grpSpPr>
          <a:xfrm>
            <a:off x="3712028" y="707439"/>
            <a:ext cx="4800601" cy="435561"/>
            <a:chOff x="3869871" y="818696"/>
            <a:chExt cx="4484915" cy="571501"/>
          </a:xfrm>
        </p:grpSpPr>
        <p:cxnSp>
          <p:nvCxnSpPr>
            <p:cNvPr id="16" name="Straight Connector 15"/>
            <p:cNvCxnSpPr/>
            <p:nvPr/>
          </p:nvCxnSpPr>
          <p:spPr>
            <a:xfrm>
              <a:off x="3869871"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6109588"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95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037" y="1611800"/>
            <a:ext cx="5986964" cy="4033157"/>
          </a:xfrm>
          <a:prstGeom prst="rect">
            <a:avLst/>
          </a:prstGeom>
        </p:spPr>
      </p:pic>
      <p:sp>
        <p:nvSpPr>
          <p:cNvPr id="3" name="Text Placeholder 2"/>
          <p:cNvSpPr>
            <a:spLocks noGrp="1"/>
          </p:cNvSpPr>
          <p:nvPr>
            <p:ph type="body" idx="1"/>
          </p:nvPr>
        </p:nvSpPr>
        <p:spPr>
          <a:xfrm>
            <a:off x="857251" y="1611800"/>
            <a:ext cx="5252144" cy="3573149"/>
          </a:xfrm>
        </p:spPr>
        <p:txBody>
          <a:bodyPr/>
          <a:lstStyle/>
          <a:p>
            <a:pPr marL="0" indent="0">
              <a:buClrTx/>
              <a:buSzTx/>
              <a:buFontTx/>
              <a:buNone/>
            </a:pPr>
            <a:r>
              <a:rPr lang="en-US" sz="2000" dirty="0">
                <a:ea typeface="Calibri" panose="020F0502020204030204" pitchFamily="34" charset="0"/>
                <a:cs typeface="Cambria" panose="02040503050406030204" pitchFamily="18" charset="0"/>
              </a:rPr>
              <a:t>WE WOULD REQUEST YOU TO FULFILL OUR GIVEN ORDER BY THIS WEEK AS WE REQUIRE THE PURCHASED ARTICLES  FOR THE SOCCER TOURNAMENT THAT IS TO BE HELD IN THE COMING WEEK.</a:t>
            </a:r>
            <a:endParaRPr lang="en-US" sz="2000" dirty="0"/>
          </a:p>
          <a:p>
            <a:pPr marL="0" indent="0">
              <a:buClrTx/>
              <a:buSzTx/>
              <a:buFontTx/>
              <a:buNone/>
            </a:pPr>
            <a:endParaRPr lang="en-US" sz="2000" dirty="0">
              <a:ea typeface="Calibri" panose="020F0502020204030204" pitchFamily="34" charset="0"/>
              <a:cs typeface="Cambria" panose="02040503050406030204" pitchFamily="18" charset="0"/>
            </a:endParaRPr>
          </a:p>
          <a:p>
            <a:pPr marL="0" indent="0">
              <a:buClrTx/>
              <a:buSzTx/>
              <a:buFontTx/>
              <a:buNone/>
            </a:pPr>
            <a:r>
              <a:rPr lang="en-US" sz="2000" dirty="0">
                <a:ea typeface="Calibri" panose="020F0502020204030204" pitchFamily="34" charset="0"/>
                <a:cs typeface="Cambria" panose="02040503050406030204" pitchFamily="18" charset="0"/>
              </a:rPr>
              <a:t>HOPING WE WILL RECEIVE THE DELIVERY  EARLY.</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YOURS FAITHFULLY</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ARJUN KHANNA</a:t>
            </a:r>
          </a:p>
          <a:p>
            <a:pPr marL="0" indent="0">
              <a:buClrTx/>
              <a:buSzTx/>
              <a:buFontTx/>
              <a:buNone/>
            </a:pPr>
            <a:endParaRPr lang="en-US" sz="1200" dirty="0"/>
          </a:p>
          <a:p>
            <a:pPr marL="25400" indent="0">
              <a:buNone/>
            </a:pPr>
            <a:endParaRPr lang="en-US" sz="2000" dirty="0"/>
          </a:p>
        </p:txBody>
      </p:sp>
      <p:sp>
        <p:nvSpPr>
          <p:cNvPr id="6" name="Google Shape;148;p4"/>
          <p:cNvSpPr txBox="1">
            <a:spLocks/>
          </p:cNvSpPr>
          <p:nvPr/>
        </p:nvSpPr>
        <p:spPr>
          <a:xfrm>
            <a:off x="1466856" y="174886"/>
            <a:ext cx="9296427" cy="6540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3333CC"/>
                </a:solidFill>
                <a:latin typeface="Calibri" panose="020F0502020204030204" pitchFamily="34" charset="0"/>
                <a:ea typeface="Calibri" panose="020F0502020204030204" pitchFamily="34" charset="0"/>
                <a:cs typeface="Calibri" panose="020F0502020204030204" pitchFamily="34" charset="0"/>
              </a:rPr>
              <a:t>How much do you know</a:t>
            </a:r>
            <a:br>
              <a:rPr lang="en-US" sz="3200" dirty="0">
                <a:solidFill>
                  <a:srgbClr val="3333CC"/>
                </a:solidFill>
                <a:latin typeface="Calibri" panose="020F0502020204030204" pitchFamily="34" charset="0"/>
                <a:cs typeface="Calibri" panose="020F0502020204030204" pitchFamily="34" charset="0"/>
              </a:rPr>
            </a:br>
            <a:endParaRPr lang="en-US" sz="3200" dirty="0">
              <a:solidFill>
                <a:srgbClr val="3333CC"/>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grpSp>
        <p:nvGrpSpPr>
          <p:cNvPr id="9" name="Group 8"/>
          <p:cNvGrpSpPr/>
          <p:nvPr/>
        </p:nvGrpSpPr>
        <p:grpSpPr>
          <a:xfrm>
            <a:off x="3712028" y="707439"/>
            <a:ext cx="4800601" cy="435561"/>
            <a:chOff x="3869871" y="818696"/>
            <a:chExt cx="4484915" cy="571501"/>
          </a:xfrm>
        </p:grpSpPr>
        <p:cxnSp>
          <p:nvCxnSpPr>
            <p:cNvPr id="10" name="Straight Connector 9"/>
            <p:cNvCxnSpPr/>
            <p:nvPr/>
          </p:nvCxnSpPr>
          <p:spPr>
            <a:xfrm>
              <a:off x="3869871"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6109588"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0BDD57AA-6CD7-7FD7-71AC-2BA883399C5A}"/>
              </a:ext>
            </a:extLst>
          </p:cNvPr>
          <p:cNvSpPr txBox="1"/>
          <p:nvPr/>
        </p:nvSpPr>
        <p:spPr>
          <a:xfrm>
            <a:off x="1014884" y="5335675"/>
            <a:ext cx="4612193" cy="923330"/>
          </a:xfrm>
          <a:prstGeom prst="rect">
            <a:avLst/>
          </a:prstGeom>
          <a:noFill/>
        </p:spPr>
        <p:txBody>
          <a:bodyPr wrap="square" rtlCol="0">
            <a:spAutoFit/>
          </a:bodyPr>
          <a:lstStyle/>
          <a:p>
            <a:r>
              <a:rPr lang="en-US" sz="2000" b="1" i="1" dirty="0">
                <a:latin typeface="Calibri" panose="020F0502020204030204" pitchFamily="34" charset="0"/>
                <a:ea typeface="Calibri" panose="020F0502020204030204" pitchFamily="34" charset="0"/>
                <a:cs typeface="Calibri" panose="020F0502020204030204" pitchFamily="34" charset="0"/>
              </a:rPr>
              <a:t>*</a:t>
            </a:r>
            <a:r>
              <a:rPr lang="en-US" sz="2000" b="1" dirty="0">
                <a:latin typeface="Calibri" panose="020F0502020204030204" pitchFamily="34" charset="0"/>
                <a:ea typeface="Calibri" panose="020F0502020204030204" pitchFamily="34" charset="0"/>
                <a:cs typeface="Calibri" panose="020F0502020204030204" pitchFamily="34" charset="0"/>
              </a:rPr>
              <a:t>Please note- writing in capitals in an email is equivalent to shouting.</a:t>
            </a:r>
            <a:r>
              <a:rPr lang="en-US" sz="2000" b="1" i="1" dirty="0">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12" name="TextBox 11">
            <a:extLst>
              <a:ext uri="{FF2B5EF4-FFF2-40B4-BE49-F238E27FC236}">
                <a16:creationId xmlns:a16="http://schemas.microsoft.com/office/drawing/2014/main" id="{F6982B6F-87A0-E225-A838-891F263EF7D1}"/>
              </a:ext>
            </a:extLst>
          </p:cNvPr>
          <p:cNvSpPr txBox="1"/>
          <p:nvPr/>
        </p:nvSpPr>
        <p:spPr>
          <a:xfrm>
            <a:off x="2579915" y="6273950"/>
            <a:ext cx="6094324" cy="307777"/>
          </a:xfrm>
          <a:prstGeom prst="rect">
            <a:avLst/>
          </a:prstGeom>
          <a:noFill/>
        </p:spPr>
        <p:txBody>
          <a:bodyPr wrap="square">
            <a:spAutoFit/>
          </a:bodyPr>
          <a:lstStyle/>
          <a:p>
            <a:pPr marL="0" marR="0" lvl="0" indent="0" algn="ctr" rtl="0">
              <a:spcBef>
                <a:spcPts val="0"/>
              </a:spcBef>
              <a:spcAft>
                <a:spcPts val="0"/>
              </a:spcAft>
              <a:buNone/>
            </a:pPr>
            <a:r>
              <a:rPr lang="en-US" sz="1400" dirty="0">
                <a:solidFill>
                  <a:srgbClr val="FF0000"/>
                </a:solidFill>
                <a:latin typeface="Calibri"/>
                <a:ea typeface="Calibri"/>
                <a:cs typeface="Calibri"/>
                <a:sym typeface="Calibri"/>
              </a:rPr>
              <a:t>Refer to the Notes Section below for instructional details. </a:t>
            </a:r>
            <a:endParaRPr lang="en-US" dirty="0"/>
          </a:p>
        </p:txBody>
      </p:sp>
    </p:spTree>
    <p:extLst>
      <p:ext uri="{BB962C8B-B14F-4D97-AF65-F5344CB8AC3E}">
        <p14:creationId xmlns:p14="http://schemas.microsoft.com/office/powerpoint/2010/main" val="29916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1000"/>
                                        <p:tgtEl>
                                          <p:spTgt spid="3">
                                            <p:txEl>
                                              <p:pRg st="5" end="5"/>
                                            </p:txEl>
                                          </p:spTgt>
                                        </p:tgtEl>
                                      </p:cBhvr>
                                    </p:animEffect>
                                    <p:anim calcmode="lin" valueType="num">
                                      <p:cBhvr>
                                        <p:cTn id="2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1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8" name="Text Placeholder 2"/>
          <p:cNvSpPr>
            <a:spLocks noGrp="1"/>
          </p:cNvSpPr>
          <p:nvPr>
            <p:ph type="body" idx="1"/>
          </p:nvPr>
        </p:nvSpPr>
        <p:spPr>
          <a:xfrm>
            <a:off x="857251" y="1554075"/>
            <a:ext cx="10668000" cy="4786312"/>
          </a:xfrm>
        </p:spPr>
        <p:txBody>
          <a:bodyPr/>
          <a:lstStyle/>
          <a:p>
            <a:pPr marL="0" indent="0">
              <a:buClrTx/>
              <a:buSzTx/>
              <a:buFontTx/>
              <a:buNone/>
            </a:pPr>
            <a:r>
              <a:rPr lang="en-US" sz="2400" b="1" dirty="0">
                <a:ea typeface="Calibri" panose="020F0502020204030204" pitchFamily="34" charset="0"/>
                <a:cs typeface="Cambria" panose="02040503050406030204" pitchFamily="18" charset="0"/>
              </a:rPr>
              <a:t>1. Letter to the sports company for enquiry of footballs ordered for the school.</a:t>
            </a:r>
            <a:endParaRPr lang="en-US" sz="2400" dirty="0"/>
          </a:p>
          <a:p>
            <a:pPr marL="0" indent="0">
              <a:buClrTx/>
              <a:buSzTx/>
              <a:buFontTx/>
              <a:buNone/>
            </a:pPr>
            <a:r>
              <a:rPr lang="en-US" sz="2000" b="1" i="1" dirty="0">
                <a:ea typeface="Calibri" panose="020F0502020204030204" pitchFamily="34" charset="0"/>
                <a:cs typeface="Cambria" panose="02040503050406030204" pitchFamily="18" charset="0"/>
              </a:rPr>
              <a:t>  </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Arjun Khanna</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801/10, Pink City </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Ambala </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10th March 2024</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The Manager</a:t>
            </a:r>
            <a:endParaRPr lang="en-US" sz="2000" dirty="0"/>
          </a:p>
          <a:p>
            <a:pPr marL="0" indent="0">
              <a:buClrTx/>
              <a:buSzTx/>
              <a:buFontTx/>
              <a:buNone/>
            </a:pPr>
            <a:r>
              <a:rPr lang="en-US" sz="2000" dirty="0" err="1">
                <a:ea typeface="Calibri" panose="020F0502020204030204" pitchFamily="34" charset="0"/>
                <a:cs typeface="Cambria" panose="02040503050406030204" pitchFamily="18" charset="0"/>
              </a:rPr>
              <a:t>Kadia</a:t>
            </a:r>
            <a:r>
              <a:rPr lang="en-US" sz="2000" dirty="0">
                <a:ea typeface="Calibri" panose="020F0502020204030204" pitchFamily="34" charset="0"/>
                <a:cs typeface="Cambria" panose="02040503050406030204" pitchFamily="18" charset="0"/>
              </a:rPr>
              <a:t> Sports </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Chandigarh</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3843" y="2616619"/>
            <a:ext cx="4689056" cy="3125590"/>
          </a:xfrm>
          <a:prstGeom prst="rect">
            <a:avLst/>
          </a:prstGeom>
          <a:ln>
            <a:noFill/>
          </a:ln>
          <a:effectLst>
            <a:softEdge rad="112500"/>
          </a:effectLst>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sp>
        <p:nvSpPr>
          <p:cNvPr id="16" name="Google Shape;148;p4"/>
          <p:cNvSpPr txBox="1">
            <a:spLocks/>
          </p:cNvSpPr>
          <p:nvPr/>
        </p:nvSpPr>
        <p:spPr>
          <a:xfrm>
            <a:off x="1466856" y="174886"/>
            <a:ext cx="9296427" cy="6540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990099"/>
                </a:solidFill>
                <a:latin typeface="Calibri" panose="020F0502020204030204" pitchFamily="34" charset="0"/>
                <a:ea typeface="Calibri" panose="020F0502020204030204" pitchFamily="34" charset="0"/>
                <a:cs typeface="Calibri" panose="020F0502020204030204" pitchFamily="34" charset="0"/>
              </a:rPr>
              <a:t>Corrected Format</a:t>
            </a:r>
          </a:p>
          <a:p>
            <a:r>
              <a:rPr lang="en-US" sz="2400" b="1" dirty="0">
                <a:solidFill>
                  <a:srgbClr val="990099"/>
                </a:solidFill>
                <a:latin typeface="Calibri" panose="020F0502020204030204" pitchFamily="34" charset="0"/>
                <a:ea typeface="Calibri" panose="020F0502020204030204" pitchFamily="34" charset="0"/>
                <a:cs typeface="Calibri" panose="020F0502020204030204" pitchFamily="34" charset="0"/>
              </a:rPr>
              <a:t>Business letter</a:t>
            </a:r>
            <a:endParaRPr lang="en-US" sz="2400" dirty="0">
              <a:solidFill>
                <a:srgbClr val="990099"/>
              </a:solidFill>
              <a:latin typeface="Calibri" panose="020F0502020204030204" pitchFamily="34" charset="0"/>
              <a:cs typeface="Calibri" panose="020F0502020204030204" pitchFamily="34" charset="0"/>
            </a:endParaRPr>
          </a:p>
        </p:txBody>
      </p:sp>
      <p:grpSp>
        <p:nvGrpSpPr>
          <p:cNvPr id="17" name="Group 16"/>
          <p:cNvGrpSpPr/>
          <p:nvPr/>
        </p:nvGrpSpPr>
        <p:grpSpPr>
          <a:xfrm>
            <a:off x="3712028" y="707439"/>
            <a:ext cx="4800601" cy="435561"/>
            <a:chOff x="3869871" y="818696"/>
            <a:chExt cx="4484915" cy="571501"/>
          </a:xfrm>
        </p:grpSpPr>
        <p:cxnSp>
          <p:nvCxnSpPr>
            <p:cNvPr id="18" name="Straight Connector 17"/>
            <p:cNvCxnSpPr/>
            <p:nvPr/>
          </p:nvCxnSpPr>
          <p:spPr>
            <a:xfrm>
              <a:off x="3869871"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109588"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272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fade">
                                      <p:cBhvr>
                                        <p:cTn id="20" dur="1000"/>
                                        <p:tgtEl>
                                          <p:spTgt spid="8">
                                            <p:txEl>
                                              <p:pRg st="2" end="2"/>
                                            </p:txEl>
                                          </p:spTgt>
                                        </p:tgtEl>
                                      </p:cBhvr>
                                    </p:animEffect>
                                    <p:anim calcmode="lin" valueType="num">
                                      <p:cBhvr>
                                        <p:cTn id="2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fade">
                                      <p:cBhvr>
                                        <p:cTn id="25" dur="1000"/>
                                        <p:tgtEl>
                                          <p:spTgt spid="8">
                                            <p:txEl>
                                              <p:pRg st="3" end="3"/>
                                            </p:txEl>
                                          </p:spTgt>
                                        </p:tgtEl>
                                      </p:cBhvr>
                                    </p:animEffect>
                                    <p:anim calcmode="lin" valueType="num">
                                      <p:cBhvr>
                                        <p:cTn id="26"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3" end="3"/>
                                            </p:txEl>
                                          </p:spTgt>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fade">
                                      <p:cBhvr>
                                        <p:cTn id="30" dur="1000"/>
                                        <p:tgtEl>
                                          <p:spTgt spid="8">
                                            <p:txEl>
                                              <p:pRg st="4" end="4"/>
                                            </p:txEl>
                                          </p:spTgt>
                                        </p:tgtEl>
                                      </p:cBhvr>
                                    </p:animEffect>
                                    <p:anim calcmode="lin" valueType="num">
                                      <p:cBhvr>
                                        <p:cTn id="3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7" presetClass="entr" presetSubtype="0" fill="hold" grpId="0" nodeType="afterEffect">
                                  <p:stCondLst>
                                    <p:cond delay="0"/>
                                  </p:stCondLst>
                                  <p:childTnLst>
                                    <p:set>
                                      <p:cBhvr>
                                        <p:cTn id="35" dur="1" fill="hold">
                                          <p:stCondLst>
                                            <p:cond delay="0"/>
                                          </p:stCondLst>
                                        </p:cTn>
                                        <p:tgtEl>
                                          <p:spTgt spid="8">
                                            <p:txEl>
                                              <p:pRg st="6" end="6"/>
                                            </p:txEl>
                                          </p:spTgt>
                                        </p:tgtEl>
                                        <p:attrNameLst>
                                          <p:attrName>style.visibility</p:attrName>
                                        </p:attrNameLst>
                                      </p:cBhvr>
                                      <p:to>
                                        <p:strVal val="visible"/>
                                      </p:to>
                                    </p:set>
                                    <p:animEffect transition="in" filter="fade">
                                      <p:cBhvr>
                                        <p:cTn id="36" dur="1000"/>
                                        <p:tgtEl>
                                          <p:spTgt spid="8">
                                            <p:txEl>
                                              <p:pRg st="6" end="6"/>
                                            </p:txEl>
                                          </p:spTgt>
                                        </p:tgtEl>
                                      </p:cBhvr>
                                    </p:animEffect>
                                    <p:anim calcmode="lin" valueType="num">
                                      <p:cBhvr>
                                        <p:cTn id="37"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7" presetClass="entr" presetSubtype="0" fill="hold" grpId="0" nodeType="after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fade">
                                      <p:cBhvr>
                                        <p:cTn id="42" dur="1000"/>
                                        <p:tgtEl>
                                          <p:spTgt spid="8">
                                            <p:txEl>
                                              <p:pRg st="8" end="8"/>
                                            </p:txEl>
                                          </p:spTgt>
                                        </p:tgtEl>
                                      </p:cBhvr>
                                    </p:animEffect>
                                    <p:anim calcmode="lin" valueType="num">
                                      <p:cBhvr>
                                        <p:cTn id="43"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8" end="8"/>
                                            </p:txEl>
                                          </p:spTgt>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Effect transition="in" filter="fade">
                                      <p:cBhvr>
                                        <p:cTn id="47" dur="1000"/>
                                        <p:tgtEl>
                                          <p:spTgt spid="8">
                                            <p:txEl>
                                              <p:pRg st="9" end="9"/>
                                            </p:txEl>
                                          </p:spTgt>
                                        </p:tgtEl>
                                      </p:cBhvr>
                                    </p:animEffect>
                                    <p:anim calcmode="lin" valueType="num">
                                      <p:cBhvr>
                                        <p:cTn id="48"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8">
                                            <p:txEl>
                                              <p:pRg st="9" end="9"/>
                                            </p:txEl>
                                          </p:spTgt>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8">
                                            <p:txEl>
                                              <p:pRg st="10" end="10"/>
                                            </p:txEl>
                                          </p:spTgt>
                                        </p:tgtEl>
                                        <p:attrNameLst>
                                          <p:attrName>style.visibility</p:attrName>
                                        </p:attrNameLst>
                                      </p:cBhvr>
                                      <p:to>
                                        <p:strVal val="visible"/>
                                      </p:to>
                                    </p:set>
                                    <p:animEffect transition="in" filter="fade">
                                      <p:cBhvr>
                                        <p:cTn id="52" dur="1000"/>
                                        <p:tgtEl>
                                          <p:spTgt spid="8">
                                            <p:txEl>
                                              <p:pRg st="10" end="10"/>
                                            </p:txEl>
                                          </p:spTgt>
                                        </p:tgtEl>
                                      </p:cBhvr>
                                    </p:animEffect>
                                    <p:anim calcmode="lin" valueType="num">
                                      <p:cBhvr>
                                        <p:cTn id="53"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22" presetClass="entr" presetSubtype="2"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right)">
                                      <p:cBhvr>
                                        <p:cTn id="5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8" name="Text Placeholder 2"/>
          <p:cNvSpPr>
            <a:spLocks noGrp="1"/>
          </p:cNvSpPr>
          <p:nvPr>
            <p:ph type="body" idx="1"/>
          </p:nvPr>
        </p:nvSpPr>
        <p:spPr>
          <a:xfrm>
            <a:off x="857251" y="1150762"/>
            <a:ext cx="6547279" cy="4571018"/>
          </a:xfrm>
        </p:spPr>
        <p:txBody>
          <a:bodyPr/>
          <a:lstStyle/>
          <a:p>
            <a:pPr marL="0" indent="0">
              <a:buClrTx/>
              <a:buSzTx/>
              <a:buFontTx/>
              <a:buNone/>
            </a:pPr>
            <a:r>
              <a:rPr lang="en-US" sz="2000" dirty="0">
                <a:ea typeface="Calibri" panose="020F0502020204030204" pitchFamily="34" charset="0"/>
                <a:cs typeface="Cambria" panose="02040503050406030204" pitchFamily="18" charset="0"/>
              </a:rPr>
              <a:t>Respected Sir, </a:t>
            </a:r>
            <a:endParaRPr lang="en-US" sz="1200" dirty="0"/>
          </a:p>
          <a:p>
            <a:pPr marL="0" indent="0">
              <a:buClrTx/>
              <a:buSzTx/>
              <a:buFontTx/>
              <a:buNone/>
            </a:pPr>
            <a:endParaRPr lang="en-US" sz="1000" dirty="0">
              <a:ea typeface="Calibri" panose="020F0502020204030204" pitchFamily="34" charset="0"/>
              <a:cs typeface="Cambria" panose="02040503050406030204" pitchFamily="18" charset="0"/>
            </a:endParaRPr>
          </a:p>
          <a:p>
            <a:pPr marL="0" indent="0">
              <a:buClrTx/>
              <a:buSzTx/>
              <a:buNone/>
            </a:pPr>
            <a:r>
              <a:rPr lang="en-US" sz="2000" b="1" u="sng" dirty="0">
                <a:ea typeface="Calibri" panose="020F0502020204030204" pitchFamily="34" charset="0"/>
                <a:cs typeface="Cambria" panose="02040503050406030204" pitchFamily="18" charset="0"/>
              </a:rPr>
              <a:t>Subject: ORDER NO 23230 (FOOTBALL)</a:t>
            </a:r>
          </a:p>
          <a:p>
            <a:pPr marL="0" indent="0">
              <a:buClrTx/>
              <a:buSzTx/>
              <a:buFontTx/>
              <a:buNone/>
            </a:pPr>
            <a:endParaRPr lang="en-US" sz="1000" dirty="0">
              <a:ea typeface="Calibri" panose="020F0502020204030204" pitchFamily="34" charset="0"/>
              <a:cs typeface="Cambria" panose="02040503050406030204" pitchFamily="18" charset="0"/>
            </a:endParaRPr>
          </a:p>
          <a:p>
            <a:pPr marL="0" indent="0">
              <a:buClrTx/>
              <a:buSzTx/>
              <a:buFontTx/>
              <a:buNone/>
            </a:pPr>
            <a:r>
              <a:rPr lang="en-US" sz="2000" dirty="0">
                <a:ea typeface="Calibri" panose="020F0502020204030204" pitchFamily="34" charset="0"/>
                <a:cs typeface="Cambria" panose="02040503050406030204" pitchFamily="18" charset="0"/>
              </a:rPr>
              <a:t>I am writing on behalf of St. Mary’s school regarding the order no. 23230 which was placed with your company by our Sports Instructor on 25 Feb, 2024. Kindly provide information regarding the expected delivery date for the same. We would request you to fulfill our given order by this week as we require the purchased articles for the soccer tournament that is to be held in the coming week.</a:t>
            </a:r>
            <a:endParaRPr lang="en-US" sz="2000" dirty="0"/>
          </a:p>
          <a:p>
            <a:pPr marL="0" indent="0">
              <a:buClrTx/>
              <a:buSzTx/>
              <a:buFontTx/>
              <a:buNone/>
            </a:pPr>
            <a:endParaRPr lang="en-US" sz="1000" dirty="0"/>
          </a:p>
          <a:p>
            <a:pPr marL="0" indent="0">
              <a:buClrTx/>
              <a:buSzTx/>
              <a:buFontTx/>
              <a:buNone/>
            </a:pPr>
            <a:r>
              <a:rPr lang="en-US" sz="2000" dirty="0">
                <a:ea typeface="Calibri" panose="020F0502020204030204" pitchFamily="34" charset="0"/>
                <a:cs typeface="Cambria" panose="02040503050406030204" pitchFamily="18" charset="0"/>
              </a:rPr>
              <a:t>Hoping we will receive the delivery early.</a:t>
            </a:r>
          </a:p>
          <a:p>
            <a:pPr marL="0" indent="0">
              <a:buClrTx/>
              <a:buSzTx/>
              <a:buFontTx/>
              <a:buNone/>
            </a:pPr>
            <a:endParaRPr lang="en-US" sz="1000" dirty="0"/>
          </a:p>
          <a:p>
            <a:pPr marL="0" indent="0">
              <a:buClrTx/>
              <a:buSzTx/>
              <a:buFontTx/>
              <a:buNone/>
            </a:pPr>
            <a:r>
              <a:rPr lang="en-US" sz="2000" dirty="0">
                <a:ea typeface="Calibri" panose="020F0502020204030204" pitchFamily="34" charset="0"/>
                <a:cs typeface="Cambria" panose="02040503050406030204" pitchFamily="18" charset="0"/>
              </a:rPr>
              <a:t>Yours faithfully</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Arjun Khanna</a:t>
            </a:r>
          </a:p>
          <a:p>
            <a:pPr marL="0" indent="0">
              <a:buClrTx/>
              <a:buSzTx/>
              <a:buFontTx/>
              <a:buNone/>
            </a:pPr>
            <a:endParaRPr lang="en-US" sz="2000" dirty="0"/>
          </a:p>
        </p:txBody>
      </p:sp>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sp>
        <p:nvSpPr>
          <p:cNvPr id="14" name="Google Shape;148;p4"/>
          <p:cNvSpPr txBox="1">
            <a:spLocks/>
          </p:cNvSpPr>
          <p:nvPr/>
        </p:nvSpPr>
        <p:spPr>
          <a:xfrm>
            <a:off x="1466856" y="155630"/>
            <a:ext cx="9296427" cy="43556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990099"/>
                </a:solidFill>
                <a:latin typeface="Calibri" panose="020F0502020204030204" pitchFamily="34" charset="0"/>
                <a:ea typeface="Calibri" panose="020F0502020204030204" pitchFamily="34" charset="0"/>
                <a:cs typeface="Calibri" panose="020F0502020204030204" pitchFamily="34" charset="0"/>
              </a:rPr>
              <a:t>Corrected Format</a:t>
            </a:r>
          </a:p>
          <a:p>
            <a:r>
              <a:rPr lang="en-US" sz="2400" b="1" dirty="0">
                <a:solidFill>
                  <a:srgbClr val="990099"/>
                </a:solidFill>
                <a:latin typeface="Calibri" panose="020F0502020204030204" pitchFamily="34" charset="0"/>
                <a:ea typeface="Calibri" panose="020F0502020204030204" pitchFamily="34" charset="0"/>
                <a:cs typeface="Calibri" panose="020F0502020204030204" pitchFamily="34" charset="0"/>
              </a:rPr>
              <a:t>Business letter</a:t>
            </a:r>
            <a:endParaRPr lang="en-US" sz="2400" dirty="0">
              <a:solidFill>
                <a:srgbClr val="990099"/>
              </a:solidFill>
              <a:latin typeface="Calibri" panose="020F0502020204030204" pitchFamily="34" charset="0"/>
              <a:cs typeface="Calibri" panose="020F0502020204030204" pitchFamily="34" charset="0"/>
            </a:endParaRPr>
          </a:p>
        </p:txBody>
      </p:sp>
      <p:grpSp>
        <p:nvGrpSpPr>
          <p:cNvPr id="15" name="Group 14"/>
          <p:cNvGrpSpPr/>
          <p:nvPr/>
        </p:nvGrpSpPr>
        <p:grpSpPr>
          <a:xfrm>
            <a:off x="3712028" y="707439"/>
            <a:ext cx="4800601" cy="435561"/>
            <a:chOff x="3869871" y="818696"/>
            <a:chExt cx="4484915" cy="571501"/>
          </a:xfrm>
        </p:grpSpPr>
        <p:cxnSp>
          <p:nvCxnSpPr>
            <p:cNvPr id="16" name="Straight Connector 15"/>
            <p:cNvCxnSpPr/>
            <p:nvPr/>
          </p:nvCxnSpPr>
          <p:spPr>
            <a:xfrm>
              <a:off x="3869871"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6109588" y="818696"/>
              <a:ext cx="2245198" cy="571501"/>
            </a:xfrm>
            <a:prstGeom prst="line">
              <a:avLst/>
            </a:prstGeom>
            <a:ln w="57150">
              <a:solidFill>
                <a:srgbClr val="FF6699"/>
              </a:solidFill>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757467D0-1CE7-0049-DEBD-51DD519E1609}"/>
              </a:ext>
            </a:extLst>
          </p:cNvPr>
          <p:cNvPicPr>
            <a:picLocks noChangeAspect="1"/>
          </p:cNvPicPr>
          <p:nvPr/>
        </p:nvPicPr>
        <p:blipFill rotWithShape="1">
          <a:blip r:embed="rId5"/>
          <a:srcRect l="26224" t="25252" r="6752"/>
          <a:stretch/>
        </p:blipFill>
        <p:spPr>
          <a:xfrm>
            <a:off x="7404530" y="1877675"/>
            <a:ext cx="4513843" cy="3661151"/>
          </a:xfrm>
          <a:prstGeom prst="rect">
            <a:avLst/>
          </a:prstGeom>
          <a:ln>
            <a:noFill/>
          </a:ln>
          <a:effectLst>
            <a:softEdge rad="112500"/>
          </a:effectLst>
        </p:spPr>
      </p:pic>
    </p:spTree>
    <p:extLst>
      <p:ext uri="{BB962C8B-B14F-4D97-AF65-F5344CB8AC3E}">
        <p14:creationId xmlns:p14="http://schemas.microsoft.com/office/powerpoint/2010/main" val="52374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1000"/>
                                        <p:tgtEl>
                                          <p:spTgt spid="8">
                                            <p:txEl>
                                              <p:pRg st="2" end="2"/>
                                            </p:txEl>
                                          </p:spTgt>
                                        </p:tgtEl>
                                      </p:cBhvr>
                                    </p:animEffect>
                                    <p:anim calcmode="lin" valueType="num">
                                      <p:cBhvr>
                                        <p:cTn id="1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1000"/>
                                        <p:tgtEl>
                                          <p:spTgt spid="8">
                                            <p:txEl>
                                              <p:pRg st="4" end="4"/>
                                            </p:txEl>
                                          </p:spTgt>
                                        </p:tgtEl>
                                      </p:cBhvr>
                                    </p:animEffect>
                                    <p:anim calcmode="lin" valueType="num">
                                      <p:cBhvr>
                                        <p:cTn id="19"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8">
                                            <p:txEl>
                                              <p:pRg st="6" end="6"/>
                                            </p:txEl>
                                          </p:spTgt>
                                        </p:tgtEl>
                                        <p:attrNameLst>
                                          <p:attrName>style.visibility</p:attrName>
                                        </p:attrNameLst>
                                      </p:cBhvr>
                                      <p:to>
                                        <p:strVal val="visible"/>
                                      </p:to>
                                    </p:set>
                                    <p:animEffect transition="in" filter="fade">
                                      <p:cBhvr>
                                        <p:cTn id="24" dur="1000"/>
                                        <p:tgtEl>
                                          <p:spTgt spid="8">
                                            <p:txEl>
                                              <p:pRg st="6" end="6"/>
                                            </p:txEl>
                                          </p:spTgt>
                                        </p:tgtEl>
                                      </p:cBhvr>
                                    </p:animEffect>
                                    <p:anim calcmode="lin" valueType="num">
                                      <p:cBhvr>
                                        <p:cTn id="25"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8">
                                            <p:txEl>
                                              <p:pRg st="8" end="8"/>
                                            </p:txEl>
                                          </p:spTgt>
                                        </p:tgtEl>
                                        <p:attrNameLst>
                                          <p:attrName>style.visibility</p:attrName>
                                        </p:attrNameLst>
                                      </p:cBhvr>
                                      <p:to>
                                        <p:strVal val="visible"/>
                                      </p:to>
                                    </p:set>
                                    <p:animEffect transition="in" filter="fade">
                                      <p:cBhvr>
                                        <p:cTn id="30" dur="1000"/>
                                        <p:tgtEl>
                                          <p:spTgt spid="8">
                                            <p:txEl>
                                              <p:pRg st="8" end="8"/>
                                            </p:txEl>
                                          </p:spTgt>
                                        </p:tgtEl>
                                      </p:cBhvr>
                                    </p:animEffect>
                                    <p:anim calcmode="lin" valueType="num">
                                      <p:cBhvr>
                                        <p:cTn id="31"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32"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7" presetClass="entr" presetSubtype="0" fill="hold" grpId="0" nodeType="afterEffect">
                                  <p:stCondLst>
                                    <p:cond delay="0"/>
                                  </p:stCondLst>
                                  <p:childTnLst>
                                    <p:set>
                                      <p:cBhvr>
                                        <p:cTn id="35" dur="1" fill="hold">
                                          <p:stCondLst>
                                            <p:cond delay="0"/>
                                          </p:stCondLst>
                                        </p:cTn>
                                        <p:tgtEl>
                                          <p:spTgt spid="8">
                                            <p:txEl>
                                              <p:pRg st="9" end="9"/>
                                            </p:txEl>
                                          </p:spTgt>
                                        </p:tgtEl>
                                        <p:attrNameLst>
                                          <p:attrName>style.visibility</p:attrName>
                                        </p:attrNameLst>
                                      </p:cBhvr>
                                      <p:to>
                                        <p:strVal val="visible"/>
                                      </p:to>
                                    </p:set>
                                    <p:animEffect transition="in" filter="fade">
                                      <p:cBhvr>
                                        <p:cTn id="36" dur="1000"/>
                                        <p:tgtEl>
                                          <p:spTgt spid="8">
                                            <p:txEl>
                                              <p:pRg st="9" end="9"/>
                                            </p:txEl>
                                          </p:spTgt>
                                        </p:tgtEl>
                                      </p:cBhvr>
                                    </p:animEffect>
                                    <p:anim calcmode="lin" valueType="num">
                                      <p:cBhvr>
                                        <p:cTn id="37"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8"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2" presetClass="entr" presetSubtype="4"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ppt_x"/>
                                          </p:val>
                                        </p:tav>
                                        <p:tav tm="100000">
                                          <p:val>
                                            <p:strVal val="#ppt_x"/>
                                          </p:val>
                                        </p:tav>
                                      </p:tavLst>
                                    </p:anim>
                                    <p:anim calcmode="lin" valueType="num">
                                      <p:cBhvr additive="base">
                                        <p:cTn id="4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40254" y="1364249"/>
            <a:ext cx="10311492" cy="4786312"/>
          </a:xfrm>
        </p:spPr>
        <p:txBody>
          <a:bodyPr/>
          <a:lstStyle/>
          <a:p>
            <a:pPr marL="0" indent="0">
              <a:buClrTx/>
              <a:buSzTx/>
              <a:buFontTx/>
              <a:buNone/>
            </a:pPr>
            <a:r>
              <a:rPr lang="en-US" sz="2400" dirty="0">
                <a:ea typeface="Calibri" panose="020F0502020204030204" pitchFamily="34" charset="0"/>
                <a:cs typeface="Cambria" panose="02040503050406030204" pitchFamily="18" charset="0"/>
              </a:rPr>
              <a:t>2. </a:t>
            </a:r>
            <a:r>
              <a:rPr lang="en-US" sz="2400" b="1" dirty="0">
                <a:ea typeface="Calibri" panose="020F0502020204030204" pitchFamily="34" charset="0"/>
                <a:cs typeface="Cambria" panose="02040503050406030204" pitchFamily="18" charset="0"/>
              </a:rPr>
              <a:t>Email to the sports company for enquiry of footballs ordered for the school.</a:t>
            </a:r>
            <a:endParaRPr lang="en-US" sz="2400" dirty="0"/>
          </a:p>
          <a:p>
            <a:pPr marL="0" indent="0">
              <a:buClrTx/>
              <a:buSzTx/>
              <a:buFontTx/>
              <a:buNone/>
            </a:pPr>
            <a:r>
              <a:rPr lang="en-US" sz="1600" b="1" dirty="0">
                <a:ea typeface="Calibri" panose="020F0502020204030204" pitchFamily="34" charset="0"/>
                <a:cs typeface="Cambria" panose="02040503050406030204" pitchFamily="18" charset="0"/>
              </a:rPr>
              <a:t>  </a:t>
            </a:r>
            <a:endParaRPr lang="en-US" sz="1600" dirty="0"/>
          </a:p>
          <a:p>
            <a:pPr marL="0" indent="0">
              <a:buClrTx/>
              <a:buSzTx/>
              <a:buFontTx/>
              <a:buNone/>
            </a:pPr>
            <a:r>
              <a:rPr lang="en-US" sz="2000" dirty="0">
                <a:ea typeface="Calibri" panose="020F0502020204030204" pitchFamily="34" charset="0"/>
                <a:cs typeface="Cambria" panose="02040503050406030204" pitchFamily="18" charset="0"/>
              </a:rPr>
              <a:t>From: </a:t>
            </a:r>
            <a:r>
              <a:rPr lang="en-US" sz="2000" dirty="0">
                <a:ea typeface="Calibri" panose="020F0502020204030204" pitchFamily="34" charset="0"/>
                <a:cs typeface="Cambria" panose="02040503050406030204" pitchFamily="18" charset="0"/>
                <a:hlinkClick r:id="rId3"/>
              </a:rPr>
              <a:t>Arjunkhanna08@gmail.com</a:t>
            </a:r>
            <a:endParaRPr lang="en-US" sz="2000" dirty="0">
              <a:ea typeface="Calibri" panose="020F0502020204030204" pitchFamily="34" charset="0"/>
              <a:cs typeface="Cambria" panose="02040503050406030204" pitchFamily="18" charset="0"/>
            </a:endParaRPr>
          </a:p>
          <a:p>
            <a:pPr marL="0" indent="0">
              <a:buClrTx/>
              <a:buSzTx/>
              <a:buNone/>
            </a:pPr>
            <a:r>
              <a:rPr lang="en-US" sz="2000" dirty="0">
                <a:ea typeface="Calibri" panose="020F0502020204030204" pitchFamily="34" charset="0"/>
                <a:cs typeface="Cambria" panose="02040503050406030204" pitchFamily="18" charset="0"/>
              </a:rPr>
              <a:t>To: Kadiasports19@yahoo.com</a:t>
            </a:r>
            <a:endParaRPr lang="en-US" sz="2000" dirty="0"/>
          </a:p>
          <a:p>
            <a:pPr marL="0" indent="0">
              <a:buClrTx/>
              <a:buSzTx/>
              <a:buNone/>
            </a:pPr>
            <a:r>
              <a:rPr lang="en-US" sz="2000" dirty="0">
                <a:ea typeface="Calibri" panose="020F0502020204030204" pitchFamily="34" charset="0"/>
                <a:cs typeface="Cambria" panose="02040503050406030204" pitchFamily="18" charset="0"/>
              </a:rPr>
              <a:t>Date: 13 March 2024</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Subject: Order No. 23230 (footballs)</a:t>
            </a:r>
            <a:endParaRPr lang="en-US" sz="2000" dirty="0"/>
          </a:p>
          <a:p>
            <a:pPr marL="0" indent="0">
              <a:buClrTx/>
              <a:buSzTx/>
              <a:buFontTx/>
              <a:buNone/>
            </a:pPr>
            <a:r>
              <a:rPr lang="en-US" sz="1200" dirty="0">
                <a:ea typeface="Calibri" panose="020F0502020204030204" pitchFamily="34" charset="0"/>
                <a:cs typeface="Cambria" panose="02040503050406030204" pitchFamily="18" charset="0"/>
              </a:rPr>
              <a:t> </a:t>
            </a: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Respected Sir,</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I am writing on behalf of St. Mary’s school regarding the order no. 23230 which was placed with your company by our Sports Instructor on 25 February, 2024. Kindly provide information regarding the expected delivery date for the same. </a:t>
            </a:r>
            <a:endParaRPr lang="en-US" sz="2000" dirty="0"/>
          </a:p>
        </p:txBody>
      </p:sp>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sp>
        <p:nvSpPr>
          <p:cNvPr id="14" name="Google Shape;148;p4"/>
          <p:cNvSpPr txBox="1">
            <a:spLocks/>
          </p:cNvSpPr>
          <p:nvPr/>
        </p:nvSpPr>
        <p:spPr>
          <a:xfrm>
            <a:off x="1466856" y="174886"/>
            <a:ext cx="9296427" cy="6540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3333CC"/>
                </a:solidFill>
                <a:latin typeface="Calibri" panose="020F0502020204030204" pitchFamily="34" charset="0"/>
                <a:ea typeface="Calibri" panose="020F0502020204030204" pitchFamily="34" charset="0"/>
                <a:cs typeface="Calibri" panose="020F0502020204030204" pitchFamily="34" charset="0"/>
              </a:rPr>
              <a:t>Corrected Format -  Email</a:t>
            </a:r>
            <a:br>
              <a:rPr lang="en-US" sz="3200" dirty="0">
                <a:solidFill>
                  <a:srgbClr val="3333CC"/>
                </a:solidFill>
                <a:latin typeface="Calibri" panose="020F0502020204030204" pitchFamily="34" charset="0"/>
                <a:cs typeface="Calibri" panose="020F0502020204030204" pitchFamily="34" charset="0"/>
              </a:rPr>
            </a:br>
            <a:endParaRPr lang="en-US" sz="3200" dirty="0">
              <a:solidFill>
                <a:srgbClr val="3333CC"/>
              </a:solidFill>
              <a:latin typeface="Calibri" panose="020F0502020204030204" pitchFamily="34" charset="0"/>
              <a:cs typeface="Calibri" panose="020F0502020204030204" pitchFamily="34" charset="0"/>
            </a:endParaRPr>
          </a:p>
        </p:txBody>
      </p:sp>
      <p:grpSp>
        <p:nvGrpSpPr>
          <p:cNvPr id="15" name="Group 14"/>
          <p:cNvGrpSpPr/>
          <p:nvPr/>
        </p:nvGrpSpPr>
        <p:grpSpPr>
          <a:xfrm>
            <a:off x="3712028" y="707439"/>
            <a:ext cx="4800601" cy="435561"/>
            <a:chOff x="3869871" y="818696"/>
            <a:chExt cx="4484915" cy="571501"/>
          </a:xfrm>
        </p:grpSpPr>
        <p:cxnSp>
          <p:nvCxnSpPr>
            <p:cNvPr id="16" name="Straight Connector 15"/>
            <p:cNvCxnSpPr/>
            <p:nvPr/>
          </p:nvCxnSpPr>
          <p:spPr>
            <a:xfrm>
              <a:off x="3869871"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6109588"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048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1000"/>
                                        <p:tgtEl>
                                          <p:spTgt spid="3">
                                            <p:txEl>
                                              <p:pRg st="7" end="7"/>
                                            </p:txEl>
                                          </p:spTgt>
                                        </p:tgtEl>
                                      </p:cBhvr>
                                    </p:animEffect>
                                    <p:anim calcmode="lin" valueType="num">
                                      <p:cBhvr>
                                        <p:cTn id="3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1000"/>
                                        <p:tgtEl>
                                          <p:spTgt spid="3">
                                            <p:txEl>
                                              <p:pRg st="9" end="9"/>
                                            </p:txEl>
                                          </p:spTgt>
                                        </p:tgtEl>
                                      </p:cBhvr>
                                    </p:animEffect>
                                    <p:anim calcmode="lin" valueType="num">
                                      <p:cBhvr>
                                        <p:cTn id="4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037" y="1611800"/>
            <a:ext cx="5986964" cy="4033157"/>
          </a:xfrm>
          <a:prstGeom prst="rect">
            <a:avLst/>
          </a:prstGeom>
        </p:spPr>
      </p:pic>
      <p:sp>
        <p:nvSpPr>
          <p:cNvPr id="3" name="Text Placeholder 2"/>
          <p:cNvSpPr>
            <a:spLocks noGrp="1"/>
          </p:cNvSpPr>
          <p:nvPr>
            <p:ph type="body" idx="1"/>
          </p:nvPr>
        </p:nvSpPr>
        <p:spPr>
          <a:xfrm>
            <a:off x="857251" y="1611800"/>
            <a:ext cx="5252144" cy="3573149"/>
          </a:xfrm>
        </p:spPr>
        <p:txBody>
          <a:bodyPr/>
          <a:lstStyle/>
          <a:p>
            <a:pPr marL="0" indent="0">
              <a:buClrTx/>
              <a:buSzTx/>
              <a:buFontTx/>
              <a:buNone/>
            </a:pPr>
            <a:r>
              <a:rPr lang="en-US" sz="2000" dirty="0">
                <a:ea typeface="Calibri" panose="020F0502020204030204" pitchFamily="34" charset="0"/>
                <a:cs typeface="Cambria" panose="02040503050406030204" pitchFamily="18" charset="0"/>
              </a:rPr>
              <a:t>We would request you to fulfill our given order by this week as we require the purchased articles for the soccer tournament that is to be held in the coming week.</a:t>
            </a:r>
            <a:endParaRPr lang="en-US" sz="2000" dirty="0"/>
          </a:p>
          <a:p>
            <a:pPr marL="0" indent="0">
              <a:buClrTx/>
              <a:buSzTx/>
              <a:buFontTx/>
              <a:buNone/>
            </a:pPr>
            <a:endParaRPr lang="en-US" sz="2000" dirty="0">
              <a:ea typeface="Calibri" panose="020F0502020204030204" pitchFamily="34" charset="0"/>
              <a:cs typeface="Cambria" panose="02040503050406030204" pitchFamily="18" charset="0"/>
            </a:endParaRPr>
          </a:p>
          <a:p>
            <a:pPr marL="0" indent="0">
              <a:buClrTx/>
              <a:buSzTx/>
              <a:buFontTx/>
              <a:buNone/>
            </a:pPr>
            <a:r>
              <a:rPr lang="en-US" sz="2000" dirty="0">
                <a:ea typeface="Calibri" panose="020F0502020204030204" pitchFamily="34" charset="0"/>
                <a:cs typeface="Cambria" panose="02040503050406030204" pitchFamily="18" charset="0"/>
              </a:rPr>
              <a:t>Hoping we will receive the delivery  early.</a:t>
            </a:r>
          </a:p>
          <a:p>
            <a:pPr marL="0" indent="0">
              <a:buClrTx/>
              <a:buSzTx/>
              <a:buFontTx/>
              <a:buNone/>
            </a:pPr>
            <a:endParaRPr lang="en-US" sz="1200" dirty="0"/>
          </a:p>
          <a:p>
            <a:pPr marL="0" indent="0">
              <a:buClrTx/>
              <a:buSzTx/>
              <a:buFontTx/>
              <a:buNone/>
            </a:pPr>
            <a:r>
              <a:rPr lang="en-US" sz="2000" dirty="0">
                <a:ea typeface="Calibri" panose="020F0502020204030204" pitchFamily="34" charset="0"/>
                <a:cs typeface="Cambria" panose="02040503050406030204" pitchFamily="18" charset="0"/>
              </a:rPr>
              <a:t>Yours faithfully</a:t>
            </a:r>
            <a:endParaRPr lang="en-US" sz="2000" dirty="0"/>
          </a:p>
          <a:p>
            <a:pPr marL="0" indent="0">
              <a:buClrTx/>
              <a:buSzTx/>
              <a:buFontTx/>
              <a:buNone/>
            </a:pPr>
            <a:r>
              <a:rPr lang="en-US" sz="2000" dirty="0">
                <a:ea typeface="Calibri" panose="020F0502020204030204" pitchFamily="34" charset="0"/>
                <a:cs typeface="Cambria" panose="02040503050406030204" pitchFamily="18" charset="0"/>
              </a:rPr>
              <a:t>Arjun Khanna</a:t>
            </a:r>
          </a:p>
          <a:p>
            <a:pPr marL="0" indent="0">
              <a:buClrTx/>
              <a:buSzTx/>
              <a:buFontTx/>
              <a:buNone/>
            </a:pPr>
            <a:endParaRPr lang="en-US" sz="1200" dirty="0"/>
          </a:p>
          <a:p>
            <a:pPr marL="25400" indent="0">
              <a:buNone/>
            </a:pPr>
            <a:endParaRPr lang="en-US" sz="2000" dirty="0"/>
          </a:p>
        </p:txBody>
      </p:sp>
      <p:sp>
        <p:nvSpPr>
          <p:cNvPr id="6" name="Google Shape;148;p4"/>
          <p:cNvSpPr txBox="1">
            <a:spLocks/>
          </p:cNvSpPr>
          <p:nvPr/>
        </p:nvSpPr>
        <p:spPr>
          <a:xfrm>
            <a:off x="1466856" y="174886"/>
            <a:ext cx="9296427" cy="6540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3333CC"/>
                </a:solidFill>
                <a:latin typeface="Calibri" panose="020F0502020204030204" pitchFamily="34" charset="0"/>
                <a:ea typeface="Calibri" panose="020F0502020204030204" pitchFamily="34" charset="0"/>
                <a:cs typeface="Calibri" panose="020F0502020204030204" pitchFamily="34" charset="0"/>
              </a:rPr>
              <a:t>Corrected Format -  Email</a:t>
            </a:r>
            <a:br>
              <a:rPr lang="en-US" sz="3200" dirty="0">
                <a:solidFill>
                  <a:srgbClr val="3333CC"/>
                </a:solidFill>
                <a:latin typeface="Calibri" panose="020F0502020204030204" pitchFamily="34" charset="0"/>
                <a:cs typeface="Calibri" panose="020F0502020204030204" pitchFamily="34" charset="0"/>
              </a:rPr>
            </a:br>
            <a:endParaRPr lang="en-US" sz="3200" dirty="0">
              <a:solidFill>
                <a:srgbClr val="3333CC"/>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75114" y="-146958"/>
            <a:ext cx="1436914" cy="143691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629" y="-146958"/>
            <a:ext cx="1436914" cy="1436914"/>
          </a:xfrm>
          <a:prstGeom prst="rect">
            <a:avLst/>
          </a:prstGeom>
        </p:spPr>
      </p:pic>
      <p:grpSp>
        <p:nvGrpSpPr>
          <p:cNvPr id="9" name="Group 8"/>
          <p:cNvGrpSpPr/>
          <p:nvPr/>
        </p:nvGrpSpPr>
        <p:grpSpPr>
          <a:xfrm>
            <a:off x="3712028" y="707439"/>
            <a:ext cx="4800601" cy="435561"/>
            <a:chOff x="3869871" y="818696"/>
            <a:chExt cx="4484915" cy="571501"/>
          </a:xfrm>
        </p:grpSpPr>
        <p:cxnSp>
          <p:nvCxnSpPr>
            <p:cNvPr id="10" name="Straight Connector 9"/>
            <p:cNvCxnSpPr/>
            <p:nvPr/>
          </p:nvCxnSpPr>
          <p:spPr>
            <a:xfrm>
              <a:off x="3869871"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6109588" y="818696"/>
              <a:ext cx="2245198" cy="571501"/>
            </a:xfrm>
            <a:prstGeom prst="line">
              <a:avLst/>
            </a:prstGeom>
            <a:ln w="57150">
              <a:solidFill>
                <a:srgbClr val="9999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470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anim calcmode="lin" valueType="num">
                                      <p:cBhvr>
                                        <p:cTn id="2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1908" y="1463431"/>
            <a:ext cx="2306205" cy="2306205"/>
          </a:xfrm>
          <a:prstGeom prst="rect">
            <a:avLst/>
          </a:prstGeom>
        </p:spPr>
      </p:pic>
      <p:sp>
        <p:nvSpPr>
          <p:cNvPr id="12" name="Rectangle 11"/>
          <p:cNvSpPr/>
          <p:nvPr/>
        </p:nvSpPr>
        <p:spPr>
          <a:xfrm>
            <a:off x="9308885" y="4436464"/>
            <a:ext cx="2559228" cy="1200329"/>
          </a:xfrm>
          <a:prstGeom prst="rect">
            <a:avLst/>
          </a:prstGeom>
          <a:solidFill>
            <a:schemeClr val="bg1">
              <a:lumMod val="75000"/>
            </a:schemeClr>
          </a:solidFill>
        </p:spPr>
        <p:txBody>
          <a:bodyPr wrap="square">
            <a:spAutoFit/>
          </a:bodyPr>
          <a:lstStyle/>
          <a:p>
            <a:pPr marL="0" indent="0">
              <a:buClrTx/>
              <a:buSzTx/>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Only mark (@) that is retained in our emails today </a:t>
            </a:r>
            <a:endParaRPr lang="en-US" sz="2400" dirty="0">
              <a:solidFill>
                <a:schemeClr val="tx1"/>
              </a:solidFill>
              <a:latin typeface="Calibri" panose="020F0502020204030204" pitchFamily="34" charset="0"/>
              <a:cs typeface="Calibri" panose="020F0502020204030204" pitchFamily="34" charset="0"/>
            </a:endParaRPr>
          </a:p>
        </p:txBody>
      </p:sp>
      <p:sp>
        <p:nvSpPr>
          <p:cNvPr id="155" name="Google Shape;155;p5"/>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p>
            <a:pPr lvl="0"/>
            <a:r>
              <a:rPr lang="en-US" b="1" dirty="0">
                <a:solidFill>
                  <a:srgbClr val="337FCC"/>
                </a:solidFill>
                <a:latin typeface="Calibri" panose="020F0502020204030204" pitchFamily="34" charset="0"/>
                <a:ea typeface="Calibri" panose="020F0502020204030204" pitchFamily="34" charset="0"/>
                <a:cs typeface="Calibri" panose="020F0502020204030204" pitchFamily="34" charset="0"/>
              </a:rPr>
              <a:t>Evolution of e-mails</a:t>
            </a:r>
            <a:endParaRPr dirty="0">
              <a:solidFill>
                <a:srgbClr val="337FCC"/>
              </a:solidFill>
              <a:latin typeface="Calibri" panose="020F0502020204030204" pitchFamily="34" charset="0"/>
              <a:cs typeface="Calibri" panose="020F0502020204030204" pitchFamily="34" charset="0"/>
            </a:endParaRPr>
          </a:p>
        </p:txBody>
      </p:sp>
      <p:grpSp>
        <p:nvGrpSpPr>
          <p:cNvPr id="10" name="Group 9"/>
          <p:cNvGrpSpPr/>
          <p:nvPr/>
        </p:nvGrpSpPr>
        <p:grpSpPr>
          <a:xfrm>
            <a:off x="414939" y="1087080"/>
            <a:ext cx="4008614" cy="5365112"/>
            <a:chOff x="6178127" y="765354"/>
            <a:chExt cx="4149420" cy="6018254"/>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8323" t="4546" r="28616" b="1780"/>
            <a:stretch/>
          </p:blipFill>
          <p:spPr>
            <a:xfrm>
              <a:off x="6178127" y="765354"/>
              <a:ext cx="4149420" cy="6018254"/>
            </a:xfrm>
            <a:prstGeom prst="rect">
              <a:avLst/>
            </a:prstGeom>
          </p:spPr>
        </p:pic>
        <p:sp>
          <p:nvSpPr>
            <p:cNvPr id="3" name="Rectangle 2"/>
            <p:cNvSpPr/>
            <p:nvPr/>
          </p:nvSpPr>
          <p:spPr>
            <a:xfrm>
              <a:off x="6738312" y="1565395"/>
              <a:ext cx="3029050" cy="2042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38312" y="1594603"/>
              <a:ext cx="3163897" cy="2175042"/>
            </a:xfrm>
            <a:prstGeom prst="rect">
              <a:avLst/>
            </a:prstGeom>
            <a:noFill/>
          </p:spPr>
          <p:txBody>
            <a:bodyPr wrap="square" rtlCol="0">
              <a:spAutoFit/>
            </a:bodyPr>
            <a:lstStyle/>
            <a:p>
              <a:r>
                <a:rPr lang="en-US" sz="2000" dirty="0">
                  <a:solidFill>
                    <a:schemeClr val="bg1"/>
                  </a:solidFill>
                  <a:latin typeface="IBM 3270" panose="02000509000000000000" pitchFamily="49" charset="0"/>
                  <a:ea typeface="IBM 3270" panose="02000509000000000000" pitchFamily="49" charset="0"/>
                  <a:cs typeface="IBM 3270" panose="02000509000000000000" pitchFamily="49" charset="0"/>
                </a:rPr>
                <a:t>From: Ray </a:t>
              </a:r>
              <a:r>
                <a:rPr lang="en-US" sz="2000" dirty="0" err="1">
                  <a:solidFill>
                    <a:schemeClr val="bg1"/>
                  </a:solidFill>
                  <a:latin typeface="IBM 3270" panose="02000509000000000000" pitchFamily="49" charset="0"/>
                  <a:ea typeface="IBM 3270" panose="02000509000000000000" pitchFamily="49" charset="0"/>
                  <a:cs typeface="IBM 3270" panose="02000509000000000000" pitchFamily="49" charset="0"/>
                </a:rPr>
                <a:t>Tomlinson@host</a:t>
              </a:r>
              <a:endParaRPr lang="en-US" sz="2000" dirty="0">
                <a:solidFill>
                  <a:schemeClr val="bg1"/>
                </a:solidFill>
                <a:latin typeface="IBM 3270" panose="02000509000000000000" pitchFamily="49" charset="0"/>
                <a:ea typeface="IBM 3270" panose="02000509000000000000" pitchFamily="49" charset="0"/>
                <a:cs typeface="IBM 3270" panose="02000509000000000000" pitchFamily="49" charset="0"/>
              </a:endParaRPr>
            </a:p>
            <a:p>
              <a:r>
                <a:rPr lang="en-US" sz="2000" dirty="0">
                  <a:solidFill>
                    <a:schemeClr val="bg1"/>
                  </a:solidFill>
                  <a:latin typeface="IBM 3270" panose="02000509000000000000" pitchFamily="49" charset="0"/>
                  <a:ea typeface="IBM 3270" panose="02000509000000000000" pitchFamily="49" charset="0"/>
                  <a:cs typeface="IBM 3270" panose="02000509000000000000" pitchFamily="49" charset="0"/>
                </a:rPr>
                <a:t>To: Ray </a:t>
              </a:r>
              <a:r>
                <a:rPr lang="en-US" sz="2000" dirty="0" err="1">
                  <a:solidFill>
                    <a:schemeClr val="bg1"/>
                  </a:solidFill>
                  <a:latin typeface="IBM 3270" panose="02000509000000000000" pitchFamily="49" charset="0"/>
                  <a:ea typeface="IBM 3270" panose="02000509000000000000" pitchFamily="49" charset="0"/>
                  <a:cs typeface="IBM 3270" panose="02000509000000000000" pitchFamily="49" charset="0"/>
                </a:rPr>
                <a:t>Tomlinson@host</a:t>
              </a:r>
              <a:endParaRPr lang="en-US" sz="2000" dirty="0">
                <a:solidFill>
                  <a:schemeClr val="bg1"/>
                </a:solidFill>
                <a:latin typeface="IBM 3270" panose="02000509000000000000" pitchFamily="49" charset="0"/>
                <a:ea typeface="IBM 3270" panose="02000509000000000000" pitchFamily="49" charset="0"/>
                <a:cs typeface="IBM 3270" panose="02000509000000000000" pitchFamily="49" charset="0"/>
              </a:endParaRPr>
            </a:p>
            <a:p>
              <a:endParaRPr lang="en-US" sz="2000" dirty="0">
                <a:solidFill>
                  <a:schemeClr val="bg1"/>
                </a:solidFill>
                <a:latin typeface="IBM 3270" panose="02000509000000000000" pitchFamily="49" charset="0"/>
                <a:ea typeface="IBM 3270" panose="02000509000000000000" pitchFamily="49" charset="0"/>
                <a:cs typeface="IBM 3270" panose="02000509000000000000" pitchFamily="49" charset="0"/>
              </a:endParaRPr>
            </a:p>
            <a:p>
              <a:r>
                <a:rPr lang="en-US" sz="2000" dirty="0">
                  <a:solidFill>
                    <a:schemeClr val="bg1"/>
                  </a:solidFill>
                  <a:latin typeface="IBM 3270" panose="02000509000000000000" pitchFamily="49" charset="0"/>
                  <a:ea typeface="IBM 3270" panose="02000509000000000000" pitchFamily="49" charset="0"/>
                  <a:cs typeface="IBM 3270" panose="02000509000000000000" pitchFamily="49" charset="0"/>
                </a:rPr>
                <a:t>QWERTYUIOP</a:t>
              </a:r>
            </a:p>
            <a:p>
              <a:endParaRPr lang="en-US" sz="2000" dirty="0">
                <a:solidFill>
                  <a:srgbClr val="00FF00"/>
                </a:solidFill>
                <a:latin typeface="IBM 3270" panose="02000509000000000000" pitchFamily="49" charset="0"/>
                <a:ea typeface="IBM 3270" panose="02000509000000000000" pitchFamily="49" charset="0"/>
                <a:cs typeface="IBM 3270" panose="02000509000000000000" pitchFamily="49" charset="0"/>
              </a:endParaRPr>
            </a:p>
            <a:p>
              <a:endParaRPr lang="en-US" sz="2000" dirty="0">
                <a:solidFill>
                  <a:srgbClr val="00FF00"/>
                </a:solidFill>
                <a:latin typeface="IBM 3270" panose="02000509000000000000" pitchFamily="49" charset="0"/>
                <a:ea typeface="IBM 3270" panose="02000509000000000000" pitchFamily="49" charset="0"/>
                <a:cs typeface="IBM 3270" panose="02000509000000000000" pitchFamily="49" charset="0"/>
              </a:endParaRPr>
            </a:p>
          </p:txBody>
        </p:sp>
      </p:grpSp>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24086" t="6862" r="20590" b="53148"/>
          <a:stretch/>
        </p:blipFill>
        <p:spPr>
          <a:xfrm>
            <a:off x="6257918" y="2057399"/>
            <a:ext cx="2830568" cy="3088319"/>
          </a:xfrm>
          <a:prstGeom prst="rect">
            <a:avLst/>
          </a:prstGeom>
        </p:spPr>
      </p:pic>
      <p:sp>
        <p:nvSpPr>
          <p:cNvPr id="11" name="TextBox 10"/>
          <p:cNvSpPr txBox="1"/>
          <p:nvPr/>
        </p:nvSpPr>
        <p:spPr>
          <a:xfrm>
            <a:off x="5200045" y="5343876"/>
            <a:ext cx="3455320" cy="830997"/>
          </a:xfrm>
          <a:prstGeom prst="rect">
            <a:avLst/>
          </a:prstGeom>
          <a:solidFill>
            <a:schemeClr val="bg1">
              <a:lumMod val="75000"/>
            </a:schemeClr>
          </a:solidFill>
        </p:spPr>
        <p:txBody>
          <a:bodyPr wrap="square" rtlCol="0">
            <a:spAutoFit/>
          </a:bodyPr>
          <a:lstStyle/>
          <a:p>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The first email written by Ray Tomlinson in 1971</a:t>
            </a:r>
            <a:endParaRPr lang="en-US" sz="2400" dirty="0">
              <a:solidFill>
                <a:schemeClr val="tx1"/>
              </a:solidFill>
              <a:latin typeface="Calibri" panose="020F0502020204030204" pitchFamily="34" charset="0"/>
              <a:cs typeface="Calibri" panose="020F0502020204030204" pitchFamily="34" charset="0"/>
            </a:endParaRPr>
          </a:p>
        </p:txBody>
      </p:sp>
      <p:sp>
        <p:nvSpPr>
          <p:cNvPr id="16" name="TextBox 15"/>
          <p:cNvSpPr txBox="1"/>
          <p:nvPr/>
        </p:nvSpPr>
        <p:spPr>
          <a:xfrm>
            <a:off x="7084088" y="1203848"/>
            <a:ext cx="2133745" cy="461665"/>
          </a:xfrm>
          <a:prstGeom prst="rect">
            <a:avLst/>
          </a:prstGeom>
          <a:solidFill>
            <a:schemeClr val="accent5">
              <a:lumMod val="40000"/>
              <a:lumOff val="60000"/>
            </a:schemeClr>
          </a:solidFill>
        </p:spPr>
        <p:txBody>
          <a:bodyPr wrap="square" rtlCol="0">
            <a:spAutoFit/>
          </a:bodyPr>
          <a:lstStyle/>
          <a:p>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Ray Tomlinson</a:t>
            </a:r>
            <a:endParaRPr lang="en-US" sz="2400" dirty="0">
              <a:solidFill>
                <a:schemeClr val="tx1"/>
              </a:solidFill>
              <a:latin typeface="Calibri" panose="020F0502020204030204" pitchFamily="34" charset="0"/>
              <a:cs typeface="Calibri" panose="020F0502020204030204" pitchFamily="34" charset="0"/>
            </a:endParaRPr>
          </a:p>
        </p:txBody>
      </p:sp>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487" t="12230" r="52597" b="8551"/>
          <a:stretch/>
        </p:blipFill>
        <p:spPr>
          <a:xfrm rot="1371965">
            <a:off x="2908112" y="173896"/>
            <a:ext cx="765321" cy="633011"/>
          </a:xfrm>
          <a:prstGeom prst="rect">
            <a:avLst/>
          </a:prstGeom>
        </p:spPr>
      </p:pic>
      <p:pic>
        <p:nvPicPr>
          <p:cNvPr id="19" name="Picture 18"/>
          <p:cNvPicPr>
            <a:picLocks noChangeAspect="1"/>
          </p:cNvPicPr>
          <p:nvPr/>
        </p:nvPicPr>
        <p:blipFill rotWithShape="1">
          <a:blip r:embed="rId6">
            <a:extLst>
              <a:ext uri="{28A0092B-C50C-407E-A947-70E740481C1C}">
                <a14:useLocalDpi xmlns:a14="http://schemas.microsoft.com/office/drawing/2010/main" val="0"/>
              </a:ext>
            </a:extLst>
          </a:blip>
          <a:srcRect l="-487" t="12230" r="52597" b="8551"/>
          <a:stretch/>
        </p:blipFill>
        <p:spPr>
          <a:xfrm rot="19666370">
            <a:off x="8556704" y="218365"/>
            <a:ext cx="765321" cy="633011"/>
          </a:xfrm>
          <a:prstGeom prst="rect">
            <a:avLst/>
          </a:prstGeom>
        </p:spPr>
      </p:pic>
      <p:grpSp>
        <p:nvGrpSpPr>
          <p:cNvPr id="20" name="Group 19"/>
          <p:cNvGrpSpPr/>
          <p:nvPr/>
        </p:nvGrpSpPr>
        <p:grpSpPr>
          <a:xfrm>
            <a:off x="3680677" y="788900"/>
            <a:ext cx="4800601" cy="181431"/>
            <a:chOff x="3869871" y="818696"/>
            <a:chExt cx="4484915" cy="571501"/>
          </a:xfrm>
        </p:grpSpPr>
        <p:cxnSp>
          <p:nvCxnSpPr>
            <p:cNvPr id="21" name="Straight Connector 20"/>
            <p:cNvCxnSpPr/>
            <p:nvPr/>
          </p:nvCxnSpPr>
          <p:spPr>
            <a:xfrm>
              <a:off x="3869871" y="818696"/>
              <a:ext cx="2245198"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109588" y="818696"/>
              <a:ext cx="2245198"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rot="5400000">
            <a:off x="4383617" y="5664027"/>
            <a:ext cx="845997" cy="175695"/>
            <a:chOff x="3869870" y="818696"/>
            <a:chExt cx="4484916" cy="571501"/>
          </a:xfrm>
        </p:grpSpPr>
        <p:cxnSp>
          <p:nvCxnSpPr>
            <p:cNvPr id="34" name="Straight Connector 33"/>
            <p:cNvCxnSpPr/>
            <p:nvPr/>
          </p:nvCxnSpPr>
          <p:spPr>
            <a:xfrm>
              <a:off x="3869870" y="818696"/>
              <a:ext cx="2245196"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109590" y="818696"/>
              <a:ext cx="2245196"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8231159" y="1826333"/>
            <a:ext cx="845997" cy="175695"/>
            <a:chOff x="3869871" y="818696"/>
            <a:chExt cx="4484915" cy="571501"/>
          </a:xfrm>
        </p:grpSpPr>
        <p:cxnSp>
          <p:nvCxnSpPr>
            <p:cNvPr id="37" name="Straight Connector 36"/>
            <p:cNvCxnSpPr/>
            <p:nvPr/>
          </p:nvCxnSpPr>
          <p:spPr>
            <a:xfrm>
              <a:off x="3869871" y="818696"/>
              <a:ext cx="2245198"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6109588" y="818696"/>
              <a:ext cx="2245198"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rot="10800000">
            <a:off x="10715011" y="4015203"/>
            <a:ext cx="845997" cy="175695"/>
            <a:chOff x="3869871" y="818696"/>
            <a:chExt cx="4484915" cy="571501"/>
          </a:xfrm>
        </p:grpSpPr>
        <p:cxnSp>
          <p:nvCxnSpPr>
            <p:cNvPr id="40" name="Straight Connector 39"/>
            <p:cNvCxnSpPr/>
            <p:nvPr/>
          </p:nvCxnSpPr>
          <p:spPr>
            <a:xfrm>
              <a:off x="3869871" y="818696"/>
              <a:ext cx="2245198"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109588" y="818696"/>
              <a:ext cx="2245198" cy="571501"/>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750"/>
                                        <p:tgtEl>
                                          <p:spTgt spid="11"/>
                                        </p:tgtEl>
                                      </p:cBhvr>
                                    </p:animEffect>
                                  </p:childTnLst>
                                </p:cTn>
                              </p:par>
                            </p:childTnLst>
                          </p:cTn>
                        </p:par>
                        <p:par>
                          <p:cTn id="12" fill="hold">
                            <p:stCondLst>
                              <p:cond delay="1750"/>
                            </p:stCondLst>
                            <p:childTnLst>
                              <p:par>
                                <p:cTn id="13" presetID="22" presetClass="entr" presetSubtype="2"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right)">
                                      <p:cBhvr>
                                        <p:cTn id="15" dur="75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ppt_x"/>
                                          </p:val>
                                        </p:tav>
                                        <p:tav tm="100000">
                                          <p:val>
                                            <p:strVal val="#ppt_x"/>
                                          </p:val>
                                        </p:tav>
                                      </p:tavLst>
                                    </p:anim>
                                    <p:anim calcmode="lin" valueType="num">
                                      <p:cBhvr additive="base">
                                        <p:cTn id="21" dur="10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750"/>
                                        <p:tgtEl>
                                          <p:spTgt spid="16"/>
                                        </p:tgtEl>
                                      </p:cBhvr>
                                    </p:animEffect>
                                  </p:childTnLst>
                                </p:cTn>
                              </p:par>
                            </p:childTnLst>
                          </p:cTn>
                        </p:par>
                        <p:par>
                          <p:cTn id="26" fill="hold">
                            <p:stCondLst>
                              <p:cond delay="1750"/>
                            </p:stCondLst>
                            <p:childTnLst>
                              <p:par>
                                <p:cTn id="27" presetID="22" presetClass="entr" presetSubtype="1"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up)">
                                      <p:cBhvr>
                                        <p:cTn id="29" dur="75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3"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1000" fill="hold"/>
                                        <p:tgtEl>
                                          <p:spTgt spid="13"/>
                                        </p:tgtEl>
                                        <p:attrNameLst>
                                          <p:attrName>ppt_x</p:attrName>
                                        </p:attrNameLst>
                                      </p:cBhvr>
                                      <p:tavLst>
                                        <p:tav tm="0">
                                          <p:val>
                                            <p:strVal val="1+#ppt_w/2"/>
                                          </p:val>
                                        </p:tav>
                                        <p:tav tm="100000">
                                          <p:val>
                                            <p:strVal val="#ppt_x"/>
                                          </p:val>
                                        </p:tav>
                                      </p:tavLst>
                                    </p:anim>
                                    <p:anim calcmode="lin" valueType="num">
                                      <p:cBhvr additive="base">
                                        <p:cTn id="35" dur="1000" fill="hold"/>
                                        <p:tgtEl>
                                          <p:spTgt spid="13"/>
                                        </p:tgtEl>
                                        <p:attrNameLst>
                                          <p:attrName>ppt_y</p:attrName>
                                        </p:attrNameLst>
                                      </p:cBhvr>
                                      <p:tavLst>
                                        <p:tav tm="0">
                                          <p:val>
                                            <p:strVal val="0-#ppt_h/2"/>
                                          </p:val>
                                        </p:tav>
                                        <p:tav tm="100000">
                                          <p:val>
                                            <p:strVal val="#ppt_y"/>
                                          </p:val>
                                        </p:tav>
                                      </p:tavLst>
                                    </p:anim>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750"/>
                                        <p:tgtEl>
                                          <p:spTgt spid="12"/>
                                        </p:tgtEl>
                                      </p:cBhvr>
                                    </p:animEffect>
                                  </p:childTnLst>
                                </p:cTn>
                              </p:par>
                            </p:childTnLst>
                          </p:cTn>
                        </p:par>
                        <p:par>
                          <p:cTn id="40" fill="hold">
                            <p:stCondLst>
                              <p:cond delay="1750"/>
                            </p:stCondLst>
                            <p:childTnLst>
                              <p:par>
                                <p:cTn id="41" presetID="22" presetClass="entr" presetSubtype="4"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graphicFrame>
        <p:nvGraphicFramePr>
          <p:cNvPr id="189" name="Google Shape;189;p10"/>
          <p:cNvGraphicFramePr/>
          <p:nvPr>
            <p:extLst>
              <p:ext uri="{D42A27DB-BD31-4B8C-83A1-F6EECF244321}">
                <p14:modId xmlns:p14="http://schemas.microsoft.com/office/powerpoint/2010/main" val="1293144411"/>
              </p:ext>
            </p:extLst>
          </p:nvPr>
        </p:nvGraphicFramePr>
        <p:xfrm>
          <a:off x="1135464" y="931579"/>
          <a:ext cx="9917197" cy="4801365"/>
        </p:xfrm>
        <a:graphic>
          <a:graphicData uri="http://schemas.openxmlformats.org/drawingml/2006/table">
            <a:tbl>
              <a:tblPr firstRow="1" bandRow="1">
                <a:noFill/>
                <a:tableStyleId>{60358DAB-67FF-4BB9-81F3-4BEAAF8E90AC}</a:tableStyleId>
              </a:tblPr>
              <a:tblGrid>
                <a:gridCol w="1009572">
                  <a:extLst>
                    <a:ext uri="{9D8B030D-6E8A-4147-A177-3AD203B41FA5}">
                      <a16:colId xmlns:a16="http://schemas.microsoft.com/office/drawing/2014/main" val="20000"/>
                    </a:ext>
                  </a:extLst>
                </a:gridCol>
                <a:gridCol w="1508550">
                  <a:extLst>
                    <a:ext uri="{9D8B030D-6E8A-4147-A177-3AD203B41FA5}">
                      <a16:colId xmlns:a16="http://schemas.microsoft.com/office/drawing/2014/main" val="20001"/>
                    </a:ext>
                  </a:extLst>
                </a:gridCol>
                <a:gridCol w="5818700">
                  <a:extLst>
                    <a:ext uri="{9D8B030D-6E8A-4147-A177-3AD203B41FA5}">
                      <a16:colId xmlns:a16="http://schemas.microsoft.com/office/drawing/2014/main" val="20002"/>
                    </a:ext>
                  </a:extLst>
                </a:gridCol>
                <a:gridCol w="1580375">
                  <a:extLst>
                    <a:ext uri="{9D8B030D-6E8A-4147-A177-3AD203B41FA5}">
                      <a16:colId xmlns:a16="http://schemas.microsoft.com/office/drawing/2014/main" val="20003"/>
                    </a:ext>
                  </a:extLst>
                </a:gridCol>
              </a:tblGrid>
              <a:tr h="391499">
                <a:tc>
                  <a:txBody>
                    <a:bodyPr/>
                    <a:lstStyle/>
                    <a:p>
                      <a:pPr marL="0" marR="0" lvl="0" indent="0" algn="ctr" rtl="0">
                        <a:spcBef>
                          <a:spcPts val="0"/>
                        </a:spcBef>
                        <a:spcAft>
                          <a:spcPts val="0"/>
                        </a:spcAft>
                        <a:buClr>
                          <a:schemeClr val="dk1"/>
                        </a:buClr>
                        <a:buSzPts val="2000"/>
                        <a:buFont typeface="Calibri"/>
                        <a:buNone/>
                      </a:pPr>
                      <a:r>
                        <a:rPr lang="en-US" sz="2000" u="none" strike="noStrike" cap="none" dirty="0"/>
                        <a:t>Slide #</a:t>
                      </a:r>
                      <a:endParaRPr sz="2000" u="none" strike="noStrike" cap="none" dirty="0"/>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Thumbnail</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dirty="0"/>
                        <a:t>Source link</a:t>
                      </a:r>
                      <a:endParaRPr sz="1800" u="none" strike="noStrike" cap="none" dirty="0"/>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Author </a:t>
                      </a:r>
                      <a:endParaRPr sz="1800" u="none" strike="noStrike" cap="none"/>
                    </a:p>
                  </a:txBody>
                  <a:tcPr marL="91450" marR="91450" marT="45725" marB="45725"/>
                </a:tc>
                <a:extLst>
                  <a:ext uri="{0D108BD9-81ED-4DB2-BD59-A6C34878D82A}">
                    <a16:rowId xmlns:a16="http://schemas.microsoft.com/office/drawing/2014/main" val="10000"/>
                  </a:ext>
                </a:extLst>
              </a:tr>
              <a:tr h="333950">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https://picryl.com/media/civil-war-envelope-for-us-christian-commission-showing-carrier-pigeon-with</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a:solidFill>
                            <a:schemeClr val="tx1"/>
                          </a:solidFill>
                          <a:effectLst/>
                          <a:latin typeface="Calibri"/>
                          <a:ea typeface="Calibri"/>
                          <a:cs typeface="Calibri"/>
                          <a:sym typeface="Arial"/>
                        </a:rPr>
                        <a:t>Library of Congress</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1"/>
                  </a:ext>
                </a:extLst>
              </a:tr>
              <a:tr h="347476">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https://www.rawpixel.com/image/10103420/image-paper-art-vintage</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a:solidFill>
                            <a:schemeClr val="tx1"/>
                          </a:solidFill>
                          <a:effectLst/>
                          <a:latin typeface="Calibri"/>
                          <a:ea typeface="Calibri"/>
                          <a:cs typeface="Calibri"/>
                          <a:sym typeface="Arial"/>
                        </a:rPr>
                        <a:t>Raw Pixel</a:t>
                      </a:r>
                      <a:endParaRPr lang="en-US" sz="900" b="0" u="none" strike="noStrike" cap="none" dirty="0">
                        <a:solidFill>
                          <a:schemeClr val="tx1"/>
                        </a:solidFill>
                      </a:endParaRPr>
                    </a:p>
                  </a:txBody>
                  <a:tcPr marL="91450" marR="91450" marT="45725" marB="45725"/>
                </a:tc>
                <a:extLst>
                  <a:ext uri="{0D108BD9-81ED-4DB2-BD59-A6C34878D82A}">
                    <a16:rowId xmlns:a16="http://schemas.microsoft.com/office/drawing/2014/main" val="10002"/>
                  </a:ext>
                </a:extLst>
              </a:tr>
              <a:tr h="249283">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https://www.rawpixel.com/image/11493577/image-paper-art-vintage</a:t>
                      </a:r>
                      <a:endParaRPr sz="9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chemeClr val="dk1"/>
                        </a:buClr>
                        <a:buSzPts val="900"/>
                        <a:buFont typeface="Calibri"/>
                        <a:buNone/>
                        <a:tabLst/>
                        <a:defRPr/>
                      </a:pPr>
                      <a:r>
                        <a:rPr lang="en-US" sz="900" b="0" i="0" u="none" strike="noStrike" cap="none" dirty="0">
                          <a:solidFill>
                            <a:schemeClr val="tx1"/>
                          </a:solidFill>
                          <a:effectLst/>
                          <a:latin typeface="Calibri"/>
                          <a:ea typeface="Calibri"/>
                          <a:cs typeface="Calibri"/>
                          <a:sym typeface="Arial"/>
                        </a:rPr>
                        <a:t>Raw Pixel</a:t>
                      </a:r>
                      <a:endParaRPr lang="en-US" sz="900" b="0" u="none" strike="noStrike" cap="none" dirty="0">
                        <a:solidFill>
                          <a:schemeClr val="tx1"/>
                        </a:solidFill>
                      </a:endParaRPr>
                    </a:p>
                    <a:p>
                      <a:pPr marL="0" marR="0" lvl="0" indent="0" algn="l" rtl="0">
                        <a:spcBef>
                          <a:spcPts val="0"/>
                        </a:spcBef>
                        <a:spcAft>
                          <a:spcPts val="0"/>
                        </a:spcAft>
                        <a:buClr>
                          <a:schemeClr val="dk1"/>
                        </a:buClr>
                        <a:buSzPts val="900"/>
                        <a:buFont typeface="Calibri"/>
                        <a:buNone/>
                      </a:pP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3"/>
                  </a:ext>
                </a:extLst>
              </a:tr>
              <a:tr h="33364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https://www.rawpixel.com/image/8845690/confederate-flag-of-truce-cover</a:t>
                      </a:r>
                      <a:endParaRPr sz="9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chemeClr val="dk1"/>
                        </a:buClr>
                        <a:buSzPts val="900"/>
                        <a:buFont typeface="Calibri"/>
                        <a:buNone/>
                        <a:tabLst/>
                        <a:defRPr/>
                      </a:pPr>
                      <a:r>
                        <a:rPr lang="en-US" sz="900" b="0" i="0" u="none" strike="noStrike" cap="none" dirty="0">
                          <a:solidFill>
                            <a:schemeClr val="tx1"/>
                          </a:solidFill>
                          <a:effectLst/>
                          <a:latin typeface="Calibri"/>
                          <a:ea typeface="Calibri"/>
                          <a:cs typeface="Calibri"/>
                          <a:sym typeface="Arial"/>
                        </a:rPr>
                        <a:t>Raw Pixel</a:t>
                      </a:r>
                      <a:endParaRPr lang="en-US" sz="900" b="0" u="none" strike="noStrike" cap="none" dirty="0">
                        <a:solidFill>
                          <a:schemeClr val="tx1"/>
                        </a:solidFill>
                      </a:endParaRPr>
                    </a:p>
                    <a:p>
                      <a:pPr marL="0" marR="0" lvl="0" indent="0" algn="l" rtl="0">
                        <a:spcBef>
                          <a:spcPts val="0"/>
                        </a:spcBef>
                        <a:spcAft>
                          <a:spcPts val="0"/>
                        </a:spcAft>
                        <a:buClr>
                          <a:schemeClr val="dk1"/>
                        </a:buClr>
                        <a:buSzPts val="900"/>
                        <a:buFont typeface="Calibri"/>
                        <a:buNone/>
                      </a:pP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4"/>
                  </a:ext>
                </a:extLst>
              </a:tr>
              <a:tr h="36138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https://www.pickpik.com/stamps-letter-rarity-colors-ephemera-old-137318</a:t>
                      </a:r>
                      <a:endParaRPr sz="9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chemeClr val="dk1"/>
                        </a:buClr>
                        <a:buSzPts val="900"/>
                        <a:buFont typeface="Calibri"/>
                        <a:buNone/>
                        <a:tabLst/>
                        <a:defRPr/>
                      </a:pPr>
                      <a:r>
                        <a:rPr lang="en-US" sz="900" b="0" i="0" u="none" strike="noStrike" cap="none" dirty="0" err="1">
                          <a:solidFill>
                            <a:schemeClr val="tx1"/>
                          </a:solidFill>
                          <a:effectLst/>
                          <a:latin typeface="Calibri"/>
                          <a:ea typeface="Calibri"/>
                          <a:cs typeface="Calibri"/>
                          <a:sym typeface="Arial"/>
                        </a:rPr>
                        <a:t>Pickpik</a:t>
                      </a:r>
                      <a:endParaRPr lang="en-US" sz="900" b="0" u="none" strike="noStrike" cap="none" dirty="0">
                        <a:solidFill>
                          <a:schemeClr val="tx1"/>
                        </a:solidFill>
                      </a:endParaRPr>
                    </a:p>
                    <a:p>
                      <a:pPr marL="0" marR="0" lvl="0" indent="0" algn="l" rtl="0">
                        <a:spcBef>
                          <a:spcPts val="0"/>
                        </a:spcBef>
                        <a:spcAft>
                          <a:spcPts val="0"/>
                        </a:spcAft>
                        <a:buClr>
                          <a:schemeClr val="dk1"/>
                        </a:buClr>
                        <a:buSzPts val="900"/>
                        <a:buFont typeface="Calibri"/>
                        <a:buNone/>
                      </a:pP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5"/>
                  </a:ext>
                </a:extLst>
              </a:tr>
              <a:tr h="381990">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https://www.rawpixel.com/image/9700544/image-background-person-art</a:t>
                      </a:r>
                      <a:endParaRPr sz="9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chemeClr val="dk1"/>
                        </a:buClr>
                        <a:buSzPts val="900"/>
                        <a:buFont typeface="Calibri"/>
                        <a:buNone/>
                        <a:tabLst/>
                        <a:defRPr/>
                      </a:pPr>
                      <a:r>
                        <a:rPr lang="en-US" sz="900" b="0" i="0" u="none" strike="noStrike" cap="none" dirty="0">
                          <a:solidFill>
                            <a:schemeClr val="tx1"/>
                          </a:solidFill>
                          <a:effectLst/>
                          <a:latin typeface="Calibri"/>
                          <a:ea typeface="Calibri"/>
                          <a:cs typeface="Calibri"/>
                          <a:sym typeface="Arial"/>
                        </a:rPr>
                        <a:t>Raw Pixel</a:t>
                      </a:r>
                      <a:endParaRPr lang="en-US" sz="900" b="0" u="none" strike="noStrike" cap="none" dirty="0">
                        <a:solidFill>
                          <a:schemeClr val="tx1"/>
                        </a:solidFill>
                      </a:endParaRPr>
                    </a:p>
                    <a:p>
                      <a:pPr marL="0" marR="0" lvl="0" indent="0" algn="l" rtl="0">
                        <a:spcBef>
                          <a:spcPts val="0"/>
                        </a:spcBef>
                        <a:spcAft>
                          <a:spcPts val="0"/>
                        </a:spcAft>
                        <a:buClr>
                          <a:schemeClr val="dk1"/>
                        </a:buClr>
                        <a:buSzPts val="900"/>
                        <a:buFont typeface="Calibri"/>
                        <a:buNone/>
                      </a:pP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6"/>
                  </a:ext>
                </a:extLst>
              </a:tr>
              <a:tr h="350659">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https://jenikirbyhistory.getarchive.net/media/handwritten-letter-by-wilbur-underhill-jr-envelope-5295f3</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a:solidFill>
                            <a:schemeClr val="tx1"/>
                          </a:solidFill>
                          <a:effectLst/>
                          <a:latin typeface="Calibri"/>
                          <a:ea typeface="Calibri"/>
                          <a:cs typeface="Calibri"/>
                          <a:sym typeface="Arial"/>
                        </a:rPr>
                        <a:t>Wikimedia Commons</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7"/>
                  </a:ext>
                </a:extLst>
              </a:tr>
              <a:tr h="36138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3-10</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https://www.rawpixel.com/image/9216349/image-paper-logo-illustrations</a:t>
                      </a:r>
                      <a:endParaRPr sz="9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chemeClr val="dk1"/>
                        </a:buClr>
                        <a:buSzPts val="900"/>
                        <a:buFont typeface="Calibri"/>
                        <a:buNone/>
                        <a:tabLst/>
                        <a:defRPr/>
                      </a:pPr>
                      <a:r>
                        <a:rPr lang="en-US" sz="900" b="0" i="0" u="none" strike="noStrike" cap="none" dirty="0">
                          <a:solidFill>
                            <a:schemeClr val="tx1"/>
                          </a:solidFill>
                          <a:effectLst/>
                          <a:latin typeface="Calibri"/>
                          <a:ea typeface="Calibri"/>
                          <a:cs typeface="Calibri"/>
                          <a:sym typeface="Arial"/>
                        </a:rPr>
                        <a:t>Raw Pixel</a:t>
                      </a:r>
                      <a:endParaRPr lang="en-US" sz="900" b="0" u="none" strike="noStrike" cap="none" dirty="0">
                        <a:solidFill>
                          <a:schemeClr val="tx1"/>
                        </a:solidFill>
                      </a:endParaRPr>
                    </a:p>
                    <a:p>
                      <a:pPr marL="0" marR="0" lvl="0" indent="0" algn="l" rtl="0">
                        <a:spcBef>
                          <a:spcPts val="0"/>
                        </a:spcBef>
                        <a:spcAft>
                          <a:spcPts val="0"/>
                        </a:spcAft>
                        <a:buClr>
                          <a:schemeClr val="dk1"/>
                        </a:buClr>
                        <a:buSzPts val="900"/>
                        <a:buFont typeface="Calibri"/>
                        <a:buNone/>
                      </a:pP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8"/>
                  </a:ext>
                </a:extLst>
              </a:tr>
              <a:tr h="381990">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3, 7</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https://www.rawpixel.com/image/378428/free-photo-image-football-soccer-sports</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a:solidFill>
                            <a:schemeClr val="tx1"/>
                          </a:solidFill>
                          <a:effectLst/>
                          <a:latin typeface="Calibri"/>
                          <a:ea typeface="Calibri"/>
                          <a:cs typeface="Calibri"/>
                          <a:sym typeface="Arial"/>
                        </a:rPr>
                        <a:t>Raw Pixel</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9"/>
                  </a:ext>
                </a:extLst>
              </a:tr>
              <a:tr h="381990">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4, 8</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https://pixabay.com/id/photos/menulis-tangan-kopi-buku-catatan-3321866/</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err="1">
                          <a:solidFill>
                            <a:schemeClr val="tx1"/>
                          </a:solidFill>
                          <a:effectLst/>
                          <a:latin typeface="Calibri"/>
                          <a:ea typeface="Calibri"/>
                          <a:cs typeface="Calibri"/>
                          <a:sym typeface="Arial"/>
                        </a:rPr>
                        <a:t>Mengedit</a:t>
                      </a:r>
                      <a:r>
                        <a:rPr lang="en-US" sz="900" b="0" i="0" u="none" strike="noStrike" cap="none" dirty="0">
                          <a:solidFill>
                            <a:schemeClr val="tx1"/>
                          </a:solidFill>
                          <a:effectLst/>
                          <a:latin typeface="Calibri"/>
                          <a:ea typeface="Calibri"/>
                          <a:cs typeface="Calibri"/>
                          <a:sym typeface="Arial"/>
                        </a:rPr>
                        <a:t> </a:t>
                      </a:r>
                      <a:r>
                        <a:rPr lang="en-US" sz="900" b="0" i="0" u="none" strike="noStrike" cap="none" dirty="0" err="1">
                          <a:solidFill>
                            <a:schemeClr val="tx1"/>
                          </a:solidFill>
                          <a:effectLst/>
                          <a:latin typeface="Calibri"/>
                          <a:ea typeface="Calibri"/>
                          <a:cs typeface="Calibri"/>
                          <a:sym typeface="Arial"/>
                        </a:rPr>
                        <a:t>gambar</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10"/>
                  </a:ext>
                </a:extLst>
              </a:tr>
              <a:tr h="381990">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https://www.needpix.com/photo/618245/email-icon-marketing-information-message-connect-mobile-internet-network</a:t>
                      </a:r>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err="1">
                          <a:solidFill>
                            <a:schemeClr val="tx1"/>
                          </a:solidFill>
                          <a:effectLst/>
                          <a:latin typeface="Calibri"/>
                          <a:ea typeface="Calibri"/>
                          <a:cs typeface="Calibri"/>
                          <a:sym typeface="Arial"/>
                        </a:rPr>
                        <a:t>Maialisa</a:t>
                      </a:r>
                      <a:r>
                        <a:rPr lang="en-US" sz="900" b="0" i="0" u="none" strike="noStrike" cap="none" dirty="0">
                          <a:solidFill>
                            <a:schemeClr val="tx1"/>
                          </a:solidFill>
                          <a:effectLst/>
                          <a:latin typeface="Calibri"/>
                          <a:ea typeface="Calibri"/>
                          <a:cs typeface="Calibri"/>
                          <a:sym typeface="Arial"/>
                        </a:rPr>
                        <a:t> </a:t>
                      </a:r>
                      <a:r>
                        <a:rPr lang="en-US" sz="900" b="0" u="none" dirty="0">
                          <a:solidFill>
                            <a:schemeClr val="tx1"/>
                          </a:solidFill>
                        </a:rPr>
                        <a:t>(pixabay.com)</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428006665"/>
                  </a:ext>
                </a:extLst>
              </a:tr>
              <a:tr h="381990">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6,10</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lvl="0"/>
                      <a:r>
                        <a:rPr lang="en-US" sz="900" dirty="0"/>
                        <a:t>https://pixabay.com/id/photos/papan-ketik-tangan-menulis-3689236/</a:t>
                      </a:r>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err="1">
                          <a:solidFill>
                            <a:schemeClr val="tx1"/>
                          </a:solidFill>
                          <a:effectLst/>
                          <a:latin typeface="Calibri"/>
                          <a:ea typeface="Calibri"/>
                          <a:cs typeface="Calibri"/>
                          <a:sym typeface="Arial"/>
                        </a:rPr>
                        <a:t>geralt</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2643964254"/>
                  </a:ext>
                </a:extLst>
              </a:tr>
            </a:tbl>
          </a:graphicData>
        </a:graphic>
      </p:graphicFrame>
      <p:sp>
        <p:nvSpPr>
          <p:cNvPr id="190" name="Google Shape;190;p10"/>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lnSpc>
                <a:spcPct val="90000"/>
              </a:lnSpc>
              <a:spcBef>
                <a:spcPts val="0"/>
              </a:spcBef>
              <a:spcAft>
                <a:spcPts val="0"/>
              </a:spcAft>
              <a:buClr>
                <a:schemeClr val="dk1"/>
              </a:buClr>
              <a:buSzPct val="100000"/>
              <a:buFont typeface="Calibri"/>
              <a:buNone/>
            </a:pPr>
            <a:r>
              <a:rPr lang="en-US" sz="4400" b="0" i="0" u="none" strike="noStrike" cap="none">
                <a:solidFill>
                  <a:schemeClr val="dk1"/>
                </a:solidFill>
                <a:latin typeface="Calibri"/>
                <a:ea typeface="Calibri"/>
                <a:cs typeface="Calibri"/>
                <a:sym typeface="Calibri"/>
              </a:rPr>
              <a:t>Attribution / Citation</a:t>
            </a:r>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170" t="14257" r="8113" b="15686"/>
          <a:stretch/>
        </p:blipFill>
        <p:spPr>
          <a:xfrm>
            <a:off x="2527395" y="3168987"/>
            <a:ext cx="471703" cy="260013"/>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8087" t="14630" r="6847" b="14519"/>
          <a:stretch/>
        </p:blipFill>
        <p:spPr>
          <a:xfrm>
            <a:off x="2596535" y="1770826"/>
            <a:ext cx="373483" cy="226644"/>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14008" t="6521" r="5161" b="8474"/>
          <a:stretch/>
        </p:blipFill>
        <p:spPr>
          <a:xfrm>
            <a:off x="2585750" y="2087266"/>
            <a:ext cx="413348" cy="217970"/>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2397" t="4743" r="2397" b="6194"/>
          <a:stretch/>
        </p:blipFill>
        <p:spPr>
          <a:xfrm>
            <a:off x="2586537" y="2436199"/>
            <a:ext cx="383481" cy="237633"/>
          </a:xfrm>
          <a:prstGeom prst="rect">
            <a:avLst/>
          </a:prstGeom>
        </p:spPr>
      </p:pic>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l="2375" t="6046" r="2218" b="4919"/>
          <a:stretch/>
        </p:blipFill>
        <p:spPr>
          <a:xfrm>
            <a:off x="2546951" y="2836718"/>
            <a:ext cx="471704" cy="190898"/>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7738" y="3549786"/>
            <a:ext cx="377019" cy="235259"/>
          </a:xfrm>
          <a:prstGeom prst="rect">
            <a:avLst/>
          </a:prstGeom>
        </p:spPr>
      </p:pic>
      <p:pic>
        <p:nvPicPr>
          <p:cNvPr id="10" name="Picture 9"/>
          <p:cNvPicPr>
            <a:picLocks noChangeAspect="1"/>
          </p:cNvPicPr>
          <p:nvPr/>
        </p:nvPicPr>
        <p:blipFill rotWithShape="1">
          <a:blip r:embed="rId9">
            <a:extLst>
              <a:ext uri="{28A0092B-C50C-407E-A947-70E740481C1C}">
                <a14:useLocalDpi xmlns:a14="http://schemas.microsoft.com/office/drawing/2010/main" val="0"/>
              </a:ext>
            </a:extLst>
          </a:blip>
          <a:srcRect l="3431" t="5680" r="2911" b="6520"/>
          <a:stretch/>
        </p:blipFill>
        <p:spPr>
          <a:xfrm>
            <a:off x="2585280" y="1416907"/>
            <a:ext cx="362470" cy="190898"/>
          </a:xfrm>
          <a:prstGeom prst="rect">
            <a:avLst/>
          </a:prstGeom>
        </p:spPr>
      </p:pic>
      <p:pic>
        <p:nvPicPr>
          <p:cNvPr id="12" name="Picture 11"/>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l="4132" t="12370" r="8265" b="16140"/>
          <a:stretch/>
        </p:blipFill>
        <p:spPr>
          <a:xfrm flipH="1">
            <a:off x="2561418" y="3810476"/>
            <a:ext cx="437680" cy="357186"/>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24565" y="4277850"/>
            <a:ext cx="377019" cy="251310"/>
          </a:xfrm>
          <a:prstGeom prst="rect">
            <a:avLst/>
          </a:prstGeom>
        </p:spPr>
      </p:pic>
      <p:pic>
        <p:nvPicPr>
          <p:cNvPr id="3" name="Picture 2">
            <a:extLst>
              <a:ext uri="{FF2B5EF4-FFF2-40B4-BE49-F238E27FC236}">
                <a16:creationId xmlns:a16="http://schemas.microsoft.com/office/drawing/2014/main" id="{0FC1712A-C675-46B2-7EF2-038BAA4E91AF}"/>
              </a:ext>
            </a:extLst>
          </p:cNvPr>
          <p:cNvPicPr>
            <a:picLocks noChangeAspect="1"/>
          </p:cNvPicPr>
          <p:nvPr/>
        </p:nvPicPr>
        <p:blipFill>
          <a:blip r:embed="rId13"/>
          <a:stretch>
            <a:fillRect/>
          </a:stretch>
        </p:blipFill>
        <p:spPr>
          <a:xfrm>
            <a:off x="2585280" y="4935963"/>
            <a:ext cx="426757" cy="390178"/>
          </a:xfrm>
          <a:prstGeom prst="rect">
            <a:avLst/>
          </a:prstGeom>
        </p:spPr>
      </p:pic>
      <p:pic>
        <p:nvPicPr>
          <p:cNvPr id="11" name="Picture 10">
            <a:extLst>
              <a:ext uri="{FF2B5EF4-FFF2-40B4-BE49-F238E27FC236}">
                <a16:creationId xmlns:a16="http://schemas.microsoft.com/office/drawing/2014/main" id="{C37CD82F-8A7E-112C-20C1-4A51F412B9DB}"/>
              </a:ext>
            </a:extLst>
          </p:cNvPr>
          <p:cNvPicPr>
            <a:picLocks noChangeAspect="1"/>
          </p:cNvPicPr>
          <p:nvPr/>
        </p:nvPicPr>
        <p:blipFill>
          <a:blip r:embed="rId14"/>
          <a:stretch>
            <a:fillRect/>
          </a:stretch>
        </p:blipFill>
        <p:spPr>
          <a:xfrm>
            <a:off x="2546953" y="5397636"/>
            <a:ext cx="400798" cy="251310"/>
          </a:xfrm>
          <a:prstGeom prst="rect">
            <a:avLst/>
          </a:prstGeom>
        </p:spPr>
      </p:pic>
      <p:pic>
        <p:nvPicPr>
          <p:cNvPr id="2" name="Picture 1">
            <a:extLst>
              <a:ext uri="{FF2B5EF4-FFF2-40B4-BE49-F238E27FC236}">
                <a16:creationId xmlns:a16="http://schemas.microsoft.com/office/drawing/2014/main" id="{804F87C3-E446-5694-32FA-0A64BAE1FEC2}"/>
              </a:ext>
            </a:extLst>
          </p:cNvPr>
          <p:cNvPicPr>
            <a:picLocks noChangeAspect="1"/>
          </p:cNvPicPr>
          <p:nvPr/>
        </p:nvPicPr>
        <p:blipFill>
          <a:blip r:embed="rId15"/>
          <a:stretch>
            <a:fillRect/>
          </a:stretch>
        </p:blipFill>
        <p:spPr>
          <a:xfrm>
            <a:off x="2524564" y="4708890"/>
            <a:ext cx="423185" cy="17695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graphicFrame>
        <p:nvGraphicFramePr>
          <p:cNvPr id="189" name="Google Shape;189;p10"/>
          <p:cNvGraphicFramePr/>
          <p:nvPr>
            <p:extLst>
              <p:ext uri="{D42A27DB-BD31-4B8C-83A1-F6EECF244321}">
                <p14:modId xmlns:p14="http://schemas.microsoft.com/office/powerpoint/2010/main" val="2107961864"/>
              </p:ext>
            </p:extLst>
          </p:nvPr>
        </p:nvGraphicFramePr>
        <p:xfrm>
          <a:off x="1151222" y="953871"/>
          <a:ext cx="9913325" cy="1942750"/>
        </p:xfrm>
        <a:graphic>
          <a:graphicData uri="http://schemas.openxmlformats.org/drawingml/2006/table">
            <a:tbl>
              <a:tblPr firstRow="1" bandRow="1">
                <a:noFill/>
                <a:tableStyleId>{60358DAB-67FF-4BB9-81F3-4BEAAF8E90AC}</a:tableStyleId>
              </a:tblPr>
              <a:tblGrid>
                <a:gridCol w="1005700">
                  <a:extLst>
                    <a:ext uri="{9D8B030D-6E8A-4147-A177-3AD203B41FA5}">
                      <a16:colId xmlns:a16="http://schemas.microsoft.com/office/drawing/2014/main" val="20000"/>
                    </a:ext>
                  </a:extLst>
                </a:gridCol>
                <a:gridCol w="1508550">
                  <a:extLst>
                    <a:ext uri="{9D8B030D-6E8A-4147-A177-3AD203B41FA5}">
                      <a16:colId xmlns:a16="http://schemas.microsoft.com/office/drawing/2014/main" val="20001"/>
                    </a:ext>
                  </a:extLst>
                </a:gridCol>
                <a:gridCol w="5818700">
                  <a:extLst>
                    <a:ext uri="{9D8B030D-6E8A-4147-A177-3AD203B41FA5}">
                      <a16:colId xmlns:a16="http://schemas.microsoft.com/office/drawing/2014/main" val="20002"/>
                    </a:ext>
                  </a:extLst>
                </a:gridCol>
                <a:gridCol w="1580375">
                  <a:extLst>
                    <a:ext uri="{9D8B030D-6E8A-4147-A177-3AD203B41FA5}">
                      <a16:colId xmlns:a16="http://schemas.microsoft.com/office/drawing/2014/main" val="20003"/>
                    </a:ext>
                  </a:extLst>
                </a:gridCol>
              </a:tblGrid>
              <a:tr h="393500">
                <a:tc>
                  <a:txBody>
                    <a:bodyPr/>
                    <a:lstStyle/>
                    <a:p>
                      <a:pPr marL="0" marR="0" lvl="0" indent="0" algn="ctr" rtl="0">
                        <a:spcBef>
                          <a:spcPts val="0"/>
                        </a:spcBef>
                        <a:spcAft>
                          <a:spcPts val="0"/>
                        </a:spcAft>
                        <a:buClr>
                          <a:schemeClr val="dk1"/>
                        </a:buClr>
                        <a:buSzPts val="2000"/>
                        <a:buFont typeface="Calibri"/>
                        <a:buNone/>
                      </a:pPr>
                      <a:r>
                        <a:rPr lang="en-US" sz="2000" u="none" strike="noStrike" cap="none" dirty="0"/>
                        <a:t>Slide #</a:t>
                      </a:r>
                      <a:endParaRPr sz="2000" u="none" strike="noStrike" cap="none" dirty="0"/>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Thumbnail</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Source link</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Author </a:t>
                      </a:r>
                      <a:endParaRPr sz="1800" u="none" strike="noStrike" cap="none"/>
                    </a:p>
                  </a:txBody>
                  <a:tcPr marL="91450" marR="91450" marT="45725" marB="45725"/>
                </a:tc>
                <a:extLst>
                  <a:ext uri="{0D108BD9-81ED-4DB2-BD59-A6C34878D82A}">
                    <a16:rowId xmlns:a16="http://schemas.microsoft.com/office/drawing/2014/main" val="10000"/>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11</a:t>
                      </a:r>
                      <a:endParaRPr sz="900" u="none" strike="noStrike" cap="none" dirty="0"/>
                    </a:p>
                  </a:txBody>
                  <a:tcPr marL="91450" marR="91450" marT="45725" marB="45725" anchor="ctr"/>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https://www.rawpixel.com/image/6870646/png-sticker-vintage</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a:solidFill>
                            <a:schemeClr val="tx1"/>
                          </a:solidFill>
                          <a:effectLst/>
                          <a:latin typeface="Calibri"/>
                          <a:ea typeface="Calibri"/>
                          <a:cs typeface="Calibri"/>
                          <a:sym typeface="Arial"/>
                        </a:rPr>
                        <a:t>Raw Pixel</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3"/>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11</a:t>
                      </a:r>
                      <a:endParaRPr sz="900" u="none" strike="noStrike" cap="none" dirty="0"/>
                    </a:p>
                  </a:txBody>
                  <a:tcPr marL="91450" marR="91450" marT="45725" marB="45725" anchor="ctr"/>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lvl="0"/>
                      <a:r>
                        <a:rPr lang="en-US" sz="900" dirty="0"/>
                        <a:t>https://www.flickr.com/photos/elonuniversity/6961636490</a:t>
                      </a:r>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err="1">
                          <a:solidFill>
                            <a:schemeClr val="tx1"/>
                          </a:solidFill>
                          <a:effectLst/>
                          <a:latin typeface="Calibri"/>
                          <a:ea typeface="Calibri"/>
                          <a:cs typeface="Calibri"/>
                          <a:sym typeface="Arial"/>
                          <a:hlinkClick r:id="rId3" tooltip="Go to Elon University’s photostream">
                            <a:extLst>
                              <a:ext uri="{A12FA001-AC4F-418D-AE19-62706E023703}">
                                <ahyp:hlinkClr xmlns:ahyp="http://schemas.microsoft.com/office/drawing/2018/hyperlinkcolor" val="tx"/>
                              </a:ext>
                            </a:extLst>
                          </a:hlinkClick>
                        </a:rPr>
                        <a:t>Elon</a:t>
                      </a:r>
                      <a:r>
                        <a:rPr lang="en-US" sz="900" b="0" i="0" u="none" strike="noStrike" cap="none" dirty="0">
                          <a:solidFill>
                            <a:schemeClr val="tx1"/>
                          </a:solidFill>
                          <a:effectLst/>
                          <a:latin typeface="Calibri"/>
                          <a:ea typeface="Calibri"/>
                          <a:cs typeface="Calibri"/>
                          <a:sym typeface="Arial"/>
                          <a:hlinkClick r:id="rId3" tooltip="Go to Elon University’s photostream">
                            <a:extLst>
                              <a:ext uri="{A12FA001-AC4F-418D-AE19-62706E023703}">
                                <ahyp:hlinkClr xmlns:ahyp="http://schemas.microsoft.com/office/drawing/2018/hyperlinkcolor" val="tx"/>
                              </a:ext>
                            </a:extLst>
                          </a:hlinkClick>
                        </a:rPr>
                        <a:t> University</a:t>
                      </a:r>
                      <a:endParaRPr sz="900" b="0" u="none" strike="noStrike" cap="none" dirty="0">
                        <a:solidFill>
                          <a:schemeClr val="tx1"/>
                        </a:solidFill>
                      </a:endParaRPr>
                    </a:p>
                  </a:txBody>
                  <a:tcPr marL="91450" marR="91450" marT="45725" marB="45725"/>
                </a:tc>
                <a:extLst>
                  <a:ext uri="{0D108BD9-81ED-4DB2-BD59-A6C34878D82A}">
                    <a16:rowId xmlns:a16="http://schemas.microsoft.com/office/drawing/2014/main" val="10004"/>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11</a:t>
                      </a:r>
                      <a:endParaRPr sz="900" u="none" strike="noStrike" cap="none" dirty="0"/>
                    </a:p>
                  </a:txBody>
                  <a:tcPr marL="91450" marR="91450" marT="45725" marB="45725" anchor="ctr"/>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https://pixabay.com/id/vectors/di-tanda-surel-berita-e-mail-pada-1083508/</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b="0" i="0" u="none" strike="noStrike" cap="none" dirty="0">
                          <a:solidFill>
                            <a:schemeClr val="tx1"/>
                          </a:solidFill>
                          <a:effectLst/>
                          <a:latin typeface="Calibri"/>
                          <a:ea typeface="Calibri"/>
                          <a:cs typeface="Calibri"/>
                          <a:sym typeface="Arial"/>
                          <a:hlinkClick r:id="rId4">
                            <a:extLst>
                              <a:ext uri="{A12FA001-AC4F-418D-AE19-62706E023703}">
                                <ahyp:hlinkClr xmlns:ahyp="http://schemas.microsoft.com/office/drawing/2018/hyperlinkcolor" val="tx"/>
                              </a:ext>
                            </a:extLst>
                          </a:hlinkClick>
                        </a:rPr>
                        <a:t>IO-Images</a:t>
                      </a:r>
                      <a:endParaRPr sz="900" b="0" u="none" strike="noStrike" cap="none" dirty="0">
                        <a:solidFill>
                          <a:schemeClr val="tx1"/>
                        </a:solidFill>
                        <a:effectLst/>
                      </a:endParaRPr>
                    </a:p>
                  </a:txBody>
                  <a:tcPr marL="91450" marR="91450" marT="45725" marB="45725"/>
                </a:tc>
                <a:extLst>
                  <a:ext uri="{0D108BD9-81ED-4DB2-BD59-A6C34878D82A}">
                    <a16:rowId xmlns:a16="http://schemas.microsoft.com/office/drawing/2014/main" val="10005"/>
                  </a:ext>
                </a:extLst>
              </a:tr>
              <a:tr h="386625">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endParaRPr lang="en-US" dirty="0"/>
                    </a:p>
                  </a:txBody>
                  <a:tcPr marL="91450" marR="91450" marT="45725" marB="45725"/>
                </a:tc>
                <a:tc>
                  <a:txBody>
                    <a:bodyPr/>
                    <a:lstStyle/>
                    <a:p>
                      <a:endParaRPr lang="en-US" dirty="0"/>
                    </a:p>
                  </a:txBody>
                  <a:tcPr marL="91450" marR="91450" marT="45725" marB="45725"/>
                </a:tc>
                <a:extLst>
                  <a:ext uri="{0D108BD9-81ED-4DB2-BD59-A6C34878D82A}">
                    <a16:rowId xmlns:a16="http://schemas.microsoft.com/office/drawing/2014/main" val="10006"/>
                  </a:ext>
                </a:extLst>
              </a:tr>
            </a:tbl>
          </a:graphicData>
        </a:graphic>
      </p:graphicFrame>
      <p:sp>
        <p:nvSpPr>
          <p:cNvPr id="190" name="Google Shape;190;p10"/>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lnSpc>
                <a:spcPct val="90000"/>
              </a:lnSpc>
              <a:spcBef>
                <a:spcPts val="0"/>
              </a:spcBef>
              <a:spcAft>
                <a:spcPts val="0"/>
              </a:spcAft>
              <a:buClr>
                <a:schemeClr val="dk1"/>
              </a:buClr>
              <a:buSzPct val="100000"/>
              <a:buFont typeface="Calibri"/>
              <a:buNone/>
            </a:pPr>
            <a:r>
              <a:rPr lang="en-US" sz="4400" b="0" i="0" u="none" strike="noStrike" cap="none">
                <a:solidFill>
                  <a:schemeClr val="dk1"/>
                </a:solidFill>
                <a:latin typeface="Calibri"/>
                <a:ea typeface="Calibri"/>
                <a:cs typeface="Calibri"/>
                <a:sym typeface="Calibri"/>
              </a:rPr>
              <a:t>Attribution / Citation</a:t>
            </a:r>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4106" y="2160514"/>
            <a:ext cx="332851" cy="287527"/>
          </a:xfrm>
          <a:prstGeom prst="rect">
            <a:avLst/>
          </a:prstGeom>
        </p:spPr>
      </p:pic>
      <p:pic>
        <p:nvPicPr>
          <p:cNvPr id="21" name="Picture 20"/>
          <p:cNvPicPr>
            <a:picLocks noChangeAspect="1"/>
          </p:cNvPicPr>
          <p:nvPr/>
        </p:nvPicPr>
        <p:blipFill rotWithShape="1">
          <a:blip r:embed="rId6">
            <a:extLst>
              <a:ext uri="{28A0092B-C50C-407E-A947-70E740481C1C}">
                <a14:useLocalDpi xmlns:a14="http://schemas.microsoft.com/office/drawing/2010/main" val="0"/>
              </a:ext>
            </a:extLst>
          </a:blip>
          <a:srcRect l="24086" t="6862" r="20590" b="53148"/>
          <a:stretch/>
        </p:blipFill>
        <p:spPr>
          <a:xfrm>
            <a:off x="2593994" y="1753937"/>
            <a:ext cx="314022" cy="342617"/>
          </a:xfrm>
          <a:prstGeom prst="rect">
            <a:avLst/>
          </a:prstGeom>
        </p:spPr>
      </p:pic>
      <p:grpSp>
        <p:nvGrpSpPr>
          <p:cNvPr id="24" name="Group 23"/>
          <p:cNvGrpSpPr/>
          <p:nvPr/>
        </p:nvGrpSpPr>
        <p:grpSpPr>
          <a:xfrm>
            <a:off x="2657912" y="1395572"/>
            <a:ext cx="191689" cy="278023"/>
            <a:chOff x="6178127" y="765354"/>
            <a:chExt cx="4149420" cy="6018254"/>
          </a:xfrm>
        </p:grpSpPr>
        <p:pic>
          <p:nvPicPr>
            <p:cNvPr id="25" name="Picture 24"/>
            <p:cNvPicPr>
              <a:picLocks noChangeAspect="1"/>
            </p:cNvPicPr>
            <p:nvPr/>
          </p:nvPicPr>
          <p:blipFill rotWithShape="1">
            <a:blip r:embed="rId7">
              <a:extLst>
                <a:ext uri="{28A0092B-C50C-407E-A947-70E740481C1C}">
                  <a14:useLocalDpi xmlns:a14="http://schemas.microsoft.com/office/drawing/2010/main" val="0"/>
                </a:ext>
              </a:extLst>
            </a:blip>
            <a:srcRect l="28323" t="4546" r="28616" b="1780"/>
            <a:stretch/>
          </p:blipFill>
          <p:spPr>
            <a:xfrm>
              <a:off x="6178127" y="765354"/>
              <a:ext cx="4149420" cy="6018254"/>
            </a:xfrm>
            <a:prstGeom prst="rect">
              <a:avLst/>
            </a:prstGeom>
          </p:spPr>
        </p:pic>
        <p:sp>
          <p:nvSpPr>
            <p:cNvPr id="26" name="Rectangle 25"/>
            <p:cNvSpPr/>
            <p:nvPr/>
          </p:nvSpPr>
          <p:spPr>
            <a:xfrm>
              <a:off x="6738312" y="1565395"/>
              <a:ext cx="3029050" cy="2042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818045" y="1565391"/>
              <a:ext cx="2750485" cy="4663631"/>
            </a:xfrm>
            <a:prstGeom prst="rect">
              <a:avLst/>
            </a:prstGeom>
            <a:noFill/>
          </p:spPr>
          <p:txBody>
            <a:bodyPr wrap="square" rtlCol="0">
              <a:spAutoFit/>
            </a:bodyPr>
            <a:lstStyle/>
            <a:p>
              <a:endParaRPr lang="en-US" sz="800" dirty="0">
                <a:solidFill>
                  <a:srgbClr val="00FF00"/>
                </a:solidFill>
                <a:latin typeface="IBM 3270" panose="02000509000000000000" pitchFamily="49" charset="0"/>
                <a:ea typeface="IBM 3270" panose="02000509000000000000" pitchFamily="49" charset="0"/>
                <a:cs typeface="IBM 3270" panose="02000509000000000000" pitchFamily="49" charset="0"/>
              </a:endParaRPr>
            </a:p>
          </p:txBody>
        </p:sp>
      </p:grpSp>
    </p:spTree>
    <p:extLst>
      <p:ext uri="{BB962C8B-B14F-4D97-AF65-F5344CB8AC3E}">
        <p14:creationId xmlns:p14="http://schemas.microsoft.com/office/powerpoint/2010/main" val="2637270817"/>
      </p:ext>
    </p:extLst>
  </p:cSld>
  <p:clrMapOvr>
    <a:masterClrMapping/>
  </p:clrMapOvr>
</p:sld>
</file>

<file path=ppt/theme/theme1.xml><?xml version="1.0" encoding="utf-8"?>
<a:theme xmlns:a="http://schemas.openxmlformats.org/drawingml/2006/main" name="MLP">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Q">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Attribut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16704</TotalTime>
  <Words>1704</Words>
  <Application>Microsoft Office PowerPoint</Application>
  <PresentationFormat>Widescreen</PresentationFormat>
  <Paragraphs>187</Paragraphs>
  <Slides>13</Slides>
  <Notes>13</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13</vt:i4>
      </vt:variant>
    </vt:vector>
  </HeadingPairs>
  <TitlesOfParts>
    <vt:vector size="20" baseType="lpstr">
      <vt:lpstr>Arial</vt:lpstr>
      <vt:lpstr>Calibri</vt:lpstr>
      <vt:lpstr>IBM 3270</vt:lpstr>
      <vt:lpstr>MLP</vt:lpstr>
      <vt:lpstr>IQ</vt:lpstr>
      <vt:lpstr>IA</vt:lpstr>
      <vt:lpstr>Attribution</vt:lpstr>
      <vt:lpstr>Letter Writing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Evolution of e-mails</vt:lpstr>
      <vt:lpstr>Attribution / Citation</vt:lpstr>
      <vt:lpstr>Attribution / 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Veneeta Tandon</cp:lastModifiedBy>
  <cp:revision>68</cp:revision>
  <dcterms:created xsi:type="dcterms:W3CDTF">2023-08-23T08:06:50Z</dcterms:created>
  <dcterms:modified xsi:type="dcterms:W3CDTF">2024-06-16T15:03:48Z</dcterms:modified>
</cp:coreProperties>
</file>