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00" r:id="rId5"/>
  </p:sldMasterIdLst>
  <p:notesMasterIdLst>
    <p:notesMasterId r:id="rId9"/>
  </p:notesMasterIdLst>
  <p:sldIdLst>
    <p:sldId id="257" r:id="rId6"/>
    <p:sldId id="268" r:id="rId7"/>
    <p:sldId id="266" r:id="rId8"/>
  </p:sldIdLst>
  <p:sldSz cx="22758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4E6"/>
    <a:srgbClr val="4DD6D8"/>
    <a:srgbClr val="F888B8"/>
    <a:srgbClr val="57D3FF"/>
    <a:srgbClr val="C990F3"/>
    <a:srgbClr val="F7D355"/>
    <a:srgbClr val="F665A3"/>
    <a:srgbClr val="D8B0F6"/>
    <a:srgbClr val="93ADE1"/>
    <a:srgbClr val="366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99" autoAdjust="0"/>
  </p:normalViewPr>
  <p:slideViewPr>
    <p:cSldViewPr snapToGrid="0">
      <p:cViewPr varScale="1">
        <p:scale>
          <a:sx n="43" d="100"/>
          <a:sy n="43" d="100"/>
        </p:scale>
        <p:origin x="360" y="60"/>
      </p:cViewPr>
      <p:guideLst>
        <p:guide orient="horz" pos="4032"/>
        <p:guide pos="7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37A3-E971-AA4C-90C5-603B092C01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3BE70-0392-0545-A1EC-3C24A363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54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</a:t>
            </a:r>
            <a:r>
              <a:rPr lang="en-US" sz="1800" b="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to the teacher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Use the poster attached to help students notice the practical use of Active and Passive Voice.]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BE70-0392-0545-A1EC-3C24A363F7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84409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 descr="A blue and green globe with eyes and a black background&#10;&#10;Description automatically generated">
            <a:extLst>
              <a:ext uri="{FF2B5EF4-FFF2-40B4-BE49-F238E27FC236}">
                <a16:creationId xmlns:a16="http://schemas.microsoft.com/office/drawing/2014/main" id="{D71AB61A-7F25-D5E6-2997-FDBC238C7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61" y="1182460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47088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blue pen with a yellow tip&#10;&#10;Description automatically generated">
            <a:extLst>
              <a:ext uri="{FF2B5EF4-FFF2-40B4-BE49-F238E27FC236}">
                <a16:creationId xmlns:a16="http://schemas.microsoft.com/office/drawing/2014/main" id="{98C22F35-0AA0-23DF-E71C-05912999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61" y="118062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28429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 descr="A yellow exclamation mark and white eyes&#10;&#10;Description automatically generated">
            <a:extLst>
              <a:ext uri="{FF2B5EF4-FFF2-40B4-BE49-F238E27FC236}">
                <a16:creationId xmlns:a16="http://schemas.microsoft.com/office/drawing/2014/main" id="{A4FEEA82-DC5F-292C-1E65-8CA9C33AC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9" y="11811763"/>
            <a:ext cx="914422" cy="9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M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94B6B9-5C2B-1CB6-8383-CE4530351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873" y="254844"/>
            <a:ext cx="7422654" cy="5000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3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916195" y="1662577"/>
            <a:ext cx="18140461" cy="3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3179889" y="5475202"/>
            <a:ext cx="15930880" cy="327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59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522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896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/>
          <p:nvPr/>
        </p:nvSpPr>
        <p:spPr>
          <a:xfrm>
            <a:off x="14177896" y="12031410"/>
            <a:ext cx="8338880" cy="77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85307" rIns="170660" bIns="8530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2613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2613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613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2613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2613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2613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33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2064175" y="11571664"/>
            <a:ext cx="18630080" cy="45960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0660" tIns="85307" rIns="170660" bIns="85307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7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867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61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2738134" y="133306"/>
            <a:ext cx="17353330" cy="12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6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717971" y="2183237"/>
            <a:ext cx="19322458" cy="843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53455" marR="0" lvl="0" indent="-806041" algn="l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59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06910" marR="0" lvl="1" indent="-758627" algn="l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5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60366" marR="0" lvl="2" indent="-711213" algn="l" rtl="0">
              <a:lnSpc>
                <a:spcPct val="100000"/>
              </a:lnSpc>
              <a:spcBef>
                <a:spcPts val="8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13821" marR="0" lvl="3" indent="-640091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267276" marR="0" lvl="4" indent="-66379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20731" marR="0" lvl="5" indent="-66379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74187" marR="0" lvl="6" indent="-66379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27642" marR="0" lvl="7" indent="-66379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681097" marR="0" lvl="8" indent="-66379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Calenda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45278" y="194348"/>
            <a:ext cx="1378909" cy="13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21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descr="Calenda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45278" y="194348"/>
            <a:ext cx="1378909" cy="13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1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549909-808D-C7ED-0F5B-C9D95367F902}"/>
              </a:ext>
            </a:extLst>
          </p:cNvPr>
          <p:cNvGrpSpPr/>
          <p:nvPr userDrawn="1"/>
        </p:nvGrpSpPr>
        <p:grpSpPr>
          <a:xfrm>
            <a:off x="648552" y="1632857"/>
            <a:ext cx="21461296" cy="2728716"/>
            <a:chOff x="0" y="0"/>
            <a:chExt cx="11497123" cy="146181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507147D-B429-4B85-49AD-DAAAF274BB2A}"/>
                </a:ext>
              </a:extLst>
            </p:cNvPr>
            <p:cNvSpPr/>
            <p:nvPr userDrawn="1"/>
          </p:nvSpPr>
          <p:spPr>
            <a:xfrm>
              <a:off x="0" y="0"/>
              <a:ext cx="11497123" cy="1461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6835259-FB56-B8B7-9AD5-AFAAE997CC30}"/>
                </a:ext>
              </a:extLst>
            </p:cNvPr>
            <p:cNvSpPr txBox="1"/>
            <p:nvPr userDrawn="1"/>
          </p:nvSpPr>
          <p:spPr>
            <a:xfrm>
              <a:off x="2465183" y="0"/>
              <a:ext cx="9031939" cy="146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3707" lvl="0" indent="0" algn="l" defTabSz="13275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/>
              </a:pPr>
              <a:endParaRPr lang="en-GB" sz="2987" kern="1200" dirty="0"/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A665E6-35E6-37F9-1847-C3E5EC62C453}"/>
              </a:ext>
            </a:extLst>
          </p:cNvPr>
          <p:cNvSpPr/>
          <p:nvPr userDrawn="1"/>
        </p:nvSpPr>
        <p:spPr>
          <a:xfrm>
            <a:off x="1427175" y="1759548"/>
            <a:ext cx="2939895" cy="2475334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4EAAD2-C858-B75E-2EDD-38B058D65AF4}"/>
              </a:ext>
            </a:extLst>
          </p:cNvPr>
          <p:cNvGrpSpPr/>
          <p:nvPr userDrawn="1"/>
        </p:nvGrpSpPr>
        <p:grpSpPr>
          <a:xfrm>
            <a:off x="648552" y="4670990"/>
            <a:ext cx="21461296" cy="3094168"/>
            <a:chOff x="0" y="1627571"/>
            <a:chExt cx="11497123" cy="165759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4022E84-1633-28D2-7215-8DC617E9B835}"/>
                </a:ext>
              </a:extLst>
            </p:cNvPr>
            <p:cNvSpPr/>
            <p:nvPr userDrawn="1"/>
          </p:nvSpPr>
          <p:spPr>
            <a:xfrm>
              <a:off x="0" y="1627571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94EAE7E-F9F8-C7F2-D3A1-6C051D38042E}"/>
                </a:ext>
              </a:extLst>
            </p:cNvPr>
            <p:cNvSpPr txBox="1"/>
            <p:nvPr userDrawn="1"/>
          </p:nvSpPr>
          <p:spPr>
            <a:xfrm>
              <a:off x="2465183" y="1627571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13275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987" kern="1200" dirty="0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737BF1-2C8C-4838-BCE8-74831E79BE72}"/>
              </a:ext>
            </a:extLst>
          </p:cNvPr>
          <p:cNvSpPr/>
          <p:nvPr userDrawn="1"/>
        </p:nvSpPr>
        <p:spPr>
          <a:xfrm>
            <a:off x="1427175" y="4980407"/>
            <a:ext cx="2939895" cy="2475334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9C7B05-CE9B-1302-1CBC-CE2B74E8C8B8}"/>
              </a:ext>
            </a:extLst>
          </p:cNvPr>
          <p:cNvGrpSpPr/>
          <p:nvPr userDrawn="1"/>
        </p:nvGrpSpPr>
        <p:grpSpPr>
          <a:xfrm>
            <a:off x="648552" y="8074575"/>
            <a:ext cx="21461296" cy="3094168"/>
            <a:chOff x="0" y="3450920"/>
            <a:chExt cx="11497123" cy="165759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39798E8-9233-6013-BC29-0C2F19FF9CC1}"/>
                </a:ext>
              </a:extLst>
            </p:cNvPr>
            <p:cNvSpPr/>
            <p:nvPr userDrawn="1"/>
          </p:nvSpPr>
          <p:spPr>
            <a:xfrm>
              <a:off x="0" y="3450920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5AFFAD3-6476-67C1-1498-E041EA22263B}"/>
                </a:ext>
              </a:extLst>
            </p:cNvPr>
            <p:cNvSpPr txBox="1"/>
            <p:nvPr userDrawn="1"/>
          </p:nvSpPr>
          <p:spPr>
            <a:xfrm>
              <a:off x="2465183" y="3450920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1327597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sz="2987" kern="1200" dirty="0">
                <a:latin typeface="+mn-lt"/>
              </a:endParaRP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9EC7FD-CC4D-194A-D2A0-B250A77081E5}"/>
              </a:ext>
            </a:extLst>
          </p:cNvPr>
          <p:cNvSpPr/>
          <p:nvPr userDrawn="1"/>
        </p:nvSpPr>
        <p:spPr>
          <a:xfrm>
            <a:off x="1427175" y="8383992"/>
            <a:ext cx="2939895" cy="2475334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4945804" y="1919972"/>
            <a:ext cx="16894502" cy="23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53455" marR="0" lvl="0" indent="-64009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06910" marR="0" lvl="1" indent="-711213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60366" marR="0" lvl="2" indent="-66379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13821" marR="0" lvl="3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267276" marR="0" lvl="4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20731" marR="0" lvl="5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74187" marR="0" lvl="6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27642" marR="0" lvl="7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681097" marR="0" lvl="8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2"/>
          </p:nvPr>
        </p:nvSpPr>
        <p:spPr>
          <a:xfrm>
            <a:off x="4928024" y="4966548"/>
            <a:ext cx="16950267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53455" marR="0" lvl="0" indent="-64009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06910" marR="0" lvl="1" indent="-711213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60366" marR="0" lvl="2" indent="-66379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13821" marR="0" lvl="3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267276" marR="0" lvl="4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20731" marR="0" lvl="5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74187" marR="0" lvl="6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27642" marR="0" lvl="7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681097" marR="0" lvl="8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3"/>
          </p:nvPr>
        </p:nvSpPr>
        <p:spPr>
          <a:xfrm>
            <a:off x="4945805" y="8359565"/>
            <a:ext cx="16932487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53455" marR="0" lvl="0" indent="-640091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06910" marR="0" lvl="1" indent="-711213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60366" marR="0" lvl="2" indent="-66379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413821" marR="0" lvl="3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267276" marR="0" lvl="4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20731" marR="0" lvl="5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74187" marR="0" lvl="6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27642" marR="0" lvl="7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681097" marR="0" lvl="8" indent="-640091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28;p10">
            <a:extLst>
              <a:ext uri="{FF2B5EF4-FFF2-40B4-BE49-F238E27FC236}">
                <a16:creationId xmlns:a16="http://schemas.microsoft.com/office/drawing/2014/main" id="{82497938-9A30-BFAF-69AB-9D76C68A4D66}"/>
              </a:ext>
            </a:extLst>
          </p:cNvPr>
          <p:cNvSpPr txBox="1"/>
          <p:nvPr userDrawn="1"/>
        </p:nvSpPr>
        <p:spPr>
          <a:xfrm>
            <a:off x="0" y="11642983"/>
            <a:ext cx="22758400" cy="57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85307" rIns="170660" bIns="85307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13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Refer to the Notes Section below each slide for instructional details. </a:t>
            </a:r>
            <a:endParaRPr sz="3360" dirty="0"/>
          </a:p>
        </p:txBody>
      </p:sp>
    </p:spTree>
    <p:extLst>
      <p:ext uri="{BB962C8B-B14F-4D97-AF65-F5344CB8AC3E}">
        <p14:creationId xmlns:p14="http://schemas.microsoft.com/office/powerpoint/2010/main" val="13687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rectangle with blue lines&#10;&#10;Description automatically generated">
            <a:extLst>
              <a:ext uri="{FF2B5EF4-FFF2-40B4-BE49-F238E27FC236}">
                <a16:creationId xmlns:a16="http://schemas.microsoft.com/office/drawing/2014/main" id="{53FC401E-9EBB-E259-748E-FD69DBD012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" y="-378323"/>
            <a:ext cx="22486775" cy="12640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640" y="681568"/>
            <a:ext cx="1962912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0" y="3407833"/>
            <a:ext cx="1962912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A495B0-6FAA-D049-5A24-6FD58FF423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" y="138585"/>
            <a:ext cx="1065251" cy="1202551"/>
          </a:xfrm>
          <a:prstGeom prst="rect">
            <a:avLst/>
          </a:prstGeom>
        </p:spPr>
      </p:pic>
      <p:pic>
        <p:nvPicPr>
          <p:cNvPr id="11" name="Picture 10" descr="A logo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5E1C2CB-15E6-7BE9-CC25-D41C173384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33" y="138585"/>
            <a:ext cx="1212568" cy="1162165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9203E34-1522-B86D-2494-90D249F922FD}"/>
              </a:ext>
            </a:extLst>
          </p:cNvPr>
          <p:cNvSpPr txBox="1"/>
          <p:nvPr userDrawn="1"/>
        </p:nvSpPr>
        <p:spPr>
          <a:xfrm>
            <a:off x="249199" y="1243245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 BY-NC-SA 4.0 Sri Sathya Sai Central Trust</a:t>
            </a:r>
            <a:endParaRPr lang="en-IN" sz="900" b="0" dirty="0"/>
          </a:p>
        </p:txBody>
      </p:sp>
      <p:sp>
        <p:nvSpPr>
          <p:cNvPr id="9" name="Google Shape;18;p12">
            <a:extLst>
              <a:ext uri="{FF2B5EF4-FFF2-40B4-BE49-F238E27FC236}">
                <a16:creationId xmlns:a16="http://schemas.microsoft.com/office/drawing/2014/main" id="{655036EA-4176-5FC2-B1CC-07C7D5F4DEE3}"/>
              </a:ext>
            </a:extLst>
          </p:cNvPr>
          <p:cNvSpPr txBox="1"/>
          <p:nvPr userDrawn="1"/>
        </p:nvSpPr>
        <p:spPr>
          <a:xfrm>
            <a:off x="6389000" y="11549824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;p3">
            <a:extLst>
              <a:ext uri="{FF2B5EF4-FFF2-40B4-BE49-F238E27FC236}">
                <a16:creationId xmlns:a16="http://schemas.microsoft.com/office/drawing/2014/main" id="{331BF657-F25B-AD14-6FB4-0FB07BA03123}"/>
              </a:ext>
            </a:extLst>
          </p:cNvPr>
          <p:cNvSpPr/>
          <p:nvPr userDrawn="1"/>
        </p:nvSpPr>
        <p:spPr>
          <a:xfrm>
            <a:off x="18673035" y="12228828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44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  <p:sldLayoutId id="2147483699" r:id="rId3"/>
    <p:sldLayoutId id="2147483667" r:id="rId4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Graphical user interfa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37866" y="11374302"/>
            <a:ext cx="1344000" cy="1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/>
          <p:nvPr/>
        </p:nvSpPr>
        <p:spPr>
          <a:xfrm>
            <a:off x="491374" y="12188543"/>
            <a:ext cx="11379200" cy="4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60" tIns="85307" rIns="170660" bIns="85307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8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168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6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E68CD53-8233-FA32-9765-96CCE54BDE3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75610" y="194348"/>
            <a:ext cx="1266955" cy="1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AEFBB2EC-1F75-9E17-2C24-5E9713611610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1137867" y="194348"/>
            <a:ext cx="1378909" cy="13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994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70660" tIns="85307" rIns="170660" bIns="85307" anchor="t" anchorCtr="0">
            <a:noAutofit/>
          </a:bodyPr>
          <a:lstStyle/>
          <a:p>
            <a:pPr marL="426728" indent="-213364">
              <a:spcBef>
                <a:spcPts val="0"/>
              </a:spcBef>
              <a:buNone/>
            </a:pPr>
            <a:endParaRPr lang="en-US" dirty="0"/>
          </a:p>
          <a:p>
            <a:pPr marL="426728" indent="-213364">
              <a:spcBef>
                <a:spcPts val="0"/>
              </a:spcBef>
              <a:buNone/>
            </a:pPr>
            <a:endParaRPr lang="en-US" dirty="0"/>
          </a:p>
          <a:p>
            <a:pPr marL="426728" indent="-213364">
              <a:spcBef>
                <a:spcPts val="0"/>
              </a:spcBef>
              <a:buNone/>
            </a:pPr>
            <a:r>
              <a:rPr lang="en-US" dirty="0"/>
              <a:t>CG 3.4- Uses appropriate grammar and structure in their writing.</a:t>
            </a:r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70660" tIns="85307" rIns="170660" bIns="85307" anchor="t" anchorCtr="0">
            <a:noAutofit/>
          </a:bodyPr>
          <a:lstStyle/>
          <a:p>
            <a:pPr marL="234950" indent="-22225">
              <a:spcBef>
                <a:spcPts val="0"/>
              </a:spcBef>
              <a:buNone/>
            </a:pPr>
            <a:endParaRPr lang="en-US" dirty="0"/>
          </a:p>
          <a:p>
            <a:pPr marL="234950" indent="-22225">
              <a:spcBef>
                <a:spcPts val="0"/>
              </a:spcBef>
              <a:buNone/>
            </a:pPr>
            <a:endParaRPr lang="en-US" dirty="0"/>
          </a:p>
          <a:p>
            <a:pPr marL="234950" indent="-22225">
              <a:spcBef>
                <a:spcPts val="0"/>
              </a:spcBef>
              <a:buNone/>
            </a:pPr>
            <a:r>
              <a:rPr lang="en-US" dirty="0"/>
              <a:t>Students will be able </a:t>
            </a:r>
            <a:r>
              <a:rPr lang="en-US"/>
              <a:t>to relate </a:t>
            </a:r>
            <a:r>
              <a:rPr lang="en-US" dirty="0"/>
              <a:t>to the practical use of active and passive voice.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E3EBBB-34A8-074E-B3D2-C33F228CC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3364" indent="0">
              <a:buNone/>
            </a:pPr>
            <a:endParaRPr lang="en-US" dirty="0"/>
          </a:p>
          <a:p>
            <a:pPr marL="213364" indent="0">
              <a:buNone/>
            </a:pPr>
            <a:r>
              <a:rPr lang="en-US" dirty="0"/>
              <a:t>CG3- Develop the ability to write simple and compound sentence structures to express their understanding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41283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8AA5A262-E954-F431-E8D7-493C943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>
                <a:latin typeface="+mn-lt"/>
              </a:rPr>
              <a:t>Active and Passive Voice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860B1-3DEA-407D-B188-AE59678A700A}"/>
              </a:ext>
            </a:extLst>
          </p:cNvPr>
          <p:cNvSpPr/>
          <p:nvPr/>
        </p:nvSpPr>
        <p:spPr>
          <a:xfrm>
            <a:off x="8112200" y="2080800"/>
            <a:ext cx="6534000" cy="864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7281D-E2FF-55E1-3ECC-5EF91E01A714}"/>
              </a:ext>
            </a:extLst>
          </p:cNvPr>
          <p:cNvSpPr/>
          <p:nvPr/>
        </p:nvSpPr>
        <p:spPr>
          <a:xfrm>
            <a:off x="14786765" y="2067546"/>
            <a:ext cx="6534000" cy="864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99D299-9270-CF6B-E03E-58EC9AC462E5}"/>
              </a:ext>
            </a:extLst>
          </p:cNvPr>
          <p:cNvSpPr/>
          <p:nvPr/>
        </p:nvSpPr>
        <p:spPr>
          <a:xfrm>
            <a:off x="1269194" y="2067546"/>
            <a:ext cx="6534000" cy="864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A monkey eating a banana&#10;&#10;Description automatically generated">
            <a:extLst>
              <a:ext uri="{FF2B5EF4-FFF2-40B4-BE49-F238E27FC236}">
                <a16:creationId xmlns:a16="http://schemas.microsoft.com/office/drawing/2014/main" id="{DB492F2A-E11A-9224-92D5-01E9EB136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10" y="3753879"/>
            <a:ext cx="4014643" cy="4402637"/>
          </a:xfrm>
          <a:prstGeom prst="rect">
            <a:avLst/>
          </a:prstGeom>
        </p:spPr>
      </p:pic>
      <p:pic>
        <p:nvPicPr>
          <p:cNvPr id="15" name="Picture 14" descr="A person standing next to a child in a classroom&#10;&#10;Description automatically generated">
            <a:extLst>
              <a:ext uri="{FF2B5EF4-FFF2-40B4-BE49-F238E27FC236}">
                <a16:creationId xmlns:a16="http://schemas.microsoft.com/office/drawing/2014/main" id="{1A698E28-8E13-08C5-BC10-631F2E85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8" y="3451242"/>
            <a:ext cx="4209939" cy="4209939"/>
          </a:xfrm>
          <a:prstGeom prst="rect">
            <a:avLst/>
          </a:prstGeom>
        </p:spPr>
      </p:pic>
      <p:pic>
        <p:nvPicPr>
          <p:cNvPr id="17" name="Picture 16" descr="A construction vehicles with a crane&#10;&#10;Description automatically generated with medium confidence">
            <a:extLst>
              <a:ext uri="{FF2B5EF4-FFF2-40B4-BE49-F238E27FC236}">
                <a16:creationId xmlns:a16="http://schemas.microsoft.com/office/drawing/2014/main" id="{6384E328-67CF-9C9C-A985-79A3B6498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4638"/>
          <a:stretch/>
        </p:blipFill>
        <p:spPr>
          <a:xfrm>
            <a:off x="15425343" y="3795578"/>
            <a:ext cx="5256843" cy="38881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9A086E-ADCE-8402-B9F3-A0CC11EA033A}"/>
              </a:ext>
            </a:extLst>
          </p:cNvPr>
          <p:cNvSpPr txBox="1"/>
          <p:nvPr/>
        </p:nvSpPr>
        <p:spPr>
          <a:xfrm>
            <a:off x="1881703" y="2295263"/>
            <a:ext cx="5699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Active voice-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subject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is prominent</a:t>
            </a:r>
          </a:p>
          <a:p>
            <a:pPr algn="ctr"/>
            <a:endParaRPr lang="en-US" sz="800" b="1" u="sng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These monkeys</a:t>
            </a:r>
            <a:r>
              <a:rPr lang="en-US" sz="2800" dirty="0"/>
              <a:t> ate all the bananas.</a:t>
            </a:r>
            <a:endParaRPr lang="en-I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55C8C-9490-5164-24E8-719A529FB24C}"/>
              </a:ext>
            </a:extLst>
          </p:cNvPr>
          <p:cNvSpPr txBox="1"/>
          <p:nvPr/>
        </p:nvSpPr>
        <p:spPr>
          <a:xfrm>
            <a:off x="8063801" y="2259647"/>
            <a:ext cx="6747415" cy="113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Active voice with two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objects</a:t>
            </a:r>
            <a:endParaRPr lang="en-US" sz="2800" b="1" u="sng" dirty="0"/>
          </a:p>
          <a:p>
            <a:endParaRPr lang="en-US" sz="800" dirty="0"/>
          </a:p>
          <a:p>
            <a:r>
              <a:rPr lang="en-US" sz="2800" dirty="0"/>
              <a:t>Mr. Sushant teaches </a:t>
            </a:r>
            <a:r>
              <a:rPr lang="en-US" sz="2800" b="1" dirty="0">
                <a:solidFill>
                  <a:srgbClr val="0070C0"/>
                </a:solidFill>
              </a:rPr>
              <a:t>science</a:t>
            </a:r>
            <a:r>
              <a:rPr lang="en-US" sz="2800" dirty="0"/>
              <a:t> to the </a:t>
            </a:r>
            <a:r>
              <a:rPr lang="en-US" sz="2800" b="1" dirty="0">
                <a:solidFill>
                  <a:srgbClr val="0070C0"/>
                </a:solidFill>
              </a:rPr>
              <a:t>students</a:t>
            </a:r>
            <a:r>
              <a:rPr lang="en-US" sz="2800" dirty="0"/>
              <a:t>.</a:t>
            </a:r>
            <a:endParaRPr lang="en-I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B06D1-F9CC-4049-03D7-5258667F3DF9}"/>
              </a:ext>
            </a:extLst>
          </p:cNvPr>
          <p:cNvSpPr txBox="1"/>
          <p:nvPr/>
        </p:nvSpPr>
        <p:spPr>
          <a:xfrm>
            <a:off x="15341252" y="2230713"/>
            <a:ext cx="5425024" cy="12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Active voice-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subject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is understood</a:t>
            </a:r>
            <a:endParaRPr lang="en-US" sz="2800" b="1" u="sng" dirty="0">
              <a:solidFill>
                <a:srgbClr val="FF0000"/>
              </a:solidFill>
            </a:endParaRPr>
          </a:p>
          <a:p>
            <a:pPr algn="ctr"/>
            <a:endParaRPr lang="en-US" sz="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They</a:t>
            </a:r>
            <a:r>
              <a:rPr lang="en-US" sz="2800" dirty="0"/>
              <a:t> built schools in the villages.</a:t>
            </a:r>
            <a:endParaRPr lang="en-I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A39BC0-2205-5370-DD32-D51486762582}"/>
              </a:ext>
            </a:extLst>
          </p:cNvPr>
          <p:cNvSpPr txBox="1"/>
          <p:nvPr/>
        </p:nvSpPr>
        <p:spPr>
          <a:xfrm>
            <a:off x="1820522" y="8355967"/>
            <a:ext cx="57664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Passive voice-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object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is prominent</a:t>
            </a:r>
          </a:p>
          <a:p>
            <a:pPr algn="ctr"/>
            <a:endParaRPr lang="en-US" sz="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All the bananas</a:t>
            </a:r>
            <a:r>
              <a:rPr lang="en-US" sz="2800" dirty="0"/>
              <a:t> were eaten by these monkeys.</a:t>
            </a:r>
            <a:endParaRPr lang="en-I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7FA23-0F1E-1454-F400-445974D7D316}"/>
              </a:ext>
            </a:extLst>
          </p:cNvPr>
          <p:cNvSpPr txBox="1"/>
          <p:nvPr/>
        </p:nvSpPr>
        <p:spPr>
          <a:xfrm>
            <a:off x="8286516" y="7924710"/>
            <a:ext cx="6343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Passive voice with one of the </a:t>
            </a:r>
          </a:p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two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objects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being prominent</a:t>
            </a:r>
          </a:p>
          <a:p>
            <a:endParaRPr lang="en-US" sz="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Students</a:t>
            </a:r>
            <a:r>
              <a:rPr lang="en-US" sz="2800" dirty="0"/>
              <a:t> are taught science by </a:t>
            </a:r>
          </a:p>
          <a:p>
            <a:pPr algn="ctr"/>
            <a:r>
              <a:rPr lang="en-US" sz="2800" dirty="0"/>
              <a:t>Mr. Sushant. (</a:t>
            </a:r>
            <a:r>
              <a:rPr lang="en-US" sz="2800" b="1" dirty="0"/>
              <a:t>OR</a:t>
            </a:r>
            <a:r>
              <a:rPr lang="en-US" sz="2800" dirty="0"/>
              <a:t>) </a:t>
            </a:r>
          </a:p>
          <a:p>
            <a:pPr algn="ctr"/>
            <a:r>
              <a:rPr lang="en-US" sz="2800" b="1">
                <a:solidFill>
                  <a:srgbClr val="0070C0"/>
                </a:solidFill>
              </a:rPr>
              <a:t>Science</a:t>
            </a:r>
            <a:r>
              <a:rPr lang="en-US" sz="2800"/>
              <a:t> </a:t>
            </a:r>
            <a:r>
              <a:rPr lang="en-US" sz="2800" dirty="0"/>
              <a:t>is taught to the students </a:t>
            </a:r>
            <a:r>
              <a:rPr lang="en-US" sz="2800"/>
              <a:t>by       Mr</a:t>
            </a:r>
            <a:r>
              <a:rPr lang="en-US" sz="2800" dirty="0"/>
              <a:t>. Sushant.</a:t>
            </a:r>
            <a:endParaRPr lang="en-I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B301D5-71A0-4C6A-89F5-3F94C00EAFFD}"/>
              </a:ext>
            </a:extLst>
          </p:cNvPr>
          <p:cNvSpPr txBox="1"/>
          <p:nvPr/>
        </p:nvSpPr>
        <p:spPr>
          <a:xfrm>
            <a:off x="14944506" y="8571410"/>
            <a:ext cx="6218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Passive voice- subject is not mentioned</a:t>
            </a:r>
          </a:p>
          <a:p>
            <a:pPr algn="ctr"/>
            <a:endParaRPr lang="en-US" sz="800" dirty="0"/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Schools</a:t>
            </a:r>
            <a:r>
              <a:rPr lang="en-US" sz="2800" dirty="0"/>
              <a:t> were built in the villages.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2512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47;p3">
            <a:extLst>
              <a:ext uri="{FF2B5EF4-FFF2-40B4-BE49-F238E27FC236}">
                <a16:creationId xmlns:a16="http://schemas.microsoft.com/office/drawing/2014/main" id="{9C464A88-0113-1840-0DDD-673275DD4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0852"/>
              </p:ext>
            </p:extLst>
          </p:nvPr>
        </p:nvGraphicFramePr>
        <p:xfrm>
          <a:off x="1764349" y="1977950"/>
          <a:ext cx="19229703" cy="437804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9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5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3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#</a:t>
                      </a:r>
                      <a:endParaRPr sz="2000" u="none" strike="noStrike" cap="non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Thumbnail</a:t>
                      </a:r>
                      <a:endParaRPr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Source link</a:t>
                      </a:r>
                      <a:endParaRPr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Author </a:t>
                      </a:r>
                      <a:endParaRPr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+mn-lt"/>
                        </a:rPr>
                        <a:t>2</a:t>
                      </a: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+mn-lt"/>
                        </a:rPr>
                        <a:t>https://www.freepik.com/free-vector/monkey-eating-banana-cartoon-character-sticker_21196694.htm#fromView=search&amp;page=1&amp;position=16&amp;uuid=d9e7f95b-1c13-4d59-ae2b-785382f384e3 </a:t>
                      </a: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brgfx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Freepik</a:t>
                      </a:r>
                      <a:endParaRPr lang="en-IN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7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+mn-lt"/>
                        </a:rPr>
                        <a:t>9</a:t>
                      </a: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latin typeface="+mn-lt"/>
                        </a:rPr>
                        <a:t>https://freesvg.org/male-teacher-and-student </a:t>
                      </a:r>
                      <a:r>
                        <a:rPr lang="en-IN" sz="90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OpenClipart</a:t>
                      </a:r>
                      <a:endParaRPr lang="en-IN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7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+mn-lt"/>
                        </a:rPr>
                        <a:t>9</a:t>
                      </a: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https://free-vectors.net/buildings/construction-machinery-vector </a:t>
                      </a:r>
                      <a:endParaRPr lang="en-IN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latin typeface="+mn-lt"/>
                        </a:rPr>
                        <a:t>FREE-VECTORS.NET</a:t>
                      </a:r>
                      <a:endParaRPr sz="9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 descr="A monkey eating a banana&#10;&#10;Description automatically generated">
            <a:extLst>
              <a:ext uri="{FF2B5EF4-FFF2-40B4-BE49-F238E27FC236}">
                <a16:creationId xmlns:a16="http://schemas.microsoft.com/office/drawing/2014/main" id="{12391DB6-ECE0-96A9-A976-16267864D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4" y="2522186"/>
            <a:ext cx="1037293" cy="1137543"/>
          </a:xfrm>
          <a:prstGeom prst="rect">
            <a:avLst/>
          </a:prstGeom>
        </p:spPr>
      </p:pic>
      <p:pic>
        <p:nvPicPr>
          <p:cNvPr id="3" name="Picture 2" descr="A person standing next to a child in a classroom&#10;&#10;Description automatically generated">
            <a:extLst>
              <a:ext uri="{FF2B5EF4-FFF2-40B4-BE49-F238E27FC236}">
                <a16:creationId xmlns:a16="http://schemas.microsoft.com/office/drawing/2014/main" id="{833E1358-1D23-C351-E9CE-78A296C40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41" y="3829660"/>
            <a:ext cx="1157388" cy="1157388"/>
          </a:xfrm>
          <a:prstGeom prst="rect">
            <a:avLst/>
          </a:prstGeom>
        </p:spPr>
      </p:pic>
      <p:pic>
        <p:nvPicPr>
          <p:cNvPr id="4" name="Picture 3" descr="A construction vehicles with a crane&#10;&#10;Description automatically generated with medium confidence">
            <a:extLst>
              <a:ext uri="{FF2B5EF4-FFF2-40B4-BE49-F238E27FC236}">
                <a16:creationId xmlns:a16="http://schemas.microsoft.com/office/drawing/2014/main" id="{76FA5C6F-D330-3D8D-F2CB-343A922D2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4638"/>
          <a:stretch/>
        </p:blipFill>
        <p:spPr>
          <a:xfrm>
            <a:off x="3543638" y="5143738"/>
            <a:ext cx="1564793" cy="11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1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5BEF2A167564EABFCC240573692B4" ma:contentTypeVersion="12" ma:contentTypeDescription="Create a new document." ma:contentTypeScope="" ma:versionID="b3be7f1839954e04f500aa72495d907d">
  <xsd:schema xmlns:xsd="http://www.w3.org/2001/XMLSchema" xmlns:xs="http://www.w3.org/2001/XMLSchema" xmlns:p="http://schemas.microsoft.com/office/2006/metadata/properties" xmlns:ns2="c0cf14c6-0f59-4d43-b4c0-557cd2780d44" xmlns:ns3="87a38d6e-0924-437d-a826-e2102181e1d9" targetNamespace="http://schemas.microsoft.com/office/2006/metadata/properties" ma:root="true" ma:fieldsID="d04294ccd6db00dd124505151bc4a6e8" ns2:_="" ns3:_="">
    <xsd:import namespace="c0cf14c6-0f59-4d43-b4c0-557cd2780d44"/>
    <xsd:import namespace="87a38d6e-0924-437d-a826-e2102181e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f14c6-0f59-4d43-b4c0-557cd2780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8d6e-0924-437d-a826-e2102181e1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dbe0652-a2bd-4050-99a1-212f0d85a33e}" ma:internalName="TaxCatchAll" ma:showField="CatchAllData" ma:web="87a38d6e-0924-437d-a826-e2102181e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f14c6-0f59-4d43-b4c0-557cd2780d44">
      <Terms xmlns="http://schemas.microsoft.com/office/infopath/2007/PartnerControls"/>
    </lcf76f155ced4ddcb4097134ff3c332f>
    <TaxCatchAll xmlns="87a38d6e-0924-437d-a826-e2102181e1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DC9CA-96B4-477E-B44D-560397D0B90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0cf14c6-0f59-4d43-b4c0-557cd2780d44"/>
    <ds:schemaRef ds:uri="87a38d6e-0924-437d-a826-e2102181e1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0D05C-BC11-424B-83A6-A53FC9136908}">
  <ds:schemaRefs>
    <ds:schemaRef ds:uri="http://schemas.microsoft.com/office/2006/documentManagement/types"/>
    <ds:schemaRef ds:uri="http://purl.org/dc/terms/"/>
    <ds:schemaRef ds:uri="c0cf14c6-0f59-4d43-b4c0-557cd2780d4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7a38d6e-0924-437d-a826-e2102181e1d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BEA086-CD81-4D06-90A2-67A7075697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1009</TotalTime>
  <Words>234</Words>
  <Application>Microsoft Office PowerPoint</Application>
  <PresentationFormat>Custom</PresentationFormat>
  <Paragraphs>74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2013 - 2022 Theme</vt:lpstr>
      <vt:lpstr>DD</vt:lpstr>
      <vt:lpstr>PowerPoint Presentation</vt:lpstr>
      <vt:lpstr>Active and Passive Voice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Srujana Shankar</dc:creator>
  <cp:lastModifiedBy>vsekar Sekar</cp:lastModifiedBy>
  <cp:revision>92</cp:revision>
  <dcterms:created xsi:type="dcterms:W3CDTF">2022-09-06T06:46:34Z</dcterms:created>
  <dcterms:modified xsi:type="dcterms:W3CDTF">2024-05-08T11:09:39Z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0x010100CD75BEF2A167564EABFCC240573692B4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2022-11-18T08:38:16Z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3e00dcfe-c21e-49a6-8f0e-b6662e91d86d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