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6" r:id="rId2"/>
    <p:sldMasterId id="2147483659" r:id="rId3"/>
    <p:sldMasterId id="2147483674" r:id="rId4"/>
  </p:sldMasterIdLst>
  <p:notesMasterIdLst>
    <p:notesMasterId r:id="rId18"/>
  </p:notesMasterIdLst>
  <p:sldIdLst>
    <p:sldId id="256" r:id="rId5"/>
    <p:sldId id="257" r:id="rId6"/>
    <p:sldId id="259" r:id="rId7"/>
    <p:sldId id="267" r:id="rId8"/>
    <p:sldId id="266" r:id="rId9"/>
    <p:sldId id="268" r:id="rId10"/>
    <p:sldId id="272" r:id="rId11"/>
    <p:sldId id="273" r:id="rId12"/>
    <p:sldId id="270" r:id="rId13"/>
    <p:sldId id="271" r:id="rId14"/>
    <p:sldId id="260" r:id="rId15"/>
    <p:sldId id="265" r:id="rId16"/>
    <p:sldId id="269"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hvi3YNRJ0jNW+/EEZaxLVKbfMyY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FCC"/>
    <a:srgbClr val="4D86C1"/>
    <a:srgbClr val="BABBC0"/>
    <a:srgbClr val="FF3300"/>
    <a:srgbClr val="CC99FF"/>
    <a:srgbClr val="FF99CC"/>
    <a:srgbClr val="990099"/>
    <a:srgbClr val="FF6699"/>
    <a:srgbClr val="990033"/>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358DAB-67FF-4BB9-81F3-4BEAAF8E90AC}">
  <a:tblStyle styleId="{60358DAB-67FF-4BB9-81F3-4BEAAF8E90A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50"/>
    <p:restoredTop sz="86715" autoAdjust="0"/>
  </p:normalViewPr>
  <p:slideViewPr>
    <p:cSldViewPr snapToGrid="0">
      <p:cViewPr varScale="1">
        <p:scale>
          <a:sx n="95" d="100"/>
          <a:sy n="95" d="100"/>
        </p:scale>
        <p:origin x="540" y="72"/>
      </p:cViewPr>
      <p:guideLst>
        <p:guide orient="horz" pos="2160"/>
        <p:guide pos="3840"/>
      </p:guideLst>
    </p:cSldViewPr>
  </p:slideViewPr>
  <p:notesTextViewPr>
    <p:cViewPr>
      <p:scale>
        <a:sx n="66" d="100"/>
        <a:sy n="66"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customschemas.google.com/relationships/presentationmetadata" Target="metadata"/><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8"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78889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5" name="Google Shape;12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3505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Tx/>
              <a:buSzTx/>
              <a:buFontTx/>
              <a:buNone/>
            </a:pPr>
            <a:r>
              <a:rPr lang="en-US" sz="1200" b="1" i="0" u="none" strike="noStrike" dirty="0">
                <a:solidFill>
                  <a:srgbClr val="000000"/>
                </a:solidFill>
                <a:latin typeface="Calibri"/>
                <a:ea typeface="Calibri"/>
                <a:cs typeface="Calibri"/>
                <a:sym typeface="Calibri"/>
              </a:rPr>
              <a:t>Notes for Teacher</a:t>
            </a:r>
            <a:r>
              <a:rPr lang="en-US" sz="1200" b="0" i="0" u="none" strike="noStrike" dirty="0">
                <a:solidFill>
                  <a:srgbClr val="000000"/>
                </a:solidFill>
                <a:latin typeface="Calibri"/>
                <a:ea typeface="Calibri"/>
                <a:cs typeface="Calibri"/>
                <a:sym typeface="Calibri"/>
              </a:rPr>
              <a:t> - </a:t>
            </a:r>
            <a:r>
              <a:rPr lang="en-US" sz="1200" b="1" i="1" dirty="0">
                <a:ea typeface="Calibri" panose="020F0502020204030204" pitchFamily="34" charset="0"/>
                <a:cs typeface="Cambria" panose="02040503050406030204" pitchFamily="18" charset="0"/>
              </a:rPr>
              <a:t>:</a:t>
            </a:r>
          </a:p>
          <a:p>
            <a:pPr marL="0" indent="0">
              <a:buClrTx/>
              <a:buSzTx/>
              <a:buFontTx/>
              <a:buNone/>
            </a:pPr>
            <a:br>
              <a:rPr lang="en-US" sz="1200" b="0" i="0" u="none" strike="noStrike" dirty="0">
                <a:solidFill>
                  <a:srgbClr val="000000"/>
                </a:solidFill>
                <a:latin typeface="Calibri"/>
                <a:ea typeface="Calibri"/>
                <a:cs typeface="Calibri"/>
                <a:sym typeface="Calibri"/>
              </a:rPr>
            </a:br>
            <a:r>
              <a:rPr lang="en-US" sz="1200" b="1" i="0" u="none" strike="noStrike" dirty="0">
                <a:solidFill>
                  <a:srgbClr val="000000"/>
                </a:solidFill>
                <a:latin typeface="Calibri"/>
                <a:ea typeface="Calibri"/>
                <a:cs typeface="Calibri"/>
                <a:sym typeface="Calibri"/>
              </a:rPr>
              <a:t>Suggestions: </a:t>
            </a:r>
            <a:r>
              <a:rPr lang="en-US" sz="1200" b="0" i="0" u="none" strike="noStrike" dirty="0">
                <a:solidFill>
                  <a:srgbClr val="000000"/>
                </a:solidFill>
                <a:latin typeface="Calibri"/>
                <a:ea typeface="Calibri"/>
                <a:cs typeface="Calibri"/>
                <a:sym typeface="Calibri"/>
              </a:rPr>
              <a:t>&lt;Ideas/ Images/ Animations / Others – To make better representation of the content &gt;</a:t>
            </a:r>
            <a:br>
              <a:rPr lang="en-US" sz="1200" b="0" i="0" u="none" strike="noStrike" dirty="0">
                <a:solidFill>
                  <a:srgbClr val="000000"/>
                </a:solidFill>
                <a:latin typeface="Calibri"/>
                <a:ea typeface="Calibri"/>
                <a:cs typeface="Calibri"/>
                <a:sym typeface="Calibri"/>
              </a:rPr>
            </a:br>
            <a:br>
              <a:rPr lang="en-US" sz="1200" b="0" i="0" u="none" strike="noStrike" dirty="0">
                <a:solidFill>
                  <a:srgbClr val="000000"/>
                </a:solidFill>
                <a:latin typeface="Calibri"/>
                <a:ea typeface="Calibri"/>
                <a:cs typeface="Calibri"/>
                <a:sym typeface="Calibri"/>
              </a:rPr>
            </a:br>
            <a:endParaRPr lang="en-US" b="0" dirty="0"/>
          </a:p>
          <a:p>
            <a:pPr marL="0" lvl="0" indent="0" algn="l" rtl="0">
              <a:spcBef>
                <a:spcPts val="0"/>
              </a:spcBef>
              <a:spcAft>
                <a:spcPts val="0"/>
              </a:spcAft>
              <a:buNone/>
            </a:pPr>
            <a:r>
              <a:rPr lang="en-US" sz="1200" b="1" i="0" u="none" strike="noStrike" dirty="0">
                <a:solidFill>
                  <a:srgbClr val="000000"/>
                </a:solidFill>
                <a:latin typeface="Calibri"/>
                <a:ea typeface="Calibri"/>
                <a:cs typeface="Calibri"/>
                <a:sym typeface="Calibri"/>
              </a:rPr>
              <a:t>Source of Multimedia used in this slide - </a:t>
            </a:r>
            <a:r>
              <a:rPr lang="en-US" sz="1200" b="0" i="0" u="none" strike="noStrike" dirty="0">
                <a:solidFill>
                  <a:srgbClr val="000000"/>
                </a:solidFill>
                <a:latin typeface="Calibri"/>
                <a:ea typeface="Calibri"/>
                <a:cs typeface="Calibri"/>
                <a:sym typeface="Calibri"/>
              </a:rPr>
              <a:t> &lt;Please provide source URL where we find the image and the license agreement&gt;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303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ClrTx/>
              <a:buSzTx/>
              <a:buFontTx/>
              <a:buNone/>
            </a:pPr>
            <a:r>
              <a:rPr lang="en-US" sz="1200" b="1" i="0" u="none" strike="noStrike" dirty="0">
                <a:solidFill>
                  <a:srgbClr val="000000"/>
                </a:solidFill>
                <a:latin typeface="Calibri"/>
                <a:ea typeface="Calibri"/>
                <a:cs typeface="Calibri"/>
                <a:sym typeface="Calibri"/>
              </a:rPr>
              <a:t>Notes for Teacher</a:t>
            </a:r>
            <a:r>
              <a:rPr lang="en-US" sz="1200" b="0" i="0" u="none" strike="noStrike" dirty="0">
                <a:solidFill>
                  <a:srgbClr val="000000"/>
                </a:solidFill>
                <a:latin typeface="Calibri"/>
                <a:ea typeface="Calibri"/>
                <a:cs typeface="Calibri"/>
                <a:sym typeface="Calibri"/>
              </a:rPr>
              <a:t> - </a:t>
            </a:r>
            <a:r>
              <a:rPr lang="en-US" sz="1200" b="1" i="1" dirty="0">
                <a:ea typeface="Calibri" panose="020F0502020204030204" pitchFamily="34" charset="0"/>
                <a:cs typeface="Cambria" panose="02040503050406030204" pitchFamily="18" charset="0"/>
              </a:rPr>
              <a:t>:</a:t>
            </a:r>
            <a:r>
              <a:rPr lang="en-US" sz="1200" dirty="0">
                <a:ea typeface="Calibri" panose="020F0502020204030204" pitchFamily="34" charset="0"/>
                <a:cs typeface="Cambria" panose="02040503050406030204" pitchFamily="18" charset="0"/>
              </a:rPr>
              <a:t> The first email written is shown to the students. Click for content to appear gradually.</a:t>
            </a:r>
            <a:endParaRPr lang="en-US" sz="1100" dirty="0"/>
          </a:p>
          <a:p>
            <a:pPr marL="0" lvl="0" indent="0" algn="l" rtl="0">
              <a:spcBef>
                <a:spcPts val="0"/>
              </a:spcBef>
              <a:spcAft>
                <a:spcPts val="0"/>
              </a:spcAft>
              <a:buNone/>
            </a:pPr>
            <a:br>
              <a:rPr lang="en-US" sz="1200" b="0" i="0" u="none" strike="noStrike" dirty="0">
                <a:solidFill>
                  <a:srgbClr val="000000"/>
                </a:solidFill>
                <a:latin typeface="Calibri"/>
                <a:ea typeface="Calibri"/>
                <a:cs typeface="Calibri"/>
                <a:sym typeface="Calibri"/>
              </a:rPr>
            </a:br>
            <a:r>
              <a:rPr lang="en-US" sz="1200" b="1" i="0" u="none" strike="noStrike" dirty="0">
                <a:solidFill>
                  <a:srgbClr val="000000"/>
                </a:solidFill>
                <a:latin typeface="Calibri"/>
                <a:ea typeface="Calibri"/>
                <a:cs typeface="Calibri"/>
                <a:sym typeface="Calibri"/>
              </a:rPr>
              <a:t>Suggestions: </a:t>
            </a:r>
            <a:r>
              <a:rPr lang="en-US" sz="1200" b="0" i="0" u="none" strike="noStrike" dirty="0">
                <a:solidFill>
                  <a:srgbClr val="000000"/>
                </a:solidFill>
                <a:latin typeface="Calibri"/>
                <a:ea typeface="Calibri"/>
                <a:cs typeface="Calibri"/>
                <a:sym typeface="Calibri"/>
              </a:rPr>
              <a:t>&lt;Ideas/ Images/ Animations / Others – To make better representation of the content &gt;</a:t>
            </a:r>
            <a:br>
              <a:rPr lang="en-US" sz="1200" b="0" i="0" u="none" strike="noStrike" dirty="0">
                <a:solidFill>
                  <a:srgbClr val="000000"/>
                </a:solidFill>
                <a:latin typeface="Calibri"/>
                <a:ea typeface="Calibri"/>
                <a:cs typeface="Calibri"/>
                <a:sym typeface="Calibri"/>
              </a:rPr>
            </a:br>
            <a:br>
              <a:rPr lang="en-US" sz="1200" b="0" i="0" u="none" strike="noStrike" dirty="0">
                <a:solidFill>
                  <a:srgbClr val="000000"/>
                </a:solidFill>
                <a:latin typeface="Calibri"/>
                <a:ea typeface="Calibri"/>
                <a:cs typeface="Calibri"/>
                <a:sym typeface="Calibri"/>
              </a:rPr>
            </a:br>
            <a:endParaRPr lang="en-US" b="0" dirty="0"/>
          </a:p>
          <a:p>
            <a:pPr marL="0" lvl="0" indent="0" algn="l" rtl="0">
              <a:spcBef>
                <a:spcPts val="0"/>
              </a:spcBef>
              <a:spcAft>
                <a:spcPts val="0"/>
              </a:spcAft>
              <a:buNone/>
            </a:pPr>
            <a:r>
              <a:rPr lang="en-US" sz="1200" b="1" i="0" u="none" strike="noStrike" dirty="0">
                <a:solidFill>
                  <a:srgbClr val="000000"/>
                </a:solidFill>
                <a:latin typeface="Calibri"/>
                <a:ea typeface="Calibri"/>
                <a:cs typeface="Calibri"/>
                <a:sym typeface="Calibri"/>
              </a:rPr>
              <a:t>Source of Multimedia used in this slide - </a:t>
            </a:r>
            <a:r>
              <a:rPr lang="en-US" sz="1200" b="0" i="0" u="none" strike="noStrike" dirty="0">
                <a:solidFill>
                  <a:srgbClr val="000000"/>
                </a:solidFill>
                <a:latin typeface="Calibri"/>
                <a:ea typeface="Calibri"/>
                <a:cs typeface="Calibri"/>
                <a:sym typeface="Calibri"/>
              </a:rPr>
              <a:t> &lt;Please provide source URL where we find the image and the license agreement&gt; </a:t>
            </a:r>
            <a:endParaRPr lang="en-US" dirty="0"/>
          </a:p>
          <a:p>
            <a:pPr marL="0" lvl="0" indent="0" algn="l" rtl="0">
              <a:spcBef>
                <a:spcPts val="0"/>
              </a:spcBef>
              <a:spcAft>
                <a:spcPts val="0"/>
              </a:spcAft>
              <a:buNone/>
            </a:pPr>
            <a:endParaRPr dirty="0"/>
          </a:p>
        </p:txBody>
      </p:sp>
      <p:sp>
        <p:nvSpPr>
          <p:cNvPr id="153" name="Google Shape;15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576146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7" name="Google Shape;18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5917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4638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1" name="Google Shape;13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2691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ClrTx/>
              <a:buSzTx/>
              <a:buFontTx/>
              <a:buNone/>
            </a:pPr>
            <a:r>
              <a:rPr lang="en-US" sz="1200" b="1" i="0" u="none" strike="noStrike" dirty="0">
                <a:solidFill>
                  <a:srgbClr val="000000"/>
                </a:solidFill>
                <a:latin typeface="Calibri"/>
                <a:ea typeface="Calibri"/>
                <a:cs typeface="Calibri"/>
                <a:sym typeface="Calibri"/>
              </a:rPr>
              <a:t>Notes for Teacher</a:t>
            </a:r>
            <a:r>
              <a:rPr lang="en-US" sz="1200" b="0" i="0" u="none" strike="noStrike" dirty="0">
                <a:solidFill>
                  <a:srgbClr val="000000"/>
                </a:solidFill>
                <a:latin typeface="Calibri"/>
                <a:ea typeface="Calibri"/>
                <a:cs typeface="Calibri"/>
                <a:sym typeface="Calibri"/>
              </a:rPr>
              <a:t> - &lt; </a:t>
            </a:r>
            <a:r>
              <a:rPr lang="en-US" sz="1200" b="1" i="1" dirty="0">
                <a:ea typeface="Calibri" panose="020F0502020204030204" pitchFamily="34" charset="0"/>
                <a:cs typeface="Cambria" panose="02040503050406030204" pitchFamily="18" charset="0"/>
              </a:rPr>
              <a:t>Notes to the teacher:</a:t>
            </a:r>
            <a:r>
              <a:rPr lang="en-US" sz="1200" i="1" dirty="0">
                <a:solidFill>
                  <a:srgbClr val="B7B7B7"/>
                </a:solidFill>
                <a:ea typeface="Calibri" panose="020F0502020204030204" pitchFamily="34" charset="0"/>
                <a:cs typeface="Cambria" panose="02040503050406030204" pitchFamily="18" charset="0"/>
              </a:rPr>
              <a:t> </a:t>
            </a:r>
            <a:r>
              <a:rPr lang="en-US" sz="1200" dirty="0">
                <a:ea typeface="Calibri" panose="020F0502020204030204" pitchFamily="34" charset="0"/>
                <a:cs typeface="Cambria" panose="02040503050406030204" pitchFamily="18" charset="0"/>
              </a:rPr>
              <a:t>Use the PPTS given to show the two letters. Elicit from the children the errors in the letters shown by saying- Spot the errors. After the students come up with the errors do write them on the board. (Sample to be given in IM)</a:t>
            </a:r>
            <a:endParaRPr lang="en-US" sz="1200" dirty="0"/>
          </a:p>
          <a:p>
            <a:pPr marL="0" lvl="0" indent="0" algn="l" rtl="0">
              <a:spcBef>
                <a:spcPts val="0"/>
              </a:spcBef>
              <a:spcAft>
                <a:spcPts val="0"/>
              </a:spcAft>
              <a:buNone/>
            </a:pPr>
            <a:br>
              <a:rPr lang="en-US" sz="1200" b="0" i="0" u="none" strike="noStrike" dirty="0">
                <a:solidFill>
                  <a:srgbClr val="000000"/>
                </a:solidFill>
                <a:latin typeface="Calibri"/>
                <a:ea typeface="Calibri"/>
                <a:cs typeface="Calibri"/>
                <a:sym typeface="Calibri"/>
              </a:rPr>
            </a:br>
            <a:r>
              <a:rPr lang="en-US" sz="1200" b="1" i="0" u="none" strike="noStrike" dirty="0">
                <a:solidFill>
                  <a:srgbClr val="000000"/>
                </a:solidFill>
                <a:latin typeface="Calibri"/>
                <a:ea typeface="Calibri"/>
                <a:cs typeface="Calibri"/>
                <a:sym typeface="Calibri"/>
              </a:rPr>
              <a:t>Suggestions: </a:t>
            </a:r>
            <a:r>
              <a:rPr lang="en-US" sz="1200" b="0" i="0" u="none" strike="noStrike" dirty="0">
                <a:solidFill>
                  <a:srgbClr val="000000"/>
                </a:solidFill>
                <a:latin typeface="Calibri"/>
                <a:ea typeface="Calibri"/>
                <a:cs typeface="Calibri"/>
                <a:sym typeface="Calibri"/>
              </a:rPr>
              <a:t>&lt;Ideas/ Images/ Animations / Others – To make better representation of the content &gt;</a:t>
            </a:r>
            <a:br>
              <a:rPr lang="en-US" sz="1200" b="0" i="0" u="none" strike="noStrike" dirty="0">
                <a:solidFill>
                  <a:srgbClr val="000000"/>
                </a:solidFill>
                <a:latin typeface="Calibri"/>
                <a:ea typeface="Calibri"/>
                <a:cs typeface="Calibri"/>
                <a:sym typeface="Calibri"/>
              </a:rPr>
            </a:br>
            <a:br>
              <a:rPr lang="en-US" sz="1200" b="0" i="0" u="none" strike="noStrike" dirty="0">
                <a:solidFill>
                  <a:srgbClr val="000000"/>
                </a:solidFill>
                <a:latin typeface="Calibri"/>
                <a:ea typeface="Calibri"/>
                <a:cs typeface="Calibri"/>
                <a:sym typeface="Calibri"/>
              </a:rPr>
            </a:br>
            <a:endParaRPr b="0" dirty="0"/>
          </a:p>
          <a:p>
            <a:pPr marL="0" lvl="0" indent="0" algn="l" rtl="0">
              <a:spcBef>
                <a:spcPts val="0"/>
              </a:spcBef>
              <a:spcAft>
                <a:spcPts val="0"/>
              </a:spcAft>
              <a:buNone/>
            </a:pPr>
            <a:r>
              <a:rPr lang="en-US" sz="1200" b="1" i="0" u="none" strike="noStrike" dirty="0">
                <a:solidFill>
                  <a:srgbClr val="000000"/>
                </a:solidFill>
                <a:latin typeface="Calibri"/>
                <a:ea typeface="Calibri"/>
                <a:cs typeface="Calibri"/>
                <a:sym typeface="Calibri"/>
              </a:rPr>
              <a:t>Source of Multimedia used in this slide - </a:t>
            </a:r>
            <a:r>
              <a:rPr lang="en-US" sz="1200" b="0" i="0" u="none" strike="noStrike" dirty="0">
                <a:solidFill>
                  <a:srgbClr val="000000"/>
                </a:solidFill>
                <a:latin typeface="Calibri"/>
                <a:ea typeface="Calibri"/>
                <a:cs typeface="Calibri"/>
                <a:sym typeface="Calibri"/>
              </a:rPr>
              <a:t> &lt;Please provide source URL where we find the image and the license agreement&gt; </a:t>
            </a:r>
            <a:endParaRPr dirty="0"/>
          </a:p>
          <a:p>
            <a:pPr marL="0" lvl="0" indent="0" algn="l" rtl="0">
              <a:spcBef>
                <a:spcPts val="0"/>
              </a:spcBef>
              <a:spcAft>
                <a:spcPts val="0"/>
              </a:spcAft>
              <a:buNone/>
            </a:pPr>
            <a:endParaRPr dirty="0"/>
          </a:p>
        </p:txBody>
      </p:sp>
      <p:sp>
        <p:nvSpPr>
          <p:cNvPr id="146" name="Google Shape;14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1241785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ClrTx/>
              <a:buSzTx/>
              <a:buFontTx/>
              <a:buNone/>
            </a:pPr>
            <a:r>
              <a:rPr lang="en-US" sz="1200" b="1" i="0" u="none" strike="noStrike" dirty="0">
                <a:solidFill>
                  <a:srgbClr val="000000"/>
                </a:solidFill>
                <a:latin typeface="Calibri"/>
                <a:ea typeface="Calibri"/>
                <a:cs typeface="Calibri"/>
                <a:sym typeface="Calibri"/>
              </a:rPr>
              <a:t>Notes for Teacher</a:t>
            </a:r>
            <a:r>
              <a:rPr lang="en-US" sz="1200" b="0" i="0" u="none" strike="noStrike" dirty="0">
                <a:solidFill>
                  <a:srgbClr val="000000"/>
                </a:solidFill>
                <a:latin typeface="Calibri"/>
                <a:ea typeface="Calibri"/>
                <a:cs typeface="Calibri"/>
                <a:sym typeface="Calibri"/>
              </a:rPr>
              <a:t> - &lt; </a:t>
            </a:r>
            <a:r>
              <a:rPr lang="en-US" sz="1200" b="1" i="1" dirty="0">
                <a:ea typeface="Calibri" panose="020F0502020204030204" pitchFamily="34" charset="0"/>
                <a:cs typeface="Cambria" panose="02040503050406030204" pitchFamily="18" charset="0"/>
              </a:rPr>
              <a:t>Notes to the teacher:</a:t>
            </a:r>
            <a:r>
              <a:rPr lang="en-US" sz="1200" i="1" dirty="0">
                <a:solidFill>
                  <a:srgbClr val="B7B7B7"/>
                </a:solidFill>
                <a:ea typeface="Calibri" panose="020F0502020204030204" pitchFamily="34" charset="0"/>
                <a:cs typeface="Cambria" panose="02040503050406030204" pitchFamily="18" charset="0"/>
              </a:rPr>
              <a:t> </a:t>
            </a:r>
            <a:r>
              <a:rPr lang="en-US" sz="1200" dirty="0">
                <a:ea typeface="Calibri" panose="020F0502020204030204" pitchFamily="34" charset="0"/>
                <a:cs typeface="Cambria" panose="02040503050406030204" pitchFamily="18" charset="0"/>
              </a:rPr>
              <a:t>Use the PPTS given to show the two letters. Elicit from the children the errors in the letters shown by saying- Spot the errors. After the students come up with the errors do write them on the board. (Sample to be given in IM)</a:t>
            </a:r>
            <a:endParaRPr lang="en-US" sz="1200" dirty="0"/>
          </a:p>
          <a:p>
            <a:pPr marL="0" lvl="0" indent="0" algn="l" rtl="0">
              <a:spcBef>
                <a:spcPts val="0"/>
              </a:spcBef>
              <a:spcAft>
                <a:spcPts val="0"/>
              </a:spcAft>
              <a:buNone/>
            </a:pPr>
            <a:br>
              <a:rPr lang="en-US" sz="1200" b="0" i="0" u="none" strike="noStrike" dirty="0">
                <a:solidFill>
                  <a:srgbClr val="000000"/>
                </a:solidFill>
                <a:latin typeface="Calibri"/>
                <a:ea typeface="Calibri"/>
                <a:cs typeface="Calibri"/>
                <a:sym typeface="Calibri"/>
              </a:rPr>
            </a:br>
            <a:r>
              <a:rPr lang="en-US" sz="1200" b="1" i="0" u="none" strike="noStrike" dirty="0">
                <a:solidFill>
                  <a:srgbClr val="000000"/>
                </a:solidFill>
                <a:latin typeface="Calibri"/>
                <a:ea typeface="Calibri"/>
                <a:cs typeface="Calibri"/>
                <a:sym typeface="Calibri"/>
              </a:rPr>
              <a:t>Suggestions: </a:t>
            </a:r>
            <a:r>
              <a:rPr lang="en-US" sz="1200" b="0" i="0" u="none" strike="noStrike" dirty="0">
                <a:solidFill>
                  <a:srgbClr val="000000"/>
                </a:solidFill>
                <a:latin typeface="Calibri"/>
                <a:ea typeface="Calibri"/>
                <a:cs typeface="Calibri"/>
                <a:sym typeface="Calibri"/>
              </a:rPr>
              <a:t>&lt;Ideas/ Images/ Animations / Others – To make better representation of the content &gt;</a:t>
            </a:r>
            <a:br>
              <a:rPr lang="en-US" sz="1200" b="0" i="0" u="none" strike="noStrike" dirty="0">
                <a:solidFill>
                  <a:srgbClr val="000000"/>
                </a:solidFill>
                <a:latin typeface="Calibri"/>
                <a:ea typeface="Calibri"/>
                <a:cs typeface="Calibri"/>
                <a:sym typeface="Calibri"/>
              </a:rPr>
            </a:br>
            <a:br>
              <a:rPr lang="en-US" sz="1200" b="0" i="0" u="none" strike="noStrike" dirty="0">
                <a:solidFill>
                  <a:srgbClr val="000000"/>
                </a:solidFill>
                <a:latin typeface="Calibri"/>
                <a:ea typeface="Calibri"/>
                <a:cs typeface="Calibri"/>
                <a:sym typeface="Calibri"/>
              </a:rPr>
            </a:br>
            <a:endParaRPr b="0" dirty="0"/>
          </a:p>
          <a:p>
            <a:pPr marL="0" lvl="0" indent="0" algn="l" rtl="0">
              <a:spcBef>
                <a:spcPts val="0"/>
              </a:spcBef>
              <a:spcAft>
                <a:spcPts val="0"/>
              </a:spcAft>
              <a:buNone/>
            </a:pPr>
            <a:r>
              <a:rPr lang="en-US" sz="1200" b="1" i="0" u="none" strike="noStrike" dirty="0">
                <a:solidFill>
                  <a:srgbClr val="000000"/>
                </a:solidFill>
                <a:latin typeface="Calibri"/>
                <a:ea typeface="Calibri"/>
                <a:cs typeface="Calibri"/>
                <a:sym typeface="Calibri"/>
              </a:rPr>
              <a:t>Source of Multimedia used in this slide - </a:t>
            </a:r>
            <a:r>
              <a:rPr lang="en-US" sz="1200" b="0" i="0" u="none" strike="noStrike" dirty="0">
                <a:solidFill>
                  <a:srgbClr val="000000"/>
                </a:solidFill>
                <a:latin typeface="Calibri"/>
                <a:ea typeface="Calibri"/>
                <a:cs typeface="Calibri"/>
                <a:sym typeface="Calibri"/>
              </a:rPr>
              <a:t> &lt;Please provide source URL where we find the image and the license agreement&gt; </a:t>
            </a:r>
            <a:endParaRPr dirty="0"/>
          </a:p>
          <a:p>
            <a:pPr marL="0" lvl="0" indent="0" algn="l" rtl="0">
              <a:spcBef>
                <a:spcPts val="0"/>
              </a:spcBef>
              <a:spcAft>
                <a:spcPts val="0"/>
              </a:spcAft>
              <a:buNone/>
            </a:pPr>
            <a:endParaRPr dirty="0"/>
          </a:p>
        </p:txBody>
      </p:sp>
      <p:sp>
        <p:nvSpPr>
          <p:cNvPr id="146" name="Google Shape;14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339988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Tx/>
              <a:buSzTx/>
              <a:buFontTx/>
              <a:buNone/>
            </a:pPr>
            <a:r>
              <a:rPr lang="en-US" sz="1200" b="1" i="0" u="none" strike="noStrike" dirty="0">
                <a:solidFill>
                  <a:srgbClr val="000000"/>
                </a:solidFill>
                <a:latin typeface="Calibri"/>
                <a:ea typeface="Calibri"/>
                <a:cs typeface="Calibri"/>
                <a:sym typeface="Calibri"/>
              </a:rPr>
              <a:t>Notes for Teacher</a:t>
            </a:r>
            <a:r>
              <a:rPr lang="en-US" sz="1200" b="0" i="0" u="none" strike="noStrike" dirty="0">
                <a:solidFill>
                  <a:srgbClr val="000000"/>
                </a:solidFill>
                <a:latin typeface="Calibri"/>
                <a:ea typeface="Calibri"/>
                <a:cs typeface="Calibri"/>
                <a:sym typeface="Calibri"/>
              </a:rPr>
              <a:t> - &lt; </a:t>
            </a:r>
            <a:r>
              <a:rPr lang="en-US" sz="1200" b="1" i="1" dirty="0">
                <a:ea typeface="Calibri" panose="020F0502020204030204" pitchFamily="34" charset="0"/>
                <a:cs typeface="Cambria" panose="02040503050406030204" pitchFamily="18" charset="0"/>
              </a:rPr>
              <a:t>Notes to the teacher:</a:t>
            </a:r>
            <a:r>
              <a:rPr lang="en-US" sz="1200" i="1" dirty="0">
                <a:solidFill>
                  <a:srgbClr val="B7B7B7"/>
                </a:solidFill>
                <a:ea typeface="Calibri" panose="020F0502020204030204" pitchFamily="34" charset="0"/>
                <a:cs typeface="Cambria" panose="02040503050406030204" pitchFamily="18" charset="0"/>
              </a:rPr>
              <a:t> </a:t>
            </a:r>
            <a:r>
              <a:rPr lang="en-US" sz="1200" dirty="0">
                <a:ea typeface="Calibri" panose="020F0502020204030204" pitchFamily="34" charset="0"/>
                <a:cs typeface="Cambria" panose="02040503050406030204" pitchFamily="18" charset="0"/>
              </a:rPr>
              <a:t>Use the PPTS given to show the two letters. Elicit from the children the errors in the letters shown by saying- Spot the errors. After the students come up with the errors do write them on the board. (Sample to be given in IM)</a:t>
            </a:r>
            <a:endParaRPr lang="en-US" sz="1200" dirty="0"/>
          </a:p>
          <a:p>
            <a:pPr marL="0" lvl="0" indent="0" algn="l" rtl="0">
              <a:spcBef>
                <a:spcPts val="0"/>
              </a:spcBef>
              <a:spcAft>
                <a:spcPts val="0"/>
              </a:spcAft>
              <a:buNone/>
            </a:pPr>
            <a:br>
              <a:rPr lang="en-US" sz="1200" b="0" i="0" u="none" strike="noStrike" dirty="0">
                <a:solidFill>
                  <a:srgbClr val="000000"/>
                </a:solidFill>
                <a:latin typeface="Calibri"/>
                <a:ea typeface="Calibri"/>
                <a:cs typeface="Calibri"/>
                <a:sym typeface="Calibri"/>
              </a:rPr>
            </a:br>
            <a:r>
              <a:rPr lang="en-US" sz="1200" b="1" i="0" u="none" strike="noStrike" dirty="0">
                <a:solidFill>
                  <a:srgbClr val="000000"/>
                </a:solidFill>
                <a:latin typeface="Calibri"/>
                <a:ea typeface="Calibri"/>
                <a:cs typeface="Calibri"/>
                <a:sym typeface="Calibri"/>
              </a:rPr>
              <a:t>Suggestions: </a:t>
            </a:r>
            <a:r>
              <a:rPr lang="en-US" sz="1200" b="0" i="0" u="none" strike="noStrike" dirty="0">
                <a:solidFill>
                  <a:srgbClr val="000000"/>
                </a:solidFill>
                <a:latin typeface="Calibri"/>
                <a:ea typeface="Calibri"/>
                <a:cs typeface="Calibri"/>
                <a:sym typeface="Calibri"/>
              </a:rPr>
              <a:t>&lt;Ideas/ Images/ Animations / Others – To make better representation of the content &gt;</a:t>
            </a:r>
            <a:br>
              <a:rPr lang="en-US" sz="1200" b="0" i="0" u="none" strike="noStrike" dirty="0">
                <a:solidFill>
                  <a:srgbClr val="000000"/>
                </a:solidFill>
                <a:latin typeface="Calibri"/>
                <a:ea typeface="Calibri"/>
                <a:cs typeface="Calibri"/>
                <a:sym typeface="Calibri"/>
              </a:rPr>
            </a:br>
            <a:br>
              <a:rPr lang="en-US" sz="1200" b="0" i="0" u="none" strike="noStrike" dirty="0">
                <a:solidFill>
                  <a:srgbClr val="000000"/>
                </a:solidFill>
                <a:latin typeface="Calibri"/>
                <a:ea typeface="Calibri"/>
                <a:cs typeface="Calibri"/>
                <a:sym typeface="Calibri"/>
              </a:rPr>
            </a:br>
            <a:endParaRPr lang="en-US" b="0" dirty="0"/>
          </a:p>
          <a:p>
            <a:pPr marL="0" lvl="0" indent="0" algn="l" rtl="0">
              <a:spcBef>
                <a:spcPts val="0"/>
              </a:spcBef>
              <a:spcAft>
                <a:spcPts val="0"/>
              </a:spcAft>
              <a:buNone/>
            </a:pPr>
            <a:r>
              <a:rPr lang="en-US" sz="1200" b="1" i="0" u="none" strike="noStrike" dirty="0">
                <a:solidFill>
                  <a:srgbClr val="000000"/>
                </a:solidFill>
                <a:latin typeface="Calibri"/>
                <a:ea typeface="Calibri"/>
                <a:cs typeface="Calibri"/>
                <a:sym typeface="Calibri"/>
              </a:rPr>
              <a:t>Source of Multimedia used in this slide - </a:t>
            </a:r>
            <a:r>
              <a:rPr lang="en-US" sz="1200" b="0" i="0" u="none" strike="noStrike" dirty="0">
                <a:solidFill>
                  <a:srgbClr val="000000"/>
                </a:solidFill>
                <a:latin typeface="Calibri"/>
                <a:ea typeface="Calibri"/>
                <a:cs typeface="Calibri"/>
                <a:sym typeface="Calibri"/>
              </a:rPr>
              <a:t> &lt;Please provide source URL where we find the image and the license agreement&gt;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8236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Tx/>
              <a:buSzTx/>
              <a:buFontTx/>
              <a:buNone/>
            </a:pPr>
            <a:r>
              <a:rPr lang="en-US" sz="1200" b="1" i="0" u="none" strike="noStrike" dirty="0">
                <a:solidFill>
                  <a:srgbClr val="000000"/>
                </a:solidFill>
                <a:latin typeface="Calibri"/>
                <a:ea typeface="Calibri"/>
                <a:cs typeface="Calibri"/>
                <a:sym typeface="Calibri"/>
              </a:rPr>
              <a:t>Notes for Teacher</a:t>
            </a:r>
            <a:r>
              <a:rPr lang="en-US" sz="1200" b="0" i="0" u="none" strike="noStrike" dirty="0">
                <a:solidFill>
                  <a:srgbClr val="000000"/>
                </a:solidFill>
                <a:latin typeface="Calibri"/>
                <a:ea typeface="Calibri"/>
                <a:cs typeface="Calibri"/>
                <a:sym typeface="Calibri"/>
              </a:rPr>
              <a:t> - </a:t>
            </a:r>
            <a:r>
              <a:rPr lang="en-US" sz="1200" b="1" i="1" dirty="0">
                <a:ea typeface="Calibri" panose="020F0502020204030204" pitchFamily="34" charset="0"/>
                <a:cs typeface="Cambria" panose="02040503050406030204" pitchFamily="18" charset="0"/>
              </a:rPr>
              <a:t>:</a:t>
            </a:r>
            <a:r>
              <a:rPr lang="en-US" sz="1200" dirty="0">
                <a:ea typeface="Calibri" panose="020F0502020204030204" pitchFamily="34" charset="0"/>
                <a:cs typeface="Cambria" panose="02040503050406030204" pitchFamily="18" charset="0"/>
              </a:rPr>
              <a:t> Click for the note to appear</a:t>
            </a:r>
            <a:endParaRPr lang="en-US" sz="1100" dirty="0"/>
          </a:p>
          <a:p>
            <a:pPr marL="0" lvl="0" indent="0" algn="l" rtl="0">
              <a:spcBef>
                <a:spcPts val="0"/>
              </a:spcBef>
              <a:spcAft>
                <a:spcPts val="0"/>
              </a:spcAft>
              <a:buNone/>
            </a:pPr>
            <a:br>
              <a:rPr lang="en-US" sz="1200" b="0" i="0" u="none" strike="noStrike" dirty="0">
                <a:solidFill>
                  <a:srgbClr val="000000"/>
                </a:solidFill>
                <a:latin typeface="Calibri"/>
                <a:ea typeface="Calibri"/>
                <a:cs typeface="Calibri"/>
                <a:sym typeface="Calibri"/>
              </a:rPr>
            </a:br>
            <a:r>
              <a:rPr lang="en-US" sz="1200" b="1" i="0" u="none" strike="noStrike" dirty="0">
                <a:solidFill>
                  <a:srgbClr val="000000"/>
                </a:solidFill>
                <a:latin typeface="Calibri"/>
                <a:ea typeface="Calibri"/>
                <a:cs typeface="Calibri"/>
                <a:sym typeface="Calibri"/>
              </a:rPr>
              <a:t>Suggestions: </a:t>
            </a:r>
            <a:r>
              <a:rPr lang="en-US" sz="1200" b="0" i="0" u="none" strike="noStrike" dirty="0">
                <a:solidFill>
                  <a:srgbClr val="000000"/>
                </a:solidFill>
                <a:latin typeface="Calibri"/>
                <a:ea typeface="Calibri"/>
                <a:cs typeface="Calibri"/>
                <a:sym typeface="Calibri"/>
              </a:rPr>
              <a:t>&lt;Ideas/ Images/ Animations / Others – To make better representation of the content &gt;</a:t>
            </a:r>
            <a:br>
              <a:rPr lang="en-US" sz="1200" b="0" i="0" u="none" strike="noStrike" dirty="0">
                <a:solidFill>
                  <a:srgbClr val="000000"/>
                </a:solidFill>
                <a:latin typeface="Calibri"/>
                <a:ea typeface="Calibri"/>
                <a:cs typeface="Calibri"/>
                <a:sym typeface="Calibri"/>
              </a:rPr>
            </a:br>
            <a:br>
              <a:rPr lang="en-US" sz="1200" b="0" i="0" u="none" strike="noStrike" dirty="0">
                <a:solidFill>
                  <a:srgbClr val="000000"/>
                </a:solidFill>
                <a:latin typeface="Calibri"/>
                <a:ea typeface="Calibri"/>
                <a:cs typeface="Calibri"/>
                <a:sym typeface="Calibri"/>
              </a:rPr>
            </a:br>
            <a:endParaRPr lang="en-US" b="0" dirty="0"/>
          </a:p>
          <a:p>
            <a:pPr marL="0" lvl="0" indent="0" algn="l" rtl="0">
              <a:spcBef>
                <a:spcPts val="0"/>
              </a:spcBef>
              <a:spcAft>
                <a:spcPts val="0"/>
              </a:spcAft>
              <a:buNone/>
            </a:pPr>
            <a:r>
              <a:rPr lang="en-US" sz="1200" b="1" i="0" u="none" strike="noStrike" dirty="0">
                <a:solidFill>
                  <a:srgbClr val="000000"/>
                </a:solidFill>
                <a:latin typeface="Calibri"/>
                <a:ea typeface="Calibri"/>
                <a:cs typeface="Calibri"/>
                <a:sym typeface="Calibri"/>
              </a:rPr>
              <a:t>Source of Multimedia used in this slide - </a:t>
            </a:r>
            <a:r>
              <a:rPr lang="en-US" sz="1200" b="0" i="0" u="none" strike="noStrike" dirty="0">
                <a:solidFill>
                  <a:srgbClr val="000000"/>
                </a:solidFill>
                <a:latin typeface="Calibri"/>
                <a:ea typeface="Calibri"/>
                <a:cs typeface="Calibri"/>
                <a:sym typeface="Calibri"/>
              </a:rPr>
              <a:t> &lt;Please provide source URL where we find the image and the license agreement&gt;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7929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ClrTx/>
              <a:buSzTx/>
              <a:buFontTx/>
              <a:buNone/>
            </a:pPr>
            <a:r>
              <a:rPr lang="en-US" sz="1200" b="1" i="0" u="none" strike="noStrike" dirty="0">
                <a:solidFill>
                  <a:srgbClr val="000000"/>
                </a:solidFill>
                <a:latin typeface="Calibri"/>
                <a:ea typeface="Calibri"/>
                <a:cs typeface="Calibri"/>
                <a:sym typeface="Calibri"/>
              </a:rPr>
              <a:t>Notes for Teacher</a:t>
            </a:r>
            <a:r>
              <a:rPr lang="en-US" sz="1200" b="0" i="0" u="none" strike="noStrike" dirty="0">
                <a:solidFill>
                  <a:srgbClr val="000000"/>
                </a:solidFill>
                <a:latin typeface="Calibri"/>
                <a:ea typeface="Calibri"/>
                <a:cs typeface="Calibri"/>
                <a:sym typeface="Calibri"/>
              </a:rPr>
              <a:t> - &lt; </a:t>
            </a:r>
            <a:r>
              <a:rPr lang="en-US" sz="1200" b="1" i="1" dirty="0">
                <a:ea typeface="Calibri" panose="020F0502020204030204" pitchFamily="34" charset="0"/>
                <a:cs typeface="Cambria" panose="02040503050406030204" pitchFamily="18" charset="0"/>
              </a:rPr>
              <a:t>Notes to the teacher:</a:t>
            </a:r>
            <a:r>
              <a:rPr lang="en-US" sz="1200" i="1" dirty="0">
                <a:solidFill>
                  <a:srgbClr val="B7B7B7"/>
                </a:solidFill>
                <a:ea typeface="Calibri" panose="020F0502020204030204" pitchFamily="34" charset="0"/>
                <a:cs typeface="Cambria" panose="02040503050406030204" pitchFamily="18" charset="0"/>
              </a:rPr>
              <a:t> </a:t>
            </a:r>
            <a:r>
              <a:rPr lang="en-US" sz="1200" dirty="0">
                <a:ea typeface="Calibri" panose="020F0502020204030204" pitchFamily="34" charset="0"/>
                <a:cs typeface="Cambria" panose="02040503050406030204" pitchFamily="18" charset="0"/>
              </a:rPr>
              <a:t>Use the PPTS given to show the two letters. Elicit from the children the errors in the letters shown by saying- Spot the errors. After the students come up with the errors do write them on the board. (Sample to be given in IM)</a:t>
            </a:r>
            <a:endParaRPr lang="en-US" sz="1200" dirty="0"/>
          </a:p>
          <a:p>
            <a:pPr marL="0" lvl="0" indent="0" algn="l" rtl="0">
              <a:spcBef>
                <a:spcPts val="0"/>
              </a:spcBef>
              <a:spcAft>
                <a:spcPts val="0"/>
              </a:spcAft>
              <a:buNone/>
            </a:pPr>
            <a:br>
              <a:rPr lang="en-US" sz="1200" b="0" i="0" u="none" strike="noStrike" dirty="0">
                <a:solidFill>
                  <a:srgbClr val="000000"/>
                </a:solidFill>
                <a:latin typeface="Calibri"/>
                <a:ea typeface="Calibri"/>
                <a:cs typeface="Calibri"/>
                <a:sym typeface="Calibri"/>
              </a:rPr>
            </a:br>
            <a:r>
              <a:rPr lang="en-US" sz="1200" b="1" i="0" u="none" strike="noStrike" dirty="0">
                <a:solidFill>
                  <a:srgbClr val="000000"/>
                </a:solidFill>
                <a:latin typeface="Calibri"/>
                <a:ea typeface="Calibri"/>
                <a:cs typeface="Calibri"/>
                <a:sym typeface="Calibri"/>
              </a:rPr>
              <a:t>Suggestions: </a:t>
            </a:r>
            <a:r>
              <a:rPr lang="en-US" sz="1200" b="0" i="0" u="none" strike="noStrike" dirty="0">
                <a:solidFill>
                  <a:srgbClr val="000000"/>
                </a:solidFill>
                <a:latin typeface="Calibri"/>
                <a:ea typeface="Calibri"/>
                <a:cs typeface="Calibri"/>
                <a:sym typeface="Calibri"/>
              </a:rPr>
              <a:t>&lt;Ideas/ Images/ Animations / Others – To make better representation of the content &gt;</a:t>
            </a:r>
            <a:br>
              <a:rPr lang="en-US" sz="1200" b="0" i="0" u="none" strike="noStrike" dirty="0">
                <a:solidFill>
                  <a:srgbClr val="000000"/>
                </a:solidFill>
                <a:latin typeface="Calibri"/>
                <a:ea typeface="Calibri"/>
                <a:cs typeface="Calibri"/>
                <a:sym typeface="Calibri"/>
              </a:rPr>
            </a:br>
            <a:br>
              <a:rPr lang="en-US" sz="1200" b="0" i="0" u="none" strike="noStrike" dirty="0">
                <a:solidFill>
                  <a:srgbClr val="000000"/>
                </a:solidFill>
                <a:latin typeface="Calibri"/>
                <a:ea typeface="Calibri"/>
                <a:cs typeface="Calibri"/>
                <a:sym typeface="Calibri"/>
              </a:rPr>
            </a:br>
            <a:endParaRPr b="0" dirty="0"/>
          </a:p>
          <a:p>
            <a:pPr marL="0" lvl="0" indent="0" algn="l" rtl="0">
              <a:spcBef>
                <a:spcPts val="0"/>
              </a:spcBef>
              <a:spcAft>
                <a:spcPts val="0"/>
              </a:spcAft>
              <a:buNone/>
            </a:pPr>
            <a:r>
              <a:rPr lang="en-US" sz="1200" b="1" i="0" u="none" strike="noStrike" dirty="0">
                <a:solidFill>
                  <a:srgbClr val="000000"/>
                </a:solidFill>
                <a:latin typeface="Calibri"/>
                <a:ea typeface="Calibri"/>
                <a:cs typeface="Calibri"/>
                <a:sym typeface="Calibri"/>
              </a:rPr>
              <a:t>Source of Multimedia used in this slide - </a:t>
            </a:r>
            <a:r>
              <a:rPr lang="en-US" sz="1200" b="0" i="0" u="none" strike="noStrike" dirty="0">
                <a:solidFill>
                  <a:srgbClr val="000000"/>
                </a:solidFill>
                <a:latin typeface="Calibri"/>
                <a:ea typeface="Calibri"/>
                <a:cs typeface="Calibri"/>
                <a:sym typeface="Calibri"/>
              </a:rPr>
              <a:t> &lt;Please provide source URL where we find the image and the license agreement&gt; </a:t>
            </a:r>
            <a:endParaRPr dirty="0"/>
          </a:p>
          <a:p>
            <a:pPr marL="0" lvl="0" indent="0" algn="l" rtl="0">
              <a:spcBef>
                <a:spcPts val="0"/>
              </a:spcBef>
              <a:spcAft>
                <a:spcPts val="0"/>
              </a:spcAft>
              <a:buNone/>
            </a:pPr>
            <a:endParaRPr dirty="0"/>
          </a:p>
        </p:txBody>
      </p:sp>
      <p:sp>
        <p:nvSpPr>
          <p:cNvPr id="146" name="Google Shape;14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425368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ClrTx/>
              <a:buSzTx/>
              <a:buFontTx/>
              <a:buNone/>
            </a:pPr>
            <a:r>
              <a:rPr lang="en-US" sz="1200" b="1" i="0" u="none" strike="noStrike" dirty="0">
                <a:solidFill>
                  <a:srgbClr val="000000"/>
                </a:solidFill>
                <a:latin typeface="Calibri"/>
                <a:ea typeface="Calibri"/>
                <a:cs typeface="Calibri"/>
                <a:sym typeface="Calibri"/>
              </a:rPr>
              <a:t>Notes for Teacher</a:t>
            </a:r>
            <a:r>
              <a:rPr lang="en-US" sz="1200" b="0" i="0" u="none" strike="noStrike" dirty="0">
                <a:solidFill>
                  <a:srgbClr val="000000"/>
                </a:solidFill>
                <a:latin typeface="Calibri"/>
                <a:ea typeface="Calibri"/>
                <a:cs typeface="Calibri"/>
                <a:sym typeface="Calibri"/>
              </a:rPr>
              <a:t> - &lt; </a:t>
            </a:r>
            <a:r>
              <a:rPr lang="en-US" sz="1200" b="1" i="1" dirty="0">
                <a:ea typeface="Calibri" panose="020F0502020204030204" pitchFamily="34" charset="0"/>
                <a:cs typeface="Cambria" panose="02040503050406030204" pitchFamily="18" charset="0"/>
              </a:rPr>
              <a:t>Notes to the teacher:</a:t>
            </a:r>
            <a:r>
              <a:rPr lang="en-US" sz="1200" i="1" dirty="0">
                <a:solidFill>
                  <a:srgbClr val="B7B7B7"/>
                </a:solidFill>
                <a:ea typeface="Calibri" panose="020F0502020204030204" pitchFamily="34" charset="0"/>
                <a:cs typeface="Cambria" panose="02040503050406030204" pitchFamily="18" charset="0"/>
              </a:rPr>
              <a:t> </a:t>
            </a:r>
            <a:r>
              <a:rPr lang="en-US" sz="1200" dirty="0">
                <a:ea typeface="Calibri" panose="020F0502020204030204" pitchFamily="34" charset="0"/>
                <a:cs typeface="Cambria" panose="02040503050406030204" pitchFamily="18" charset="0"/>
              </a:rPr>
              <a:t>Use the PPTS given to show the two letters. Elicit from the children the errors in the letters shown by saying- Spot the errors. After the students come up with the errors do write them on the board. (Sample to be given in IM)</a:t>
            </a:r>
            <a:endParaRPr lang="en-US" sz="1200" dirty="0"/>
          </a:p>
          <a:p>
            <a:pPr marL="0" lvl="0" indent="0" algn="l" rtl="0">
              <a:spcBef>
                <a:spcPts val="0"/>
              </a:spcBef>
              <a:spcAft>
                <a:spcPts val="0"/>
              </a:spcAft>
              <a:buNone/>
            </a:pPr>
            <a:br>
              <a:rPr lang="en-US" sz="1200" b="0" i="0" u="none" strike="noStrike" dirty="0">
                <a:solidFill>
                  <a:srgbClr val="000000"/>
                </a:solidFill>
                <a:latin typeface="Calibri"/>
                <a:ea typeface="Calibri"/>
                <a:cs typeface="Calibri"/>
                <a:sym typeface="Calibri"/>
              </a:rPr>
            </a:br>
            <a:r>
              <a:rPr lang="en-US" sz="1200" b="1" i="0" u="none" strike="noStrike" dirty="0">
                <a:solidFill>
                  <a:srgbClr val="000000"/>
                </a:solidFill>
                <a:latin typeface="Calibri"/>
                <a:ea typeface="Calibri"/>
                <a:cs typeface="Calibri"/>
                <a:sym typeface="Calibri"/>
              </a:rPr>
              <a:t>Suggestions: </a:t>
            </a:r>
            <a:r>
              <a:rPr lang="en-US" sz="1200" b="0" i="0" u="none" strike="noStrike" dirty="0">
                <a:solidFill>
                  <a:srgbClr val="000000"/>
                </a:solidFill>
                <a:latin typeface="Calibri"/>
                <a:ea typeface="Calibri"/>
                <a:cs typeface="Calibri"/>
                <a:sym typeface="Calibri"/>
              </a:rPr>
              <a:t>&lt;Ideas/ Images/ Animations / Others – To make better representation of the content &gt;</a:t>
            </a:r>
            <a:br>
              <a:rPr lang="en-US" sz="1200" b="0" i="0" u="none" strike="noStrike" dirty="0">
                <a:solidFill>
                  <a:srgbClr val="000000"/>
                </a:solidFill>
                <a:latin typeface="Calibri"/>
                <a:ea typeface="Calibri"/>
                <a:cs typeface="Calibri"/>
                <a:sym typeface="Calibri"/>
              </a:rPr>
            </a:br>
            <a:br>
              <a:rPr lang="en-US" sz="1200" b="0" i="0" u="none" strike="noStrike" dirty="0">
                <a:solidFill>
                  <a:srgbClr val="000000"/>
                </a:solidFill>
                <a:latin typeface="Calibri"/>
                <a:ea typeface="Calibri"/>
                <a:cs typeface="Calibri"/>
                <a:sym typeface="Calibri"/>
              </a:rPr>
            </a:br>
            <a:endParaRPr b="0" dirty="0"/>
          </a:p>
          <a:p>
            <a:pPr marL="0" lvl="0" indent="0" algn="l" rtl="0">
              <a:spcBef>
                <a:spcPts val="0"/>
              </a:spcBef>
              <a:spcAft>
                <a:spcPts val="0"/>
              </a:spcAft>
              <a:buNone/>
            </a:pPr>
            <a:r>
              <a:rPr lang="en-US" sz="1200" b="1" i="0" u="none" strike="noStrike" dirty="0">
                <a:solidFill>
                  <a:srgbClr val="000000"/>
                </a:solidFill>
                <a:latin typeface="Calibri"/>
                <a:ea typeface="Calibri"/>
                <a:cs typeface="Calibri"/>
                <a:sym typeface="Calibri"/>
              </a:rPr>
              <a:t>Source of Multimedia used in this slide - </a:t>
            </a:r>
            <a:r>
              <a:rPr lang="en-US" sz="1200" b="0" i="0" u="none" strike="noStrike" dirty="0">
                <a:solidFill>
                  <a:srgbClr val="000000"/>
                </a:solidFill>
                <a:latin typeface="Calibri"/>
                <a:ea typeface="Calibri"/>
                <a:cs typeface="Calibri"/>
                <a:sym typeface="Calibri"/>
              </a:rPr>
              <a:t> &lt;Please provide source URL where we find the image and the license agreement&gt; </a:t>
            </a:r>
            <a:endParaRPr dirty="0"/>
          </a:p>
          <a:p>
            <a:pPr marL="0" lvl="0" indent="0" algn="l" rtl="0">
              <a:spcBef>
                <a:spcPts val="0"/>
              </a:spcBef>
              <a:spcAft>
                <a:spcPts val="0"/>
              </a:spcAft>
              <a:buNone/>
            </a:pPr>
            <a:endParaRPr dirty="0"/>
          </a:p>
        </p:txBody>
      </p:sp>
      <p:sp>
        <p:nvSpPr>
          <p:cNvPr id="146" name="Google Shape;14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955478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Tx/>
              <a:buSzTx/>
              <a:buFontTx/>
              <a:buNone/>
            </a:pPr>
            <a:r>
              <a:rPr lang="en-US" sz="1200" b="1" i="0" u="none" strike="noStrike" dirty="0">
                <a:solidFill>
                  <a:srgbClr val="000000"/>
                </a:solidFill>
                <a:latin typeface="Calibri"/>
                <a:ea typeface="Calibri"/>
                <a:cs typeface="Calibri"/>
                <a:sym typeface="Calibri"/>
              </a:rPr>
              <a:t>Notes for Teacher</a:t>
            </a:r>
            <a:r>
              <a:rPr lang="en-US" sz="1200" b="0" i="0" u="none" strike="noStrike" dirty="0">
                <a:solidFill>
                  <a:srgbClr val="000000"/>
                </a:solidFill>
                <a:latin typeface="Calibri"/>
                <a:ea typeface="Calibri"/>
                <a:cs typeface="Calibri"/>
                <a:sym typeface="Calibri"/>
              </a:rPr>
              <a:t> - &lt; </a:t>
            </a:r>
            <a:r>
              <a:rPr lang="en-US" sz="1200" b="1" i="1" dirty="0">
                <a:ea typeface="Calibri" panose="020F0502020204030204" pitchFamily="34" charset="0"/>
                <a:cs typeface="Cambria" panose="02040503050406030204" pitchFamily="18" charset="0"/>
              </a:rPr>
              <a:t>Notes to the teacher:</a:t>
            </a:r>
          </a:p>
          <a:p>
            <a:pPr marL="0" indent="0">
              <a:buClrTx/>
              <a:buSzTx/>
              <a:buFontTx/>
              <a:buNone/>
            </a:pPr>
            <a:br>
              <a:rPr lang="en-US" sz="1200" b="0" i="0" u="none" strike="noStrike" dirty="0">
                <a:solidFill>
                  <a:srgbClr val="000000"/>
                </a:solidFill>
                <a:latin typeface="Calibri"/>
                <a:ea typeface="Calibri"/>
                <a:cs typeface="Calibri"/>
                <a:sym typeface="Calibri"/>
              </a:rPr>
            </a:br>
            <a:r>
              <a:rPr lang="en-US" sz="1200" b="1" i="0" u="none" strike="noStrike" dirty="0">
                <a:solidFill>
                  <a:srgbClr val="000000"/>
                </a:solidFill>
                <a:latin typeface="Calibri"/>
                <a:ea typeface="Calibri"/>
                <a:cs typeface="Calibri"/>
                <a:sym typeface="Calibri"/>
              </a:rPr>
              <a:t>Suggestions: </a:t>
            </a:r>
            <a:r>
              <a:rPr lang="en-US" sz="1200" b="0" i="0" u="none" strike="noStrike" dirty="0">
                <a:solidFill>
                  <a:srgbClr val="000000"/>
                </a:solidFill>
                <a:latin typeface="Calibri"/>
                <a:ea typeface="Calibri"/>
                <a:cs typeface="Calibri"/>
                <a:sym typeface="Calibri"/>
              </a:rPr>
              <a:t>&lt;Ideas/ Images/ Animations / Others – To make better representation of the content &gt;</a:t>
            </a:r>
            <a:br>
              <a:rPr lang="en-US" sz="1200" b="0" i="0" u="none" strike="noStrike" dirty="0">
                <a:solidFill>
                  <a:srgbClr val="000000"/>
                </a:solidFill>
                <a:latin typeface="Calibri"/>
                <a:ea typeface="Calibri"/>
                <a:cs typeface="Calibri"/>
                <a:sym typeface="Calibri"/>
              </a:rPr>
            </a:br>
            <a:br>
              <a:rPr lang="en-US" sz="1200" b="0" i="0" u="none" strike="noStrike" dirty="0">
                <a:solidFill>
                  <a:srgbClr val="000000"/>
                </a:solidFill>
                <a:latin typeface="Calibri"/>
                <a:ea typeface="Calibri"/>
                <a:cs typeface="Calibri"/>
                <a:sym typeface="Calibri"/>
              </a:rPr>
            </a:br>
            <a:endParaRPr lang="en-US" b="0" dirty="0"/>
          </a:p>
          <a:p>
            <a:pPr marL="0" lvl="0" indent="0" algn="l" rtl="0">
              <a:spcBef>
                <a:spcPts val="0"/>
              </a:spcBef>
              <a:spcAft>
                <a:spcPts val="0"/>
              </a:spcAft>
              <a:buNone/>
            </a:pPr>
            <a:r>
              <a:rPr lang="en-US" sz="1200" b="1" i="0" u="none" strike="noStrike" dirty="0">
                <a:solidFill>
                  <a:srgbClr val="000000"/>
                </a:solidFill>
                <a:latin typeface="Calibri"/>
                <a:ea typeface="Calibri"/>
                <a:cs typeface="Calibri"/>
                <a:sym typeface="Calibri"/>
              </a:rPr>
              <a:t>Source of Multimedia used in this slide - </a:t>
            </a:r>
            <a:r>
              <a:rPr lang="en-US" sz="1200" b="0" i="0" u="none" strike="noStrike" dirty="0">
                <a:solidFill>
                  <a:srgbClr val="000000"/>
                </a:solidFill>
                <a:latin typeface="Calibri"/>
                <a:ea typeface="Calibri"/>
                <a:cs typeface="Calibri"/>
                <a:sym typeface="Calibri"/>
              </a:rPr>
              <a:t> &lt;Please provide source URL where we find the image and the license agreement&gt;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1285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cSld name="MLP_Title">
    <p:spTree>
      <p:nvGrpSpPr>
        <p:cNvPr id="1" name="Shape 14"/>
        <p:cNvGrpSpPr/>
        <p:nvPr/>
      </p:nvGrpSpPr>
      <p:grpSpPr>
        <a:xfrm>
          <a:off x="0" y="0"/>
          <a:ext cx="0" cy="0"/>
          <a:chOff x="0" y="0"/>
          <a:chExt cx="0" cy="0"/>
        </a:xfrm>
      </p:grpSpPr>
      <p:sp>
        <p:nvSpPr>
          <p:cNvPr id="15" name="Google Shape;15;p12"/>
          <p:cNvSpPr txBox="1">
            <a:spLocks noGrp="1"/>
          </p:cNvSpPr>
          <p:nvPr>
            <p:ph type="ctrTitle"/>
          </p:nvPr>
        </p:nvSpPr>
        <p:spPr>
          <a:xfrm>
            <a:off x="914400" y="899867"/>
            <a:ext cx="10363200" cy="175260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5400"/>
              <a:buFont typeface="Calibri"/>
              <a:buNone/>
              <a:defRPr sz="5400" b="0" i="0" u="none" strike="noStrike" cap="none">
                <a:solidFill>
                  <a:schemeClr val="dk1"/>
                </a:solidFill>
                <a:latin typeface="Calibri"/>
                <a:ea typeface="Calibri"/>
                <a:cs typeface="Calibri"/>
                <a:sym typeface="Calibri"/>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16" name="Google Shape;16;p12"/>
          <p:cNvSpPr txBox="1">
            <a:spLocks noGrp="1"/>
          </p:cNvSpPr>
          <p:nvPr>
            <p:ph type="subTitle" idx="1"/>
          </p:nvPr>
        </p:nvSpPr>
        <p:spPr>
          <a:xfrm>
            <a:off x="1828800" y="3009899"/>
            <a:ext cx="8534400" cy="17526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lnSpc>
                <a:spcPct val="9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9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7" name="Google Shape;17;p12"/>
          <p:cNvSpPr/>
          <p:nvPr/>
        </p:nvSpPr>
        <p:spPr>
          <a:xfrm>
            <a:off x="7635686" y="6434511"/>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8482B"/>
              </a:buClr>
              <a:buSzPts val="1400"/>
              <a:buFont typeface="Calibri"/>
              <a:buNone/>
            </a:pPr>
            <a:r>
              <a:rPr lang="en-US" sz="1400" b="1" i="0" u="none" strike="noStrike" cap="none">
                <a:solidFill>
                  <a:srgbClr val="08482B"/>
                </a:solidFill>
                <a:latin typeface="Calibri"/>
                <a:ea typeface="Calibri"/>
                <a:cs typeface="Calibri"/>
                <a:sym typeface="Calibri"/>
              </a:rPr>
              <a:t>Integral Education</a:t>
            </a:r>
            <a:r>
              <a:rPr lang="en-US" sz="1400" b="0" i="0" u="none" strike="noStrike" cap="none">
                <a:solidFill>
                  <a:srgbClr val="08482B"/>
                </a:solidFill>
                <a:latin typeface="Calibri"/>
                <a:ea typeface="Calibri"/>
                <a:cs typeface="Calibri"/>
                <a:sym typeface="Calibri"/>
              </a:rPr>
              <a:t> </a:t>
            </a:r>
            <a:r>
              <a:rPr lang="en-US" sz="1400" b="1" i="0" u="none" strike="noStrike" cap="none">
                <a:solidFill>
                  <a:srgbClr val="002060"/>
                </a:solidFill>
                <a:latin typeface="Calibri"/>
                <a:ea typeface="Calibri"/>
                <a:cs typeface="Calibri"/>
                <a:sym typeface="Calibri"/>
              </a:rPr>
              <a:t>FOR  </a:t>
            </a:r>
            <a:r>
              <a:rPr lang="en-US" sz="1400" b="1" i="0" u="none" strike="noStrike" cap="none">
                <a:solidFill>
                  <a:srgbClr val="C00000"/>
                </a:solidFill>
                <a:latin typeface="Calibri"/>
                <a:ea typeface="Calibri"/>
                <a:cs typeface="Calibri"/>
                <a:sym typeface="Calibri"/>
              </a:rPr>
              <a:t>ALL, </a:t>
            </a:r>
            <a:r>
              <a:rPr lang="en-US" sz="1400" b="1" i="0" u="none" strike="noStrike" cap="none">
                <a:solidFill>
                  <a:srgbClr val="002060"/>
                </a:solidFill>
                <a:latin typeface="Calibri"/>
                <a:ea typeface="Calibri"/>
                <a:cs typeface="Calibri"/>
                <a:sym typeface="Calibri"/>
              </a:rPr>
              <a:t>BY</a:t>
            </a:r>
            <a:r>
              <a:rPr lang="en-US" sz="1400" b="1" i="0" u="none" strike="noStrike" cap="none">
                <a:solidFill>
                  <a:srgbClr val="C00000"/>
                </a:solidFill>
                <a:latin typeface="Calibri"/>
                <a:ea typeface="Calibri"/>
                <a:cs typeface="Calibri"/>
                <a:sym typeface="Calibri"/>
              </a:rPr>
              <a:t> ALL</a:t>
            </a:r>
            <a:endParaRPr sz="1800" b="0" i="0" u="none" strike="noStrike" cap="none">
              <a:solidFill>
                <a:schemeClr val="dk1"/>
              </a:solidFill>
              <a:latin typeface="Calibri"/>
              <a:ea typeface="Calibri"/>
              <a:cs typeface="Calibri"/>
              <a:sym typeface="Calibri"/>
            </a:endParaRPr>
          </a:p>
        </p:txBody>
      </p:sp>
      <p:sp>
        <p:nvSpPr>
          <p:cNvPr id="3" name="Google Shape;18;p12">
            <a:extLst>
              <a:ext uri="{FF2B5EF4-FFF2-40B4-BE49-F238E27FC236}">
                <a16:creationId xmlns:a16="http://schemas.microsoft.com/office/drawing/2014/main" id="{489A70F8-3959-6DB4-C87C-03E98623AF56}"/>
              </a:ext>
            </a:extLst>
          </p:cNvPr>
          <p:cNvSpPr txBox="1"/>
          <p:nvPr userDrawn="1"/>
        </p:nvSpPr>
        <p:spPr>
          <a:xfrm>
            <a:off x="1105800" y="6199105"/>
            <a:ext cx="9980400" cy="246300"/>
          </a:xfrm>
          <a:prstGeom prst="rect">
            <a:avLst/>
          </a:prstGeom>
          <a:noFill/>
          <a:ln w="9525"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marL="0" lvl="0" indent="0" algn="ctr" rtl="0">
              <a:spcBef>
                <a:spcPts val="0"/>
              </a:spcBef>
              <a:spcAft>
                <a:spcPts val="0"/>
              </a:spcAft>
              <a:buNone/>
            </a:pPr>
            <a:r>
              <a:rPr lang="en-US" sz="1000">
                <a:solidFill>
                  <a:srgbClr val="7F7F7F"/>
                </a:solidFill>
                <a:latin typeface="Calibri"/>
                <a:ea typeface="Calibri"/>
                <a:cs typeface="Calibri"/>
                <a:sym typeface="Calibri"/>
              </a:rPr>
              <a:t>This digital material has been developed by the Sri Sathya Sai Vidya Vahini, a unit of Sri Sathya Sai Central Trust, Prasanthi Nilayam, as a collaborative offering in the service of our nation.</a:t>
            </a:r>
            <a:endParaRPr sz="1000">
              <a:solidFill>
                <a:srgbClr val="7F7F7F"/>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MLP_Body">
    <p:spTree>
      <p:nvGrpSpPr>
        <p:cNvPr id="1" name="Shape 19"/>
        <p:cNvGrpSpPr/>
        <p:nvPr/>
      </p:nvGrpSpPr>
      <p:grpSpPr>
        <a:xfrm>
          <a:off x="0" y="0"/>
          <a:ext cx="0" cy="0"/>
          <a:chOff x="0" y="0"/>
          <a:chExt cx="0" cy="0"/>
        </a:xfrm>
      </p:grpSpPr>
      <p:sp>
        <p:nvSpPr>
          <p:cNvPr id="20" name="Google Shape;20;p31"/>
          <p:cNvSpPr txBox="1">
            <a:spLocks noGrp="1"/>
          </p:cNvSpPr>
          <p:nvPr>
            <p:ph type="title"/>
          </p:nvPr>
        </p:nvSpPr>
        <p:spPr>
          <a:xfrm>
            <a:off x="1466856" y="71414"/>
            <a:ext cx="9296427" cy="654032"/>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21" name="Google Shape;21;p31"/>
          <p:cNvSpPr txBox="1">
            <a:spLocks noGrp="1"/>
          </p:cNvSpPr>
          <p:nvPr>
            <p:ph type="body" idx="1"/>
          </p:nvPr>
        </p:nvSpPr>
        <p:spPr>
          <a:xfrm>
            <a:off x="857251" y="1214438"/>
            <a:ext cx="10668000" cy="478631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6"/>
        <p:cNvGrpSpPr/>
        <p:nvPr/>
      </p:nvGrpSpPr>
      <p:grpSpPr>
        <a:xfrm>
          <a:off x="0" y="0"/>
          <a:ext cx="0" cy="0"/>
          <a:chOff x="0" y="0"/>
          <a:chExt cx="0" cy="0"/>
        </a:xfrm>
      </p:grpSpPr>
      <p:grpSp>
        <p:nvGrpSpPr>
          <p:cNvPr id="8" name="Group 7">
            <a:extLst>
              <a:ext uri="{FF2B5EF4-FFF2-40B4-BE49-F238E27FC236}">
                <a16:creationId xmlns:a16="http://schemas.microsoft.com/office/drawing/2014/main" id="{4D4F24C5-86B8-C437-69B3-A47EC8E46065}"/>
              </a:ext>
            </a:extLst>
          </p:cNvPr>
          <p:cNvGrpSpPr/>
          <p:nvPr userDrawn="1"/>
        </p:nvGrpSpPr>
        <p:grpSpPr>
          <a:xfrm>
            <a:off x="347438" y="874745"/>
            <a:ext cx="11497123" cy="1461812"/>
            <a:chOff x="0" y="0"/>
            <a:chExt cx="11497123" cy="1461812"/>
          </a:xfrm>
        </p:grpSpPr>
        <p:sp>
          <p:nvSpPr>
            <p:cNvPr id="18" name="Rounded Rectangle 17">
              <a:extLst>
                <a:ext uri="{FF2B5EF4-FFF2-40B4-BE49-F238E27FC236}">
                  <a16:creationId xmlns:a16="http://schemas.microsoft.com/office/drawing/2014/main" id="{645F20FC-B429-6584-A49C-DE96F676968A}"/>
                </a:ext>
              </a:extLst>
            </p:cNvPr>
            <p:cNvSpPr/>
            <p:nvPr userDrawn="1"/>
          </p:nvSpPr>
          <p:spPr>
            <a:xfrm>
              <a:off x="0" y="0"/>
              <a:ext cx="11497123" cy="1461812"/>
            </a:xfrm>
            <a:prstGeom prst="roundRect">
              <a:avLst>
                <a:gd name="adj" fmla="val 10000"/>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Rounded Rectangle 4">
              <a:extLst>
                <a:ext uri="{FF2B5EF4-FFF2-40B4-BE49-F238E27FC236}">
                  <a16:creationId xmlns:a16="http://schemas.microsoft.com/office/drawing/2014/main" id="{62CEFF98-560D-4CB5-857F-46ED606FD0C1}"/>
                </a:ext>
              </a:extLst>
            </p:cNvPr>
            <p:cNvSpPr txBox="1"/>
            <p:nvPr userDrawn="1"/>
          </p:nvSpPr>
          <p:spPr>
            <a:xfrm>
              <a:off x="2465183" y="0"/>
              <a:ext cx="9031939" cy="14618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12700" lvl="0" indent="0" algn="l" defTabSz="711200">
                <a:lnSpc>
                  <a:spcPct val="90000"/>
                </a:lnSpc>
                <a:spcBef>
                  <a:spcPct val="0"/>
                </a:spcBef>
                <a:spcAft>
                  <a:spcPct val="35000"/>
                </a:spcAft>
                <a:buNone/>
                <a:tabLst/>
              </a:pPr>
              <a:endParaRPr lang="en-GB" sz="1600" kern="1200" dirty="0"/>
            </a:p>
          </p:txBody>
        </p:sp>
      </p:grpSp>
      <p:sp>
        <p:nvSpPr>
          <p:cNvPr id="9" name="Rounded Rectangle 8">
            <a:extLst>
              <a:ext uri="{FF2B5EF4-FFF2-40B4-BE49-F238E27FC236}">
                <a16:creationId xmlns:a16="http://schemas.microsoft.com/office/drawing/2014/main" id="{A86604B5-5E3C-D7B6-57F9-EF302244A3C4}"/>
              </a:ext>
            </a:extLst>
          </p:cNvPr>
          <p:cNvSpPr/>
          <p:nvPr userDrawn="1"/>
        </p:nvSpPr>
        <p:spPr>
          <a:xfrm>
            <a:off x="764558" y="942615"/>
            <a:ext cx="1574944" cy="1326072"/>
          </a:xfrm>
          <a:prstGeom prst="roundRect">
            <a:avLst>
              <a:gd name="adj" fmla="val 10000"/>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sp>
      <p:grpSp>
        <p:nvGrpSpPr>
          <p:cNvPr id="10" name="Group 9">
            <a:extLst>
              <a:ext uri="{FF2B5EF4-FFF2-40B4-BE49-F238E27FC236}">
                <a16:creationId xmlns:a16="http://schemas.microsoft.com/office/drawing/2014/main" id="{EFC28633-CDE2-7DAA-9951-CB7EF91FEB9F}"/>
              </a:ext>
            </a:extLst>
          </p:cNvPr>
          <p:cNvGrpSpPr/>
          <p:nvPr userDrawn="1"/>
        </p:nvGrpSpPr>
        <p:grpSpPr>
          <a:xfrm>
            <a:off x="347438" y="2502316"/>
            <a:ext cx="11497123" cy="1657590"/>
            <a:chOff x="0" y="1627571"/>
            <a:chExt cx="11497123" cy="1657590"/>
          </a:xfrm>
        </p:grpSpPr>
        <p:sp>
          <p:nvSpPr>
            <p:cNvPr id="16" name="Rounded Rectangle 15">
              <a:extLst>
                <a:ext uri="{FF2B5EF4-FFF2-40B4-BE49-F238E27FC236}">
                  <a16:creationId xmlns:a16="http://schemas.microsoft.com/office/drawing/2014/main" id="{443D1CE3-D2B7-55FD-05D4-BC278A338803}"/>
                </a:ext>
              </a:extLst>
            </p:cNvPr>
            <p:cNvSpPr/>
            <p:nvPr userDrawn="1"/>
          </p:nvSpPr>
          <p:spPr>
            <a:xfrm>
              <a:off x="0" y="1627571"/>
              <a:ext cx="11497123" cy="1657590"/>
            </a:xfrm>
            <a:prstGeom prst="roundRect">
              <a:avLst>
                <a:gd name="adj" fmla="val 10000"/>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Rounded Rectangle 7">
              <a:extLst>
                <a:ext uri="{FF2B5EF4-FFF2-40B4-BE49-F238E27FC236}">
                  <a16:creationId xmlns:a16="http://schemas.microsoft.com/office/drawing/2014/main" id="{FF45431B-D827-9FA4-6DD7-CD22519E9CB7}"/>
                </a:ext>
              </a:extLst>
            </p:cNvPr>
            <p:cNvSpPr txBox="1"/>
            <p:nvPr userDrawn="1"/>
          </p:nvSpPr>
          <p:spPr>
            <a:xfrm>
              <a:off x="2465183" y="1627571"/>
              <a:ext cx="9031939" cy="16575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endParaRPr lang="en-GB" sz="1600" kern="1200" dirty="0"/>
            </a:p>
          </p:txBody>
        </p:sp>
      </p:grpSp>
      <p:sp>
        <p:nvSpPr>
          <p:cNvPr id="11" name="Rounded Rectangle 10">
            <a:extLst>
              <a:ext uri="{FF2B5EF4-FFF2-40B4-BE49-F238E27FC236}">
                <a16:creationId xmlns:a16="http://schemas.microsoft.com/office/drawing/2014/main" id="{9F99679C-7BA4-3B4D-AB17-777C4C299A99}"/>
              </a:ext>
            </a:extLst>
          </p:cNvPr>
          <p:cNvSpPr/>
          <p:nvPr userDrawn="1"/>
        </p:nvSpPr>
        <p:spPr>
          <a:xfrm>
            <a:off x="764558" y="2668075"/>
            <a:ext cx="1574944" cy="1326072"/>
          </a:xfrm>
          <a:prstGeom prst="roundRect">
            <a:avLst>
              <a:gd name="adj" fmla="val 10000"/>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sp>
      <p:grpSp>
        <p:nvGrpSpPr>
          <p:cNvPr id="12" name="Group 11">
            <a:extLst>
              <a:ext uri="{FF2B5EF4-FFF2-40B4-BE49-F238E27FC236}">
                <a16:creationId xmlns:a16="http://schemas.microsoft.com/office/drawing/2014/main" id="{9EA0016B-63E2-8A20-5C8C-BB5DB3E866D6}"/>
              </a:ext>
            </a:extLst>
          </p:cNvPr>
          <p:cNvGrpSpPr/>
          <p:nvPr userDrawn="1"/>
        </p:nvGrpSpPr>
        <p:grpSpPr>
          <a:xfrm>
            <a:off x="347438" y="4325665"/>
            <a:ext cx="11497123" cy="1657590"/>
            <a:chOff x="0" y="3450920"/>
            <a:chExt cx="11497123" cy="1657590"/>
          </a:xfrm>
        </p:grpSpPr>
        <p:sp>
          <p:nvSpPr>
            <p:cNvPr id="14" name="Rounded Rectangle 13">
              <a:extLst>
                <a:ext uri="{FF2B5EF4-FFF2-40B4-BE49-F238E27FC236}">
                  <a16:creationId xmlns:a16="http://schemas.microsoft.com/office/drawing/2014/main" id="{2E263CB8-5A6D-D2E0-720F-A02B407005E6}"/>
                </a:ext>
              </a:extLst>
            </p:cNvPr>
            <p:cNvSpPr/>
            <p:nvPr userDrawn="1"/>
          </p:nvSpPr>
          <p:spPr>
            <a:xfrm>
              <a:off x="0" y="3450920"/>
              <a:ext cx="11497123" cy="1657590"/>
            </a:xfrm>
            <a:prstGeom prst="roundRect">
              <a:avLst>
                <a:gd name="adj" fmla="val 10000"/>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Rounded Rectangle 10">
              <a:extLst>
                <a:ext uri="{FF2B5EF4-FFF2-40B4-BE49-F238E27FC236}">
                  <a16:creationId xmlns:a16="http://schemas.microsoft.com/office/drawing/2014/main" id="{69362513-4272-21C0-00A8-7BD83079517D}"/>
                </a:ext>
              </a:extLst>
            </p:cNvPr>
            <p:cNvSpPr txBox="1"/>
            <p:nvPr userDrawn="1"/>
          </p:nvSpPr>
          <p:spPr>
            <a:xfrm>
              <a:off x="2465183" y="3450920"/>
              <a:ext cx="9031939" cy="16575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ts val="0"/>
                </a:spcAft>
                <a:buNone/>
              </a:pPr>
              <a:endParaRPr lang="en-GB" sz="1600" kern="1200" dirty="0">
                <a:latin typeface="+mn-lt"/>
              </a:endParaRPr>
            </a:p>
          </p:txBody>
        </p:sp>
      </p:grpSp>
      <p:sp>
        <p:nvSpPr>
          <p:cNvPr id="13" name="Rounded Rectangle 12">
            <a:extLst>
              <a:ext uri="{FF2B5EF4-FFF2-40B4-BE49-F238E27FC236}">
                <a16:creationId xmlns:a16="http://schemas.microsoft.com/office/drawing/2014/main" id="{9A31E863-E7E4-8418-3EEE-A5A104435AB2}"/>
              </a:ext>
            </a:extLst>
          </p:cNvPr>
          <p:cNvSpPr/>
          <p:nvPr userDrawn="1"/>
        </p:nvSpPr>
        <p:spPr>
          <a:xfrm>
            <a:off x="764558" y="4491424"/>
            <a:ext cx="1574944" cy="1326072"/>
          </a:xfrm>
          <a:prstGeom prst="roundRect">
            <a:avLst>
              <a:gd name="adj" fmla="val 10000"/>
            </a:avLst>
          </a:prstGeom>
          <a:blipFill>
            <a:blip r:embed="rId4"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sp>
      <p:sp>
        <p:nvSpPr>
          <p:cNvPr id="28" name="Google Shape;28;p14"/>
          <p:cNvSpPr txBox="1">
            <a:spLocks noGrp="1"/>
          </p:cNvSpPr>
          <p:nvPr>
            <p:ph type="body" idx="1"/>
          </p:nvPr>
        </p:nvSpPr>
        <p:spPr>
          <a:xfrm>
            <a:off x="2649538" y="1028556"/>
            <a:ext cx="9050626" cy="1247053"/>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14"/>
          <p:cNvSpPr txBox="1">
            <a:spLocks noGrp="1"/>
          </p:cNvSpPr>
          <p:nvPr>
            <p:ph type="body" idx="2"/>
          </p:nvPr>
        </p:nvSpPr>
        <p:spPr>
          <a:xfrm>
            <a:off x="2640013" y="2660650"/>
            <a:ext cx="9080500" cy="1381125"/>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14"/>
          <p:cNvSpPr txBox="1">
            <a:spLocks noGrp="1"/>
          </p:cNvSpPr>
          <p:nvPr>
            <p:ph type="body" idx="3"/>
          </p:nvPr>
        </p:nvSpPr>
        <p:spPr>
          <a:xfrm>
            <a:off x="2649538" y="4478338"/>
            <a:ext cx="9070975" cy="1381125"/>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4;p13">
            <a:extLst>
              <a:ext uri="{FF2B5EF4-FFF2-40B4-BE49-F238E27FC236}">
                <a16:creationId xmlns:a16="http://schemas.microsoft.com/office/drawing/2014/main" id="{8E33E46E-4AE8-291F-74E9-D94EC500319D}"/>
              </a:ext>
            </a:extLst>
          </p:cNvPr>
          <p:cNvSpPr txBox="1"/>
          <p:nvPr userDrawn="1"/>
        </p:nvSpPr>
        <p:spPr>
          <a:xfrm>
            <a:off x="1433945" y="6131919"/>
            <a:ext cx="916478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FF0000"/>
                </a:solidFill>
                <a:latin typeface="Calibri"/>
                <a:ea typeface="Calibri"/>
                <a:cs typeface="Calibri"/>
                <a:sym typeface="Calibri"/>
              </a:rPr>
              <a:t>Refer to the Notes Section below each slide for instructional details. </a:t>
            </a:r>
            <a:endParaRPr dirty="0"/>
          </a:p>
        </p:txBody>
      </p:sp>
    </p:spTree>
    <p:extLst>
      <p:ext uri="{BB962C8B-B14F-4D97-AF65-F5344CB8AC3E}">
        <p14:creationId xmlns:p14="http://schemas.microsoft.com/office/powerpoint/2010/main" val="3199131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Q_Body">
  <p:cSld name="IQ_Body">
    <p:spTree>
      <p:nvGrpSpPr>
        <p:cNvPr id="1" name="Shape 47"/>
        <p:cNvGrpSpPr/>
        <p:nvPr/>
      </p:nvGrpSpPr>
      <p:grpSpPr>
        <a:xfrm>
          <a:off x="0" y="0"/>
          <a:ext cx="0" cy="0"/>
          <a:chOff x="0" y="0"/>
          <a:chExt cx="0" cy="0"/>
        </a:xfrm>
      </p:grpSpPr>
      <p:sp>
        <p:nvSpPr>
          <p:cNvPr id="48" name="Google Shape;48;p18"/>
          <p:cNvSpPr txBox="1">
            <a:spLocks noGrp="1"/>
          </p:cNvSpPr>
          <p:nvPr>
            <p:ph type="title"/>
          </p:nvPr>
        </p:nvSpPr>
        <p:spPr>
          <a:xfrm>
            <a:off x="1466856" y="71414"/>
            <a:ext cx="9296427" cy="654032"/>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49" name="Google Shape;49;p18"/>
          <p:cNvSpPr txBox="1">
            <a:spLocks noGrp="1"/>
          </p:cNvSpPr>
          <p:nvPr>
            <p:ph type="body" idx="1"/>
          </p:nvPr>
        </p:nvSpPr>
        <p:spPr>
          <a:xfrm>
            <a:off x="857251" y="1214438"/>
            <a:ext cx="10668000" cy="478631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Q_Title">
  <p:cSld name="IQ_Title">
    <p:spTree>
      <p:nvGrpSpPr>
        <p:cNvPr id="1" name="Shape 50"/>
        <p:cNvGrpSpPr/>
        <p:nvPr/>
      </p:nvGrpSpPr>
      <p:grpSpPr>
        <a:xfrm>
          <a:off x="0" y="0"/>
          <a:ext cx="0" cy="0"/>
          <a:chOff x="0" y="0"/>
          <a:chExt cx="0" cy="0"/>
        </a:xfrm>
      </p:grpSpPr>
      <p:sp>
        <p:nvSpPr>
          <p:cNvPr id="51" name="Google Shape;51;p34"/>
          <p:cNvSpPr txBox="1">
            <a:spLocks noGrp="1"/>
          </p:cNvSpPr>
          <p:nvPr>
            <p:ph type="ctrTitle"/>
          </p:nvPr>
        </p:nvSpPr>
        <p:spPr>
          <a:xfrm>
            <a:off x="914400" y="899867"/>
            <a:ext cx="10363200" cy="175260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5400"/>
              <a:buFont typeface="Calibri"/>
              <a:buNone/>
              <a:defRPr sz="5400" b="0" i="0" u="none" strike="noStrike" cap="none">
                <a:solidFill>
                  <a:schemeClr val="dk1"/>
                </a:solidFill>
                <a:latin typeface="Calibri"/>
                <a:ea typeface="Calibri"/>
                <a:cs typeface="Calibri"/>
                <a:sym typeface="Calibri"/>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52" name="Google Shape;52;p34"/>
          <p:cNvSpPr txBox="1">
            <a:spLocks noGrp="1"/>
          </p:cNvSpPr>
          <p:nvPr>
            <p:ph type="subTitle" idx="1"/>
          </p:nvPr>
        </p:nvSpPr>
        <p:spPr>
          <a:xfrm>
            <a:off x="1828800" y="3009899"/>
            <a:ext cx="8534400" cy="17526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lnSpc>
                <a:spcPct val="9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9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3" name="Google Shape;53;p34"/>
          <p:cNvSpPr/>
          <p:nvPr/>
        </p:nvSpPr>
        <p:spPr>
          <a:xfrm>
            <a:off x="7635686" y="6434511"/>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8482B"/>
              </a:buClr>
              <a:buSzPts val="1400"/>
              <a:buFont typeface="Calibri"/>
              <a:buNone/>
            </a:pPr>
            <a:r>
              <a:rPr lang="en-US" sz="1400" b="1" i="0" u="none" strike="noStrike" cap="none">
                <a:solidFill>
                  <a:srgbClr val="08482B"/>
                </a:solidFill>
                <a:latin typeface="Calibri"/>
                <a:ea typeface="Calibri"/>
                <a:cs typeface="Calibri"/>
                <a:sym typeface="Calibri"/>
              </a:rPr>
              <a:t>Integral Education</a:t>
            </a:r>
            <a:r>
              <a:rPr lang="en-US" sz="1400" b="0" i="0" u="none" strike="noStrike" cap="none">
                <a:solidFill>
                  <a:srgbClr val="08482B"/>
                </a:solidFill>
                <a:latin typeface="Calibri"/>
                <a:ea typeface="Calibri"/>
                <a:cs typeface="Calibri"/>
                <a:sym typeface="Calibri"/>
              </a:rPr>
              <a:t> </a:t>
            </a:r>
            <a:r>
              <a:rPr lang="en-US" sz="1400" b="1" i="0" u="none" strike="noStrike" cap="none">
                <a:solidFill>
                  <a:srgbClr val="002060"/>
                </a:solidFill>
                <a:latin typeface="Calibri"/>
                <a:ea typeface="Calibri"/>
                <a:cs typeface="Calibri"/>
                <a:sym typeface="Calibri"/>
              </a:rPr>
              <a:t>FOR  </a:t>
            </a:r>
            <a:r>
              <a:rPr lang="en-US" sz="1400" b="1" i="0" u="none" strike="noStrike" cap="none">
                <a:solidFill>
                  <a:srgbClr val="C00000"/>
                </a:solidFill>
                <a:latin typeface="Calibri"/>
                <a:ea typeface="Calibri"/>
                <a:cs typeface="Calibri"/>
                <a:sym typeface="Calibri"/>
              </a:rPr>
              <a:t>ALL, </a:t>
            </a:r>
            <a:r>
              <a:rPr lang="en-US" sz="1400" b="1" i="0" u="none" strike="noStrike" cap="none">
                <a:solidFill>
                  <a:srgbClr val="002060"/>
                </a:solidFill>
                <a:latin typeface="Calibri"/>
                <a:ea typeface="Calibri"/>
                <a:cs typeface="Calibri"/>
                <a:sym typeface="Calibri"/>
              </a:rPr>
              <a:t>BY</a:t>
            </a:r>
            <a:r>
              <a:rPr lang="en-US" sz="1400" b="1" i="0" u="none" strike="noStrike" cap="none">
                <a:solidFill>
                  <a:srgbClr val="C00000"/>
                </a:solidFill>
                <a:latin typeface="Calibri"/>
                <a:ea typeface="Calibri"/>
                <a:cs typeface="Calibri"/>
                <a:sym typeface="Calibri"/>
              </a:rPr>
              <a:t> ALL</a:t>
            </a:r>
            <a:endParaRPr sz="1800" b="0" i="0" u="none" strike="noStrike" cap="none">
              <a:solidFill>
                <a:schemeClr val="dk1"/>
              </a:solidFill>
              <a:latin typeface="Calibri"/>
              <a:ea typeface="Calibri"/>
              <a:cs typeface="Calibri"/>
              <a:sym typeface="Calibri"/>
            </a:endParaRPr>
          </a:p>
        </p:txBody>
      </p:sp>
      <p:pic>
        <p:nvPicPr>
          <p:cNvPr id="54" name="Google Shape;54;p34" descr="A picture containing text, clock&#10;&#10;Description automatically generated"/>
          <p:cNvPicPr preferRelativeResize="0"/>
          <p:nvPr/>
        </p:nvPicPr>
        <p:blipFill rotWithShape="1">
          <a:blip r:embed="rId2">
            <a:alphaModFix/>
          </a:blip>
          <a:srcRect/>
          <a:stretch/>
        </p:blipFill>
        <p:spPr>
          <a:xfrm>
            <a:off x="205167" y="96174"/>
            <a:ext cx="678726" cy="720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A_Body">
  <p:cSld name="IA_Body">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1466856" y="71414"/>
            <a:ext cx="9296427" cy="654032"/>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61" name="Google Shape;61;p20"/>
          <p:cNvSpPr txBox="1">
            <a:spLocks noGrp="1"/>
          </p:cNvSpPr>
          <p:nvPr>
            <p:ph type="body" idx="1"/>
          </p:nvPr>
        </p:nvSpPr>
        <p:spPr>
          <a:xfrm>
            <a:off x="857251" y="1214438"/>
            <a:ext cx="10668000" cy="478631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A_Title">
  <p:cSld name="IA_Title">
    <p:spTree>
      <p:nvGrpSpPr>
        <p:cNvPr id="1" name="Shape 62"/>
        <p:cNvGrpSpPr/>
        <p:nvPr/>
      </p:nvGrpSpPr>
      <p:grpSpPr>
        <a:xfrm>
          <a:off x="0" y="0"/>
          <a:ext cx="0" cy="0"/>
          <a:chOff x="0" y="0"/>
          <a:chExt cx="0" cy="0"/>
        </a:xfrm>
      </p:grpSpPr>
      <p:sp>
        <p:nvSpPr>
          <p:cNvPr id="63" name="Google Shape;63;p33"/>
          <p:cNvSpPr txBox="1">
            <a:spLocks noGrp="1"/>
          </p:cNvSpPr>
          <p:nvPr>
            <p:ph type="ctrTitle"/>
          </p:nvPr>
        </p:nvSpPr>
        <p:spPr>
          <a:xfrm>
            <a:off x="914400" y="899867"/>
            <a:ext cx="10363200" cy="175260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5400"/>
              <a:buFont typeface="Calibri"/>
              <a:buNone/>
              <a:defRPr sz="5400" b="0" i="0" u="none" strike="noStrike" cap="none">
                <a:solidFill>
                  <a:schemeClr val="dk1"/>
                </a:solidFill>
                <a:latin typeface="Calibri"/>
                <a:ea typeface="Calibri"/>
                <a:cs typeface="Calibri"/>
                <a:sym typeface="Calibri"/>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64" name="Google Shape;64;p33"/>
          <p:cNvSpPr txBox="1">
            <a:spLocks noGrp="1"/>
          </p:cNvSpPr>
          <p:nvPr>
            <p:ph type="subTitle" idx="1"/>
          </p:nvPr>
        </p:nvSpPr>
        <p:spPr>
          <a:xfrm>
            <a:off x="1828800" y="3009899"/>
            <a:ext cx="8534400" cy="17526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lnSpc>
                <a:spcPct val="9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9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5" name="Google Shape;65;p33"/>
          <p:cNvSpPr/>
          <p:nvPr/>
        </p:nvSpPr>
        <p:spPr>
          <a:xfrm>
            <a:off x="7635686" y="6434511"/>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8482B"/>
              </a:buClr>
              <a:buSzPts val="1400"/>
              <a:buFont typeface="Calibri"/>
              <a:buNone/>
            </a:pPr>
            <a:r>
              <a:rPr lang="en-US" sz="1400" b="1" i="0" u="none" strike="noStrike" cap="none">
                <a:solidFill>
                  <a:srgbClr val="08482B"/>
                </a:solidFill>
                <a:latin typeface="Calibri"/>
                <a:ea typeface="Calibri"/>
                <a:cs typeface="Calibri"/>
                <a:sym typeface="Calibri"/>
              </a:rPr>
              <a:t>Integral Education</a:t>
            </a:r>
            <a:r>
              <a:rPr lang="en-US" sz="1400" b="0" i="0" u="none" strike="noStrike" cap="none">
                <a:solidFill>
                  <a:srgbClr val="08482B"/>
                </a:solidFill>
                <a:latin typeface="Calibri"/>
                <a:ea typeface="Calibri"/>
                <a:cs typeface="Calibri"/>
                <a:sym typeface="Calibri"/>
              </a:rPr>
              <a:t> </a:t>
            </a:r>
            <a:r>
              <a:rPr lang="en-US" sz="1400" b="1" i="0" u="none" strike="noStrike" cap="none">
                <a:solidFill>
                  <a:srgbClr val="002060"/>
                </a:solidFill>
                <a:latin typeface="Calibri"/>
                <a:ea typeface="Calibri"/>
                <a:cs typeface="Calibri"/>
                <a:sym typeface="Calibri"/>
              </a:rPr>
              <a:t>FOR  </a:t>
            </a:r>
            <a:r>
              <a:rPr lang="en-US" sz="1400" b="1" i="0" u="none" strike="noStrike" cap="none">
                <a:solidFill>
                  <a:srgbClr val="C00000"/>
                </a:solidFill>
                <a:latin typeface="Calibri"/>
                <a:ea typeface="Calibri"/>
                <a:cs typeface="Calibri"/>
                <a:sym typeface="Calibri"/>
              </a:rPr>
              <a:t>ALL, </a:t>
            </a:r>
            <a:r>
              <a:rPr lang="en-US" sz="1400" b="1" i="0" u="none" strike="noStrike" cap="none">
                <a:solidFill>
                  <a:srgbClr val="002060"/>
                </a:solidFill>
                <a:latin typeface="Calibri"/>
                <a:ea typeface="Calibri"/>
                <a:cs typeface="Calibri"/>
                <a:sym typeface="Calibri"/>
              </a:rPr>
              <a:t>BY</a:t>
            </a:r>
            <a:r>
              <a:rPr lang="en-US" sz="1400" b="1" i="0" u="none" strike="noStrike" cap="none">
                <a:solidFill>
                  <a:srgbClr val="C00000"/>
                </a:solidFill>
                <a:latin typeface="Calibri"/>
                <a:ea typeface="Calibri"/>
                <a:cs typeface="Calibri"/>
                <a:sym typeface="Calibri"/>
              </a:rPr>
              <a:t> ALL</a:t>
            </a:r>
            <a:endParaRPr sz="1800" b="0" i="0" u="none" strike="noStrike" cap="none">
              <a:solidFill>
                <a:schemeClr val="dk1"/>
              </a:solidFill>
              <a:latin typeface="Calibri"/>
              <a:ea typeface="Calibri"/>
              <a:cs typeface="Calibri"/>
              <a:sym typeface="Calibri"/>
            </a:endParaRPr>
          </a:p>
        </p:txBody>
      </p:sp>
      <p:pic>
        <p:nvPicPr>
          <p:cNvPr id="66" name="Google Shape;66;p33" descr="A picture containing text, clock&#10;&#10;Description automatically generated"/>
          <p:cNvPicPr preferRelativeResize="0"/>
          <p:nvPr/>
        </p:nvPicPr>
        <p:blipFill rotWithShape="1">
          <a:blip r:embed="rId2">
            <a:alphaModFix/>
          </a:blip>
          <a:srcRect/>
          <a:stretch/>
        </p:blipFill>
        <p:spPr>
          <a:xfrm>
            <a:off x="205167" y="96174"/>
            <a:ext cx="678726" cy="720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ttribution_Body">
  <p:cSld name="Attribution_Body">
    <p:spTree>
      <p:nvGrpSpPr>
        <p:cNvPr id="1" name="Shape 120"/>
        <p:cNvGrpSpPr/>
        <p:nvPr/>
      </p:nvGrpSpPr>
      <p:grpSpPr>
        <a:xfrm>
          <a:off x="0" y="0"/>
          <a:ext cx="0" cy="0"/>
          <a:chOff x="0" y="0"/>
          <a:chExt cx="0" cy="0"/>
        </a:xfrm>
      </p:grpSpPr>
      <p:sp>
        <p:nvSpPr>
          <p:cNvPr id="121" name="Google Shape;121;p30"/>
          <p:cNvSpPr txBox="1">
            <a:spLocks noGrp="1"/>
          </p:cNvSpPr>
          <p:nvPr>
            <p:ph type="title"/>
          </p:nvPr>
        </p:nvSpPr>
        <p:spPr>
          <a:xfrm>
            <a:off x="1466856" y="71414"/>
            <a:ext cx="9296427" cy="654032"/>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122" name="Google Shape;122;p30"/>
          <p:cNvSpPr txBox="1">
            <a:spLocks noGrp="1"/>
          </p:cNvSpPr>
          <p:nvPr>
            <p:ph type="body" idx="1"/>
          </p:nvPr>
        </p:nvSpPr>
        <p:spPr>
          <a:xfrm>
            <a:off x="857251" y="1214438"/>
            <a:ext cx="10668000" cy="478631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8.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1" descr="Calendar&#10;&#10;Description automatically generated with low confidence"/>
          <p:cNvPicPr preferRelativeResize="0"/>
          <p:nvPr/>
        </p:nvPicPr>
        <p:blipFill rotWithShape="1">
          <a:blip r:embed="rId5">
            <a:alphaModFix/>
          </a:blip>
          <a:srcRect/>
          <a:stretch/>
        </p:blipFill>
        <p:spPr>
          <a:xfrm>
            <a:off x="11305651" y="96174"/>
            <a:ext cx="738701" cy="720000"/>
          </a:xfrm>
          <a:prstGeom prst="rect">
            <a:avLst/>
          </a:prstGeom>
          <a:noFill/>
          <a:ln>
            <a:noFill/>
          </a:ln>
        </p:spPr>
      </p:pic>
      <p:pic>
        <p:nvPicPr>
          <p:cNvPr id="11" name="Google Shape;11;p11" descr="A picture containing text, clock&#10;&#10;Description automatically generated"/>
          <p:cNvPicPr preferRelativeResize="0"/>
          <p:nvPr/>
        </p:nvPicPr>
        <p:blipFill rotWithShape="1">
          <a:blip r:embed="rId6">
            <a:alphaModFix/>
          </a:blip>
          <a:srcRect/>
          <a:stretch/>
        </p:blipFill>
        <p:spPr>
          <a:xfrm>
            <a:off x="205167" y="96174"/>
            <a:ext cx="678726" cy="720000"/>
          </a:xfrm>
          <a:prstGeom prst="rect">
            <a:avLst/>
          </a:prstGeom>
          <a:noFill/>
          <a:ln>
            <a:noFill/>
          </a:ln>
        </p:spPr>
      </p:pic>
      <p:sp>
        <p:nvSpPr>
          <p:cNvPr id="12" name="Google Shape;12;p11"/>
          <p:cNvSpPr/>
          <p:nvPr/>
        </p:nvSpPr>
        <p:spPr>
          <a:xfrm>
            <a:off x="7635686" y="6434511"/>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8482B"/>
              </a:buClr>
              <a:buSzPts val="1400"/>
              <a:buFont typeface="Calibri"/>
              <a:buNone/>
            </a:pPr>
            <a:r>
              <a:rPr lang="en-US" sz="1400" b="1" i="0" u="none" strike="noStrike" cap="none">
                <a:solidFill>
                  <a:srgbClr val="08482B"/>
                </a:solidFill>
                <a:latin typeface="Calibri"/>
                <a:ea typeface="Calibri"/>
                <a:cs typeface="Calibri"/>
                <a:sym typeface="Calibri"/>
              </a:rPr>
              <a:t>Integral Education</a:t>
            </a:r>
            <a:r>
              <a:rPr lang="en-US" sz="1400" b="0" i="0" u="none" strike="noStrike" cap="none">
                <a:solidFill>
                  <a:srgbClr val="08482B"/>
                </a:solidFill>
                <a:latin typeface="Calibri"/>
                <a:ea typeface="Calibri"/>
                <a:cs typeface="Calibri"/>
                <a:sym typeface="Calibri"/>
              </a:rPr>
              <a:t> </a:t>
            </a:r>
            <a:r>
              <a:rPr lang="en-US" sz="1400" b="1" i="0" u="none" strike="noStrike" cap="none">
                <a:solidFill>
                  <a:srgbClr val="002060"/>
                </a:solidFill>
                <a:latin typeface="Calibri"/>
                <a:ea typeface="Calibri"/>
                <a:cs typeface="Calibri"/>
                <a:sym typeface="Calibri"/>
              </a:rPr>
              <a:t>FOR  </a:t>
            </a:r>
            <a:r>
              <a:rPr lang="en-US" sz="1400" b="1" i="0" u="none" strike="noStrike" cap="none">
                <a:solidFill>
                  <a:srgbClr val="C00000"/>
                </a:solidFill>
                <a:latin typeface="Calibri"/>
                <a:ea typeface="Calibri"/>
                <a:cs typeface="Calibri"/>
                <a:sym typeface="Calibri"/>
              </a:rPr>
              <a:t>ALL, </a:t>
            </a:r>
            <a:r>
              <a:rPr lang="en-US" sz="1400" b="1" i="0" u="none" strike="noStrike" cap="none">
                <a:solidFill>
                  <a:srgbClr val="002060"/>
                </a:solidFill>
                <a:latin typeface="Calibri"/>
                <a:ea typeface="Calibri"/>
                <a:cs typeface="Calibri"/>
                <a:sym typeface="Calibri"/>
              </a:rPr>
              <a:t>BY</a:t>
            </a:r>
            <a:r>
              <a:rPr lang="en-US" sz="1400" b="1" i="0" u="none" strike="noStrike" cap="none">
                <a:solidFill>
                  <a:srgbClr val="C00000"/>
                </a:solidFill>
                <a:latin typeface="Calibri"/>
                <a:ea typeface="Calibri"/>
                <a:cs typeface="Calibri"/>
                <a:sym typeface="Calibri"/>
              </a:rPr>
              <a:t> ALL</a:t>
            </a:r>
            <a:endParaRPr sz="1800" b="0" i="0" u="none" strike="noStrike" cap="none">
              <a:solidFill>
                <a:schemeClr val="dk1"/>
              </a:solidFill>
              <a:latin typeface="Calibri"/>
              <a:ea typeface="Calibri"/>
              <a:cs typeface="Calibri"/>
              <a:sym typeface="Calibri"/>
            </a:endParaRPr>
          </a:p>
        </p:txBody>
      </p:sp>
      <p:sp>
        <p:nvSpPr>
          <p:cNvPr id="13" name="Google Shape;13;p11"/>
          <p:cNvSpPr txBox="1"/>
          <p:nvPr/>
        </p:nvSpPr>
        <p:spPr>
          <a:xfrm>
            <a:off x="205167" y="6530994"/>
            <a:ext cx="60960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0" i="0" u="none" strike="noStrike" cap="none">
                <a:solidFill>
                  <a:srgbClr val="222222"/>
                </a:solidFill>
                <a:highlight>
                  <a:srgbClr val="FFFFFF"/>
                </a:highlight>
                <a:latin typeface="Arial"/>
                <a:ea typeface="Arial"/>
                <a:cs typeface="Arial"/>
                <a:sym typeface="Arial"/>
              </a:rPr>
              <a:t>CC BY-NC-SA 4.0 Sri Sathya Sai Central Trust</a:t>
            </a:r>
            <a:endParaRPr sz="900" b="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7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
        <p:cNvGrpSpPr/>
        <p:nvPr/>
      </p:nvGrpSpPr>
      <p:grpSpPr>
        <a:xfrm>
          <a:off x="0" y="0"/>
          <a:ext cx="0" cy="0"/>
          <a:chOff x="0" y="0"/>
          <a:chExt cx="0" cy="0"/>
        </a:xfrm>
      </p:grpSpPr>
      <p:pic>
        <p:nvPicPr>
          <p:cNvPr id="44" name="Google Shape;44;p17" descr="Calendar&#10;&#10;Description automatically generated with low confidence"/>
          <p:cNvPicPr preferRelativeResize="0"/>
          <p:nvPr/>
        </p:nvPicPr>
        <p:blipFill rotWithShape="1">
          <a:blip r:embed="rId4">
            <a:alphaModFix/>
          </a:blip>
          <a:srcRect/>
          <a:stretch/>
        </p:blipFill>
        <p:spPr>
          <a:xfrm>
            <a:off x="11305651" y="96174"/>
            <a:ext cx="738701" cy="720000"/>
          </a:xfrm>
          <a:prstGeom prst="rect">
            <a:avLst/>
          </a:prstGeom>
          <a:noFill/>
          <a:ln>
            <a:noFill/>
          </a:ln>
        </p:spPr>
      </p:pic>
      <p:pic>
        <p:nvPicPr>
          <p:cNvPr id="45" name="Google Shape;45;p17" descr="A picture containing text, clipart&#10;&#10;Description automatically generated"/>
          <p:cNvPicPr preferRelativeResize="0"/>
          <p:nvPr/>
        </p:nvPicPr>
        <p:blipFill rotWithShape="1">
          <a:blip r:embed="rId5">
            <a:alphaModFix/>
          </a:blip>
          <a:srcRect/>
          <a:stretch/>
        </p:blipFill>
        <p:spPr>
          <a:xfrm>
            <a:off x="11286950" y="6062852"/>
            <a:ext cx="720000" cy="720000"/>
          </a:xfrm>
          <a:prstGeom prst="rect">
            <a:avLst/>
          </a:prstGeom>
          <a:noFill/>
          <a:ln>
            <a:noFill/>
          </a:ln>
        </p:spPr>
      </p:pic>
      <p:sp>
        <p:nvSpPr>
          <p:cNvPr id="46" name="Google Shape;46;p17"/>
          <p:cNvSpPr txBox="1"/>
          <p:nvPr/>
        </p:nvSpPr>
        <p:spPr>
          <a:xfrm>
            <a:off x="205167" y="6530994"/>
            <a:ext cx="60960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0" i="0">
                <a:solidFill>
                  <a:srgbClr val="222222"/>
                </a:solidFill>
                <a:highlight>
                  <a:srgbClr val="FFFFFF"/>
                </a:highlight>
                <a:latin typeface="Arial"/>
                <a:ea typeface="Arial"/>
                <a:cs typeface="Arial"/>
                <a:sym typeface="Arial"/>
              </a:rPr>
              <a:t>CC BY-NC-SA 4.0 Sri Sathya Sai Central Trust</a:t>
            </a:r>
            <a:endParaRPr sz="900" b="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pic>
        <p:nvPicPr>
          <p:cNvPr id="56" name="Google Shape;56;p19" descr="Calendar&#10;&#10;Description automatically generated with low confidence"/>
          <p:cNvPicPr preferRelativeResize="0"/>
          <p:nvPr/>
        </p:nvPicPr>
        <p:blipFill rotWithShape="1">
          <a:blip r:embed="rId4">
            <a:alphaModFix/>
          </a:blip>
          <a:srcRect/>
          <a:stretch/>
        </p:blipFill>
        <p:spPr>
          <a:xfrm>
            <a:off x="11305651" y="96174"/>
            <a:ext cx="738701" cy="720000"/>
          </a:xfrm>
          <a:prstGeom prst="rect">
            <a:avLst/>
          </a:prstGeom>
          <a:noFill/>
          <a:ln>
            <a:noFill/>
          </a:ln>
        </p:spPr>
      </p:pic>
      <p:pic>
        <p:nvPicPr>
          <p:cNvPr id="57" name="Google Shape;57;p19" descr="A close - up of a flame&#10;&#10;Description automatically generated with medium confidence"/>
          <p:cNvPicPr preferRelativeResize="0"/>
          <p:nvPr/>
        </p:nvPicPr>
        <p:blipFill rotWithShape="1">
          <a:blip r:embed="rId5">
            <a:alphaModFix/>
          </a:blip>
          <a:srcRect/>
          <a:stretch/>
        </p:blipFill>
        <p:spPr>
          <a:xfrm>
            <a:off x="11277600" y="6034851"/>
            <a:ext cx="715200" cy="720000"/>
          </a:xfrm>
          <a:prstGeom prst="rect">
            <a:avLst/>
          </a:prstGeom>
          <a:noFill/>
          <a:ln>
            <a:noFill/>
          </a:ln>
        </p:spPr>
      </p:pic>
      <p:sp>
        <p:nvSpPr>
          <p:cNvPr id="58" name="Google Shape;58;p19"/>
          <p:cNvSpPr txBox="1"/>
          <p:nvPr/>
        </p:nvSpPr>
        <p:spPr>
          <a:xfrm>
            <a:off x="205167" y="6530994"/>
            <a:ext cx="60960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0" i="0">
                <a:solidFill>
                  <a:srgbClr val="222222"/>
                </a:solidFill>
                <a:highlight>
                  <a:srgbClr val="FFFFFF"/>
                </a:highlight>
                <a:latin typeface="Arial"/>
                <a:ea typeface="Arial"/>
                <a:cs typeface="Arial"/>
                <a:sym typeface="Arial"/>
              </a:rPr>
              <a:t>CC BY-NC-SA 4.0 Sri Sathya Sai Central Trust</a:t>
            </a:r>
            <a:endParaRPr sz="900" b="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
        <p:cNvGrpSpPr/>
        <p:nvPr/>
      </p:nvGrpSpPr>
      <p:grpSpPr>
        <a:xfrm>
          <a:off x="0" y="0"/>
          <a:ext cx="0" cy="0"/>
          <a:chOff x="0" y="0"/>
          <a:chExt cx="0" cy="0"/>
        </a:xfrm>
      </p:grpSpPr>
      <p:pic>
        <p:nvPicPr>
          <p:cNvPr id="116" name="Google Shape;116;p29" descr="Calendar&#10;&#10;Description automatically generated with low confidence"/>
          <p:cNvPicPr preferRelativeResize="0"/>
          <p:nvPr/>
        </p:nvPicPr>
        <p:blipFill rotWithShape="1">
          <a:blip r:embed="rId3">
            <a:alphaModFix/>
          </a:blip>
          <a:srcRect/>
          <a:stretch/>
        </p:blipFill>
        <p:spPr>
          <a:xfrm>
            <a:off x="11305651" y="96174"/>
            <a:ext cx="738701" cy="720000"/>
          </a:xfrm>
          <a:prstGeom prst="rect">
            <a:avLst/>
          </a:prstGeom>
          <a:noFill/>
          <a:ln>
            <a:noFill/>
          </a:ln>
        </p:spPr>
      </p:pic>
      <p:pic>
        <p:nvPicPr>
          <p:cNvPr id="117" name="Google Shape;117;p29" descr="A picture containing text, clock&#10;&#10;Description automatically generated"/>
          <p:cNvPicPr preferRelativeResize="0"/>
          <p:nvPr/>
        </p:nvPicPr>
        <p:blipFill rotWithShape="1">
          <a:blip r:embed="rId4">
            <a:alphaModFix/>
          </a:blip>
          <a:srcRect/>
          <a:stretch/>
        </p:blipFill>
        <p:spPr>
          <a:xfrm>
            <a:off x="205167" y="96174"/>
            <a:ext cx="678726" cy="720000"/>
          </a:xfrm>
          <a:prstGeom prst="rect">
            <a:avLst/>
          </a:prstGeom>
          <a:noFill/>
          <a:ln>
            <a:noFill/>
          </a:ln>
        </p:spPr>
      </p:pic>
      <p:sp>
        <p:nvSpPr>
          <p:cNvPr id="118" name="Google Shape;118;p29"/>
          <p:cNvSpPr/>
          <p:nvPr/>
        </p:nvSpPr>
        <p:spPr>
          <a:xfrm>
            <a:off x="7635686" y="6434511"/>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8482B"/>
              </a:buClr>
              <a:buSzPts val="1400"/>
              <a:buFont typeface="Calibri"/>
              <a:buNone/>
            </a:pPr>
            <a:r>
              <a:rPr lang="en-US" sz="1400" b="1" i="0" u="none" strike="noStrike" cap="none">
                <a:solidFill>
                  <a:srgbClr val="08482B"/>
                </a:solidFill>
                <a:latin typeface="Calibri"/>
                <a:ea typeface="Calibri"/>
                <a:cs typeface="Calibri"/>
                <a:sym typeface="Calibri"/>
              </a:rPr>
              <a:t>Integral Education</a:t>
            </a:r>
            <a:r>
              <a:rPr lang="en-US" sz="1400" b="0" i="0" u="none" strike="noStrike" cap="none">
                <a:solidFill>
                  <a:srgbClr val="08482B"/>
                </a:solidFill>
                <a:latin typeface="Calibri"/>
                <a:ea typeface="Calibri"/>
                <a:cs typeface="Calibri"/>
                <a:sym typeface="Calibri"/>
              </a:rPr>
              <a:t> </a:t>
            </a:r>
            <a:r>
              <a:rPr lang="en-US" sz="1400" b="1" i="0" u="none" strike="noStrike" cap="none">
                <a:solidFill>
                  <a:srgbClr val="002060"/>
                </a:solidFill>
                <a:latin typeface="Calibri"/>
                <a:ea typeface="Calibri"/>
                <a:cs typeface="Calibri"/>
                <a:sym typeface="Calibri"/>
              </a:rPr>
              <a:t>FOR  </a:t>
            </a:r>
            <a:r>
              <a:rPr lang="en-US" sz="1400" b="1" i="0" u="none" strike="noStrike" cap="none">
                <a:solidFill>
                  <a:srgbClr val="C00000"/>
                </a:solidFill>
                <a:latin typeface="Calibri"/>
                <a:ea typeface="Calibri"/>
                <a:cs typeface="Calibri"/>
                <a:sym typeface="Calibri"/>
              </a:rPr>
              <a:t>ALL, </a:t>
            </a:r>
            <a:r>
              <a:rPr lang="en-US" sz="1400" b="1" i="0" u="none" strike="noStrike" cap="none">
                <a:solidFill>
                  <a:srgbClr val="002060"/>
                </a:solidFill>
                <a:latin typeface="Calibri"/>
                <a:ea typeface="Calibri"/>
                <a:cs typeface="Calibri"/>
                <a:sym typeface="Calibri"/>
              </a:rPr>
              <a:t>BY</a:t>
            </a:r>
            <a:r>
              <a:rPr lang="en-US" sz="1400" b="1" i="0" u="none" strike="noStrike" cap="none">
                <a:solidFill>
                  <a:srgbClr val="C00000"/>
                </a:solidFill>
                <a:latin typeface="Calibri"/>
                <a:ea typeface="Calibri"/>
                <a:cs typeface="Calibri"/>
                <a:sym typeface="Calibri"/>
              </a:rPr>
              <a:t> ALL</a:t>
            </a:r>
            <a:endParaRPr sz="1800" b="0" i="0" u="none" strike="noStrike" cap="none">
              <a:solidFill>
                <a:schemeClr val="dk1"/>
              </a:solidFill>
              <a:latin typeface="Calibri"/>
              <a:ea typeface="Calibri"/>
              <a:cs typeface="Calibri"/>
              <a:sym typeface="Calibri"/>
            </a:endParaRPr>
          </a:p>
        </p:txBody>
      </p:sp>
      <p:sp>
        <p:nvSpPr>
          <p:cNvPr id="119" name="Google Shape;119;p29"/>
          <p:cNvSpPr txBox="1"/>
          <p:nvPr/>
        </p:nvSpPr>
        <p:spPr>
          <a:xfrm>
            <a:off x="205167" y="6530994"/>
            <a:ext cx="60960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0" i="0">
                <a:solidFill>
                  <a:srgbClr val="222222"/>
                </a:solidFill>
                <a:highlight>
                  <a:srgbClr val="FFFFFF"/>
                </a:highlight>
                <a:latin typeface="Arial"/>
                <a:ea typeface="Arial"/>
                <a:cs typeface="Arial"/>
                <a:sym typeface="Arial"/>
              </a:rPr>
              <a:t>CC BY-NC-SA 4.0 Sri Sathya Sai Central Trust</a:t>
            </a:r>
            <a:endParaRPr sz="900" b="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23.png"/><Relationship Id="rId3" Type="http://schemas.openxmlformats.org/officeDocument/2006/relationships/image" Target="../media/image8.jpg"/><Relationship Id="rId7" Type="http://schemas.openxmlformats.org/officeDocument/2006/relationships/image" Target="../media/image13.jpg"/><Relationship Id="rId12"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1.jpg"/><Relationship Id="rId11" Type="http://schemas.microsoft.com/office/2007/relationships/hdphoto" Target="../media/hdphoto1.wdp"/><Relationship Id="rId5" Type="http://schemas.openxmlformats.org/officeDocument/2006/relationships/image" Target="../media/image10.jpg"/><Relationship Id="rId15" Type="http://schemas.openxmlformats.org/officeDocument/2006/relationships/image" Target="../media/image17.png"/><Relationship Id="rId10" Type="http://schemas.openxmlformats.org/officeDocument/2006/relationships/image" Target="../media/image16.png"/><Relationship Id="rId4" Type="http://schemas.openxmlformats.org/officeDocument/2006/relationships/image" Target="../media/image9.jpg"/><Relationship Id="rId9" Type="http://schemas.openxmlformats.org/officeDocument/2006/relationships/image" Target="../media/image12.jpg"/><Relationship Id="rId1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elonuniversity/" TargetMode="External"/><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1.jpg"/><Relationship Id="rId5" Type="http://schemas.openxmlformats.org/officeDocument/2006/relationships/image" Target="../media/image19.png"/><Relationship Id="rId4" Type="http://schemas.openxmlformats.org/officeDocument/2006/relationships/hyperlink" Target="https://pixabay.com/id/users/io-images-1096650/"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hyperlink" Target="mailto:Arjunkhanna08@gmail.com"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hyperlink" Target="mailto:Arjunkhanna08@gmail.com"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7170" t="14257" r="35014" b="15686"/>
          <a:stretch/>
        </p:blipFill>
        <p:spPr>
          <a:xfrm>
            <a:off x="10054892" y="1240970"/>
            <a:ext cx="2142551" cy="1730538"/>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8087" t="14630" r="6847" b="14519"/>
          <a:stretch/>
        </p:blipFill>
        <p:spPr>
          <a:xfrm>
            <a:off x="2612571" y="1240970"/>
            <a:ext cx="3144762" cy="1746519"/>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4008" t="6521" r="5161" b="8474"/>
          <a:stretch/>
        </p:blipFill>
        <p:spPr>
          <a:xfrm>
            <a:off x="0" y="3098990"/>
            <a:ext cx="3085139" cy="1843140"/>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397" t="4743" r="2397" b="6194"/>
          <a:stretch/>
        </p:blipFill>
        <p:spPr>
          <a:xfrm>
            <a:off x="3208475" y="3081667"/>
            <a:ext cx="3510644" cy="1877786"/>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3358" t="5680" r="44660" b="6520"/>
          <a:stretch/>
        </p:blipFill>
        <p:spPr>
          <a:xfrm>
            <a:off x="10354453" y="3106268"/>
            <a:ext cx="1859318" cy="1870788"/>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2375" t="6046" r="2218" b="4919"/>
          <a:stretch/>
        </p:blipFill>
        <p:spPr>
          <a:xfrm>
            <a:off x="5875188" y="1234379"/>
            <a:ext cx="4061849" cy="1737129"/>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42454" y="3098709"/>
            <a:ext cx="3388664" cy="1878348"/>
          </a:xfrm>
          <a:prstGeom prst="rect">
            <a:avLst/>
          </a:prstGeom>
        </p:spPr>
      </p:pic>
      <p:sp>
        <p:nvSpPr>
          <p:cNvPr id="3" name="Rounded Rectangle 2"/>
          <p:cNvSpPr/>
          <p:nvPr/>
        </p:nvSpPr>
        <p:spPr>
          <a:xfrm>
            <a:off x="2756807" y="2154793"/>
            <a:ext cx="6678386" cy="1633435"/>
          </a:xfrm>
          <a:prstGeom prst="roundRect">
            <a:avLst/>
          </a:prstGeom>
          <a:solidFill>
            <a:schemeClr val="bg1"/>
          </a:solidFill>
          <a:ln>
            <a:solidFill>
              <a:schemeClr val="accent2">
                <a:lumMod val="75000"/>
              </a:schemeClr>
            </a:solidFill>
          </a:ln>
          <a:effectLst>
            <a:outerShdw blurRad="292100" sx="102000" sy="102000" algn="ctr" rotWithShape="0">
              <a:schemeClr val="accent4">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Google Shape;127;p1"/>
          <p:cNvSpPr txBox="1">
            <a:spLocks noGrp="1"/>
          </p:cNvSpPr>
          <p:nvPr>
            <p:ph type="ctrTitle"/>
          </p:nvPr>
        </p:nvSpPr>
        <p:spPr>
          <a:xfrm>
            <a:off x="914400" y="2095209"/>
            <a:ext cx="10363200" cy="1752601"/>
          </a:xfrm>
          <a:prstGeom prst="rect">
            <a:avLst/>
          </a:prstGeom>
          <a:noFill/>
          <a:ln>
            <a:noFill/>
          </a:ln>
        </p:spPr>
        <p:txBody>
          <a:bodyPr spcFirstLastPara="1" wrap="square" lIns="91425" tIns="45700" rIns="91425" bIns="45700" anchor="ctr" anchorCtr="0">
            <a:noAutofit/>
          </a:bodyPr>
          <a:lstStyle/>
          <a:p>
            <a:r>
              <a:rPr lang="en-US" sz="7200" b="1" dirty="0">
                <a:solidFill>
                  <a:schemeClr val="accent4">
                    <a:lumMod val="75000"/>
                  </a:schemeClr>
                </a:solidFill>
              </a:rPr>
              <a:t>Letter Writing</a:t>
            </a:r>
            <a:endParaRPr sz="7200" b="1" dirty="0">
              <a:solidFill>
                <a:schemeClr val="accent4">
                  <a:lumMod val="75000"/>
                </a:schemeClr>
              </a:solidFill>
            </a:endParaRPr>
          </a:p>
        </p:txBody>
      </p:sp>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22864" t="5680" r="2911" b="6520"/>
          <a:stretch/>
        </p:blipFill>
        <p:spPr>
          <a:xfrm>
            <a:off x="0" y="1234380"/>
            <a:ext cx="2480733" cy="174806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5037" y="1611800"/>
            <a:ext cx="5986964" cy="4033157"/>
          </a:xfrm>
          <a:prstGeom prst="rect">
            <a:avLst/>
          </a:prstGeom>
        </p:spPr>
      </p:pic>
      <p:sp>
        <p:nvSpPr>
          <p:cNvPr id="3" name="Text Placeholder 2"/>
          <p:cNvSpPr>
            <a:spLocks noGrp="1"/>
          </p:cNvSpPr>
          <p:nvPr>
            <p:ph type="body" idx="1"/>
          </p:nvPr>
        </p:nvSpPr>
        <p:spPr>
          <a:xfrm>
            <a:off x="857251" y="1611800"/>
            <a:ext cx="5252144" cy="3573149"/>
          </a:xfrm>
        </p:spPr>
        <p:txBody>
          <a:bodyPr/>
          <a:lstStyle/>
          <a:p>
            <a:pPr marL="0" indent="0">
              <a:buClrTx/>
              <a:buSzTx/>
              <a:buFontTx/>
              <a:buNone/>
            </a:pPr>
            <a:r>
              <a:rPr lang="en-US" sz="2000" dirty="0">
                <a:ea typeface="Calibri" panose="020F0502020204030204" pitchFamily="34" charset="0"/>
                <a:cs typeface="Cambria" panose="02040503050406030204" pitchFamily="18" charset="0"/>
              </a:rPr>
              <a:t>We would request you to fulfill our given order by this week as we require the purchased articles for the soccer tournament that is to be held in the coming week.</a:t>
            </a:r>
            <a:endParaRPr lang="en-US" sz="2000" dirty="0"/>
          </a:p>
          <a:p>
            <a:pPr marL="0" indent="0">
              <a:buClrTx/>
              <a:buSzTx/>
              <a:buFontTx/>
              <a:buNone/>
            </a:pPr>
            <a:endParaRPr lang="en-US" sz="2000" dirty="0">
              <a:ea typeface="Calibri" panose="020F0502020204030204" pitchFamily="34" charset="0"/>
              <a:cs typeface="Cambria" panose="02040503050406030204" pitchFamily="18" charset="0"/>
            </a:endParaRPr>
          </a:p>
          <a:p>
            <a:pPr marL="0" indent="0">
              <a:buClrTx/>
              <a:buSzTx/>
              <a:buFontTx/>
              <a:buNone/>
            </a:pPr>
            <a:r>
              <a:rPr lang="en-US" sz="2000" dirty="0">
                <a:ea typeface="Calibri" panose="020F0502020204030204" pitchFamily="34" charset="0"/>
                <a:cs typeface="Cambria" panose="02040503050406030204" pitchFamily="18" charset="0"/>
              </a:rPr>
              <a:t>Hoping we will receive the delivery  early.</a:t>
            </a:r>
          </a:p>
          <a:p>
            <a:pPr marL="0" indent="0">
              <a:buClrTx/>
              <a:buSzTx/>
              <a:buFontTx/>
              <a:buNone/>
            </a:pPr>
            <a:endParaRPr lang="en-US" sz="1200" dirty="0"/>
          </a:p>
          <a:p>
            <a:pPr marL="0" indent="0">
              <a:buClrTx/>
              <a:buSzTx/>
              <a:buFontTx/>
              <a:buNone/>
            </a:pPr>
            <a:r>
              <a:rPr lang="en-US" sz="2000" dirty="0">
                <a:ea typeface="Calibri" panose="020F0502020204030204" pitchFamily="34" charset="0"/>
                <a:cs typeface="Cambria" panose="02040503050406030204" pitchFamily="18" charset="0"/>
              </a:rPr>
              <a:t>Yours faithfully</a:t>
            </a:r>
            <a:endParaRPr lang="en-US" sz="2000" dirty="0"/>
          </a:p>
          <a:p>
            <a:pPr marL="0" indent="0">
              <a:buClrTx/>
              <a:buSzTx/>
              <a:buFontTx/>
              <a:buNone/>
            </a:pPr>
            <a:r>
              <a:rPr lang="en-US" sz="2000" dirty="0">
                <a:ea typeface="Calibri" panose="020F0502020204030204" pitchFamily="34" charset="0"/>
                <a:cs typeface="Cambria" panose="02040503050406030204" pitchFamily="18" charset="0"/>
              </a:rPr>
              <a:t>Arjun Khanna</a:t>
            </a:r>
          </a:p>
          <a:p>
            <a:pPr marL="0" indent="0">
              <a:buClrTx/>
              <a:buSzTx/>
              <a:buFontTx/>
              <a:buNone/>
            </a:pPr>
            <a:endParaRPr lang="en-US" sz="1200" dirty="0"/>
          </a:p>
          <a:p>
            <a:pPr marL="25400" indent="0">
              <a:buNone/>
            </a:pPr>
            <a:endParaRPr lang="en-US" sz="2000" dirty="0"/>
          </a:p>
        </p:txBody>
      </p:sp>
      <p:sp>
        <p:nvSpPr>
          <p:cNvPr id="6" name="Google Shape;148;p4"/>
          <p:cNvSpPr txBox="1">
            <a:spLocks/>
          </p:cNvSpPr>
          <p:nvPr/>
        </p:nvSpPr>
        <p:spPr>
          <a:xfrm>
            <a:off x="1466856" y="174886"/>
            <a:ext cx="9296427" cy="6540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b="1" dirty="0">
                <a:solidFill>
                  <a:srgbClr val="3333CC"/>
                </a:solidFill>
                <a:latin typeface="Calibri" panose="020F0502020204030204" pitchFamily="34" charset="0"/>
                <a:ea typeface="Calibri" panose="020F0502020204030204" pitchFamily="34" charset="0"/>
                <a:cs typeface="Calibri" panose="020F0502020204030204" pitchFamily="34" charset="0"/>
              </a:rPr>
              <a:t>Corrected Format -  Email</a:t>
            </a:r>
            <a:br>
              <a:rPr lang="en-US" sz="3200" dirty="0">
                <a:solidFill>
                  <a:srgbClr val="3333CC"/>
                </a:solidFill>
                <a:latin typeface="Calibri" panose="020F0502020204030204" pitchFamily="34" charset="0"/>
                <a:cs typeface="Calibri" panose="020F0502020204030204" pitchFamily="34" charset="0"/>
              </a:rPr>
            </a:br>
            <a:endParaRPr lang="en-US" sz="3200" dirty="0">
              <a:solidFill>
                <a:srgbClr val="3333CC"/>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2275114" y="-146958"/>
            <a:ext cx="1436914" cy="143691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2629" y="-146958"/>
            <a:ext cx="1436914" cy="1436914"/>
          </a:xfrm>
          <a:prstGeom prst="rect">
            <a:avLst/>
          </a:prstGeom>
        </p:spPr>
      </p:pic>
      <p:grpSp>
        <p:nvGrpSpPr>
          <p:cNvPr id="9" name="Group 8"/>
          <p:cNvGrpSpPr/>
          <p:nvPr/>
        </p:nvGrpSpPr>
        <p:grpSpPr>
          <a:xfrm>
            <a:off x="3712028" y="707439"/>
            <a:ext cx="4800601" cy="435561"/>
            <a:chOff x="3869871" y="818696"/>
            <a:chExt cx="4484915" cy="571501"/>
          </a:xfrm>
        </p:grpSpPr>
        <p:cxnSp>
          <p:nvCxnSpPr>
            <p:cNvPr id="10" name="Straight Connector 9"/>
            <p:cNvCxnSpPr/>
            <p:nvPr/>
          </p:nvCxnSpPr>
          <p:spPr>
            <a:xfrm>
              <a:off x="3869871" y="818696"/>
              <a:ext cx="2245198" cy="571501"/>
            </a:xfrm>
            <a:prstGeom prst="line">
              <a:avLst/>
            </a:prstGeom>
            <a:ln w="57150">
              <a:solidFill>
                <a:srgbClr val="9999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109588" y="818696"/>
              <a:ext cx="2245198" cy="571501"/>
            </a:xfrm>
            <a:prstGeom prst="line">
              <a:avLst/>
            </a:prstGeom>
            <a:ln w="57150">
              <a:solidFill>
                <a:srgbClr val="9999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470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2"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right)">
                                      <p:cBhvr>
                                        <p:cTn id="3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1908" y="1463431"/>
            <a:ext cx="2306205" cy="2306205"/>
          </a:xfrm>
          <a:prstGeom prst="rect">
            <a:avLst/>
          </a:prstGeom>
        </p:spPr>
      </p:pic>
      <p:sp>
        <p:nvSpPr>
          <p:cNvPr id="12" name="Rectangle 11"/>
          <p:cNvSpPr/>
          <p:nvPr/>
        </p:nvSpPr>
        <p:spPr>
          <a:xfrm>
            <a:off x="9308885" y="4436464"/>
            <a:ext cx="2559228" cy="1200329"/>
          </a:xfrm>
          <a:prstGeom prst="rect">
            <a:avLst/>
          </a:prstGeom>
          <a:solidFill>
            <a:schemeClr val="bg1">
              <a:lumMod val="75000"/>
            </a:schemeClr>
          </a:solidFill>
        </p:spPr>
        <p:txBody>
          <a:bodyPr wrap="square">
            <a:spAutoFit/>
          </a:bodyPr>
          <a:lstStyle/>
          <a:p>
            <a:pPr marL="0" indent="0">
              <a:buClrTx/>
              <a:buSzTx/>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Only mark (@) that is retained in our emails today </a:t>
            </a:r>
            <a:endParaRPr lang="en-US" sz="2400" dirty="0">
              <a:solidFill>
                <a:schemeClr val="tx1"/>
              </a:solidFill>
              <a:latin typeface="Calibri" panose="020F0502020204030204" pitchFamily="34" charset="0"/>
              <a:cs typeface="Calibri" panose="020F0502020204030204" pitchFamily="34" charset="0"/>
            </a:endParaRPr>
          </a:p>
        </p:txBody>
      </p:sp>
      <p:sp>
        <p:nvSpPr>
          <p:cNvPr id="155" name="Google Shape;155;p5"/>
          <p:cNvSpPr txBox="1">
            <a:spLocks noGrp="1"/>
          </p:cNvSpPr>
          <p:nvPr>
            <p:ph type="title"/>
          </p:nvPr>
        </p:nvSpPr>
        <p:spPr>
          <a:xfrm>
            <a:off x="1466856" y="71414"/>
            <a:ext cx="9296427" cy="654032"/>
          </a:xfrm>
          <a:prstGeom prst="rect">
            <a:avLst/>
          </a:prstGeom>
          <a:noFill/>
          <a:ln>
            <a:noFill/>
          </a:ln>
        </p:spPr>
        <p:txBody>
          <a:bodyPr spcFirstLastPara="1" wrap="square" lIns="91425" tIns="45700" rIns="91425" bIns="45700" anchor="t" anchorCtr="0">
            <a:normAutofit/>
          </a:bodyPr>
          <a:lstStyle/>
          <a:p>
            <a:pPr lvl="0"/>
            <a:r>
              <a:rPr lang="en-US" b="1" dirty="0">
                <a:solidFill>
                  <a:srgbClr val="337FCC"/>
                </a:solidFill>
                <a:latin typeface="Calibri" panose="020F0502020204030204" pitchFamily="34" charset="0"/>
                <a:ea typeface="Calibri" panose="020F0502020204030204" pitchFamily="34" charset="0"/>
                <a:cs typeface="Calibri" panose="020F0502020204030204" pitchFamily="34" charset="0"/>
              </a:rPr>
              <a:t>Evolution of e-mails</a:t>
            </a:r>
            <a:endParaRPr dirty="0">
              <a:solidFill>
                <a:srgbClr val="337FCC"/>
              </a:solidFill>
              <a:latin typeface="Calibri" panose="020F0502020204030204" pitchFamily="34" charset="0"/>
              <a:cs typeface="Calibri" panose="020F0502020204030204" pitchFamily="34" charset="0"/>
            </a:endParaRPr>
          </a:p>
        </p:txBody>
      </p:sp>
      <p:grpSp>
        <p:nvGrpSpPr>
          <p:cNvPr id="10" name="Group 9"/>
          <p:cNvGrpSpPr/>
          <p:nvPr/>
        </p:nvGrpSpPr>
        <p:grpSpPr>
          <a:xfrm>
            <a:off x="414939" y="1087080"/>
            <a:ext cx="4008614" cy="5365112"/>
            <a:chOff x="6178127" y="765354"/>
            <a:chExt cx="4149420" cy="6018254"/>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8323" t="4546" r="28616" b="1780"/>
            <a:stretch/>
          </p:blipFill>
          <p:spPr>
            <a:xfrm>
              <a:off x="6178127" y="765354"/>
              <a:ext cx="4149420" cy="6018254"/>
            </a:xfrm>
            <a:prstGeom prst="rect">
              <a:avLst/>
            </a:prstGeom>
          </p:spPr>
        </p:pic>
        <p:sp>
          <p:nvSpPr>
            <p:cNvPr id="3" name="Rectangle 2"/>
            <p:cNvSpPr/>
            <p:nvPr/>
          </p:nvSpPr>
          <p:spPr>
            <a:xfrm>
              <a:off x="6738312" y="1565395"/>
              <a:ext cx="3029050" cy="2042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738312" y="1594603"/>
              <a:ext cx="3163897" cy="2175042"/>
            </a:xfrm>
            <a:prstGeom prst="rect">
              <a:avLst/>
            </a:prstGeom>
            <a:noFill/>
          </p:spPr>
          <p:txBody>
            <a:bodyPr wrap="square" rtlCol="0">
              <a:spAutoFit/>
            </a:bodyPr>
            <a:lstStyle/>
            <a:p>
              <a:r>
                <a:rPr lang="en-US" sz="2000" dirty="0">
                  <a:solidFill>
                    <a:schemeClr val="bg1"/>
                  </a:solidFill>
                  <a:latin typeface="IBM 3270" panose="02000509000000000000" pitchFamily="49" charset="0"/>
                  <a:ea typeface="IBM 3270" panose="02000509000000000000" pitchFamily="49" charset="0"/>
                  <a:cs typeface="IBM 3270" panose="02000509000000000000" pitchFamily="49" charset="0"/>
                </a:rPr>
                <a:t>From: Ray </a:t>
              </a:r>
              <a:r>
                <a:rPr lang="en-US" sz="2000" dirty="0" err="1">
                  <a:solidFill>
                    <a:schemeClr val="bg1"/>
                  </a:solidFill>
                  <a:latin typeface="IBM 3270" panose="02000509000000000000" pitchFamily="49" charset="0"/>
                  <a:ea typeface="IBM 3270" panose="02000509000000000000" pitchFamily="49" charset="0"/>
                  <a:cs typeface="IBM 3270" panose="02000509000000000000" pitchFamily="49" charset="0"/>
                </a:rPr>
                <a:t>Tomlinson@host</a:t>
              </a:r>
              <a:endParaRPr lang="en-US" sz="2000" dirty="0">
                <a:solidFill>
                  <a:schemeClr val="bg1"/>
                </a:solidFill>
                <a:latin typeface="IBM 3270" panose="02000509000000000000" pitchFamily="49" charset="0"/>
                <a:ea typeface="IBM 3270" panose="02000509000000000000" pitchFamily="49" charset="0"/>
                <a:cs typeface="IBM 3270" panose="02000509000000000000" pitchFamily="49" charset="0"/>
              </a:endParaRPr>
            </a:p>
            <a:p>
              <a:r>
                <a:rPr lang="en-US" sz="2000" dirty="0">
                  <a:solidFill>
                    <a:schemeClr val="bg1"/>
                  </a:solidFill>
                  <a:latin typeface="IBM 3270" panose="02000509000000000000" pitchFamily="49" charset="0"/>
                  <a:ea typeface="IBM 3270" panose="02000509000000000000" pitchFamily="49" charset="0"/>
                  <a:cs typeface="IBM 3270" panose="02000509000000000000" pitchFamily="49" charset="0"/>
                </a:rPr>
                <a:t>To: Ray </a:t>
              </a:r>
              <a:r>
                <a:rPr lang="en-US" sz="2000" dirty="0" err="1">
                  <a:solidFill>
                    <a:schemeClr val="bg1"/>
                  </a:solidFill>
                  <a:latin typeface="IBM 3270" panose="02000509000000000000" pitchFamily="49" charset="0"/>
                  <a:ea typeface="IBM 3270" panose="02000509000000000000" pitchFamily="49" charset="0"/>
                  <a:cs typeface="IBM 3270" panose="02000509000000000000" pitchFamily="49" charset="0"/>
                </a:rPr>
                <a:t>Tomlinson@host</a:t>
              </a:r>
              <a:endParaRPr lang="en-US" sz="2000" dirty="0">
                <a:solidFill>
                  <a:schemeClr val="bg1"/>
                </a:solidFill>
                <a:latin typeface="IBM 3270" panose="02000509000000000000" pitchFamily="49" charset="0"/>
                <a:ea typeface="IBM 3270" panose="02000509000000000000" pitchFamily="49" charset="0"/>
                <a:cs typeface="IBM 3270" panose="02000509000000000000" pitchFamily="49" charset="0"/>
              </a:endParaRPr>
            </a:p>
            <a:p>
              <a:endParaRPr lang="en-US" sz="2000" dirty="0">
                <a:solidFill>
                  <a:schemeClr val="bg1"/>
                </a:solidFill>
                <a:latin typeface="IBM 3270" panose="02000509000000000000" pitchFamily="49" charset="0"/>
                <a:ea typeface="IBM 3270" panose="02000509000000000000" pitchFamily="49" charset="0"/>
                <a:cs typeface="IBM 3270" panose="02000509000000000000" pitchFamily="49" charset="0"/>
              </a:endParaRPr>
            </a:p>
            <a:p>
              <a:r>
                <a:rPr lang="en-US" sz="2000" dirty="0">
                  <a:solidFill>
                    <a:schemeClr val="bg1"/>
                  </a:solidFill>
                  <a:latin typeface="IBM 3270" panose="02000509000000000000" pitchFamily="49" charset="0"/>
                  <a:ea typeface="IBM 3270" panose="02000509000000000000" pitchFamily="49" charset="0"/>
                  <a:cs typeface="IBM 3270" panose="02000509000000000000" pitchFamily="49" charset="0"/>
                </a:rPr>
                <a:t>QWERTYUIOP</a:t>
              </a:r>
            </a:p>
            <a:p>
              <a:endParaRPr lang="en-US" sz="2000" dirty="0">
                <a:solidFill>
                  <a:srgbClr val="00FF00"/>
                </a:solidFill>
                <a:latin typeface="IBM 3270" panose="02000509000000000000" pitchFamily="49" charset="0"/>
                <a:ea typeface="IBM 3270" panose="02000509000000000000" pitchFamily="49" charset="0"/>
                <a:cs typeface="IBM 3270" panose="02000509000000000000" pitchFamily="49" charset="0"/>
              </a:endParaRPr>
            </a:p>
            <a:p>
              <a:endParaRPr lang="en-US" sz="2000" dirty="0">
                <a:solidFill>
                  <a:srgbClr val="00FF00"/>
                </a:solidFill>
                <a:latin typeface="IBM 3270" panose="02000509000000000000" pitchFamily="49" charset="0"/>
                <a:ea typeface="IBM 3270" panose="02000509000000000000" pitchFamily="49" charset="0"/>
                <a:cs typeface="IBM 3270" panose="02000509000000000000" pitchFamily="49" charset="0"/>
              </a:endParaRPr>
            </a:p>
          </p:txBody>
        </p:sp>
      </p:gr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4086" t="6862" r="20590" b="53148"/>
          <a:stretch/>
        </p:blipFill>
        <p:spPr>
          <a:xfrm>
            <a:off x="6257918" y="2057399"/>
            <a:ext cx="2830568" cy="3088319"/>
          </a:xfrm>
          <a:prstGeom prst="rect">
            <a:avLst/>
          </a:prstGeom>
        </p:spPr>
      </p:pic>
      <p:sp>
        <p:nvSpPr>
          <p:cNvPr id="11" name="TextBox 10"/>
          <p:cNvSpPr txBox="1"/>
          <p:nvPr/>
        </p:nvSpPr>
        <p:spPr>
          <a:xfrm>
            <a:off x="5200045" y="5343876"/>
            <a:ext cx="3455320" cy="830997"/>
          </a:xfrm>
          <a:prstGeom prst="rect">
            <a:avLst/>
          </a:prstGeom>
          <a:solidFill>
            <a:schemeClr val="bg1">
              <a:lumMod val="75000"/>
            </a:schemeClr>
          </a:solidFill>
        </p:spPr>
        <p:txBody>
          <a:bodyPr wrap="square" rtlCol="0">
            <a:spAutoFit/>
          </a:bodyPr>
          <a:lstStyle/>
          <a:p>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The first email written by Ray Tomlinson in 1971</a:t>
            </a:r>
            <a:endParaRPr lang="en-US" sz="2400" dirty="0">
              <a:solidFill>
                <a:schemeClr val="tx1"/>
              </a:solidFill>
              <a:latin typeface="Calibri" panose="020F0502020204030204" pitchFamily="34" charset="0"/>
              <a:cs typeface="Calibri" panose="020F0502020204030204" pitchFamily="34" charset="0"/>
            </a:endParaRPr>
          </a:p>
        </p:txBody>
      </p:sp>
      <p:sp>
        <p:nvSpPr>
          <p:cNvPr id="16" name="TextBox 15"/>
          <p:cNvSpPr txBox="1"/>
          <p:nvPr/>
        </p:nvSpPr>
        <p:spPr>
          <a:xfrm>
            <a:off x="7084088" y="1203848"/>
            <a:ext cx="2133745" cy="461665"/>
          </a:xfrm>
          <a:prstGeom prst="rect">
            <a:avLst/>
          </a:prstGeom>
          <a:solidFill>
            <a:schemeClr val="accent5">
              <a:lumMod val="40000"/>
              <a:lumOff val="60000"/>
            </a:schemeClr>
          </a:solidFill>
        </p:spPr>
        <p:txBody>
          <a:bodyPr wrap="square" rtlCol="0">
            <a:spAutoFit/>
          </a:bodyPr>
          <a:lstStyle/>
          <a:p>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Ray Tomlinson</a:t>
            </a:r>
            <a:endParaRPr lang="en-US" sz="2400" dirty="0">
              <a:solidFill>
                <a:schemeClr val="tx1"/>
              </a:solidFill>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487" t="12230" r="52597" b="8551"/>
          <a:stretch/>
        </p:blipFill>
        <p:spPr>
          <a:xfrm rot="1371965">
            <a:off x="2908112" y="173896"/>
            <a:ext cx="765321" cy="633011"/>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487" t="12230" r="52597" b="8551"/>
          <a:stretch/>
        </p:blipFill>
        <p:spPr>
          <a:xfrm rot="19666370">
            <a:off x="8556704" y="218365"/>
            <a:ext cx="765321" cy="633011"/>
          </a:xfrm>
          <a:prstGeom prst="rect">
            <a:avLst/>
          </a:prstGeom>
        </p:spPr>
      </p:pic>
      <p:grpSp>
        <p:nvGrpSpPr>
          <p:cNvPr id="20" name="Group 19"/>
          <p:cNvGrpSpPr/>
          <p:nvPr/>
        </p:nvGrpSpPr>
        <p:grpSpPr>
          <a:xfrm>
            <a:off x="3680677" y="788900"/>
            <a:ext cx="4800601" cy="181431"/>
            <a:chOff x="3869871" y="818696"/>
            <a:chExt cx="4484915" cy="571501"/>
          </a:xfrm>
        </p:grpSpPr>
        <p:cxnSp>
          <p:nvCxnSpPr>
            <p:cNvPr id="21" name="Straight Connector 20"/>
            <p:cNvCxnSpPr/>
            <p:nvPr/>
          </p:nvCxnSpPr>
          <p:spPr>
            <a:xfrm>
              <a:off x="3869871" y="818696"/>
              <a:ext cx="2245198" cy="571501"/>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109588" y="818696"/>
              <a:ext cx="2245198" cy="571501"/>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rot="5400000">
            <a:off x="4383617" y="5664027"/>
            <a:ext cx="845997" cy="175695"/>
            <a:chOff x="3869870" y="818696"/>
            <a:chExt cx="4484916" cy="571501"/>
          </a:xfrm>
        </p:grpSpPr>
        <p:cxnSp>
          <p:nvCxnSpPr>
            <p:cNvPr id="34" name="Straight Connector 33"/>
            <p:cNvCxnSpPr/>
            <p:nvPr/>
          </p:nvCxnSpPr>
          <p:spPr>
            <a:xfrm>
              <a:off x="3869870" y="818696"/>
              <a:ext cx="2245196" cy="571501"/>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6109590" y="818696"/>
              <a:ext cx="2245196" cy="571501"/>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8231159" y="1826333"/>
            <a:ext cx="845997" cy="175695"/>
            <a:chOff x="3869871" y="818696"/>
            <a:chExt cx="4484915" cy="571501"/>
          </a:xfrm>
        </p:grpSpPr>
        <p:cxnSp>
          <p:nvCxnSpPr>
            <p:cNvPr id="37" name="Straight Connector 36"/>
            <p:cNvCxnSpPr/>
            <p:nvPr/>
          </p:nvCxnSpPr>
          <p:spPr>
            <a:xfrm>
              <a:off x="3869871" y="818696"/>
              <a:ext cx="2245198" cy="571501"/>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109588" y="818696"/>
              <a:ext cx="2245198" cy="571501"/>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rot="10800000">
            <a:off x="10715011" y="4015203"/>
            <a:ext cx="845997" cy="175695"/>
            <a:chOff x="3869871" y="818696"/>
            <a:chExt cx="4484915" cy="571501"/>
          </a:xfrm>
        </p:grpSpPr>
        <p:cxnSp>
          <p:nvCxnSpPr>
            <p:cNvPr id="40" name="Straight Connector 39"/>
            <p:cNvCxnSpPr/>
            <p:nvPr/>
          </p:nvCxnSpPr>
          <p:spPr>
            <a:xfrm>
              <a:off x="3869871" y="818696"/>
              <a:ext cx="2245198" cy="571501"/>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6109588" y="818696"/>
              <a:ext cx="2245198" cy="571501"/>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750"/>
                                        <p:tgtEl>
                                          <p:spTgt spid="11"/>
                                        </p:tgtEl>
                                      </p:cBhvr>
                                    </p:animEffect>
                                  </p:childTnLst>
                                </p:cTn>
                              </p:par>
                            </p:childTnLst>
                          </p:cTn>
                        </p:par>
                        <p:par>
                          <p:cTn id="12" fill="hold">
                            <p:stCondLst>
                              <p:cond delay="1750"/>
                            </p:stCondLst>
                            <p:childTnLst>
                              <p:par>
                                <p:cTn id="13" presetID="22" presetClass="entr" presetSubtype="2"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right)">
                                      <p:cBhvr>
                                        <p:cTn id="15" dur="75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ppt_x"/>
                                          </p:val>
                                        </p:tav>
                                        <p:tav tm="100000">
                                          <p:val>
                                            <p:strVal val="#ppt_x"/>
                                          </p:val>
                                        </p:tav>
                                      </p:tavLst>
                                    </p:anim>
                                    <p:anim calcmode="lin" valueType="num">
                                      <p:cBhvr additive="base">
                                        <p:cTn id="21" dur="1000" fill="hold"/>
                                        <p:tgtEl>
                                          <p:spTgt spid="9"/>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750"/>
                                        <p:tgtEl>
                                          <p:spTgt spid="16"/>
                                        </p:tgtEl>
                                      </p:cBhvr>
                                    </p:animEffect>
                                  </p:childTnLst>
                                </p:cTn>
                              </p:par>
                            </p:childTnLst>
                          </p:cTn>
                        </p:par>
                        <p:par>
                          <p:cTn id="26" fill="hold">
                            <p:stCondLst>
                              <p:cond delay="1750"/>
                            </p:stCondLst>
                            <p:childTnLst>
                              <p:par>
                                <p:cTn id="27" presetID="22" presetClass="entr" presetSubtype="1"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75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3"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1000" fill="hold"/>
                                        <p:tgtEl>
                                          <p:spTgt spid="13"/>
                                        </p:tgtEl>
                                        <p:attrNameLst>
                                          <p:attrName>ppt_x</p:attrName>
                                        </p:attrNameLst>
                                      </p:cBhvr>
                                      <p:tavLst>
                                        <p:tav tm="0">
                                          <p:val>
                                            <p:strVal val="1+#ppt_w/2"/>
                                          </p:val>
                                        </p:tav>
                                        <p:tav tm="100000">
                                          <p:val>
                                            <p:strVal val="#ppt_x"/>
                                          </p:val>
                                        </p:tav>
                                      </p:tavLst>
                                    </p:anim>
                                    <p:anim calcmode="lin" valueType="num">
                                      <p:cBhvr additive="base">
                                        <p:cTn id="35" dur="1000" fill="hold"/>
                                        <p:tgtEl>
                                          <p:spTgt spid="13"/>
                                        </p:tgtEl>
                                        <p:attrNameLst>
                                          <p:attrName>ppt_y</p:attrName>
                                        </p:attrNameLst>
                                      </p:cBhvr>
                                      <p:tavLst>
                                        <p:tav tm="0">
                                          <p:val>
                                            <p:strVal val="0-#ppt_h/2"/>
                                          </p:val>
                                        </p:tav>
                                        <p:tav tm="100000">
                                          <p:val>
                                            <p:strVal val="#ppt_y"/>
                                          </p:val>
                                        </p:tav>
                                      </p:tavLst>
                                    </p:anim>
                                  </p:childTnLst>
                                </p:cTn>
                              </p:par>
                            </p:childTnLst>
                          </p:cTn>
                        </p:par>
                        <p:par>
                          <p:cTn id="36" fill="hold">
                            <p:stCondLst>
                              <p:cond delay="1000"/>
                            </p:stCondLst>
                            <p:childTnLst>
                              <p:par>
                                <p:cTn id="37" presetID="2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750"/>
                                        <p:tgtEl>
                                          <p:spTgt spid="12"/>
                                        </p:tgtEl>
                                      </p:cBhvr>
                                    </p:animEffect>
                                  </p:childTnLst>
                                </p:cTn>
                              </p:par>
                            </p:childTnLst>
                          </p:cTn>
                        </p:par>
                        <p:par>
                          <p:cTn id="40" fill="hold">
                            <p:stCondLst>
                              <p:cond delay="1750"/>
                            </p:stCondLst>
                            <p:childTnLst>
                              <p:par>
                                <p:cTn id="41" presetID="22" presetClass="entr" presetSubtype="4" fill="hold"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down)">
                                      <p:cBhvr>
                                        <p:cTn id="43"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aphicFrame>
        <p:nvGraphicFramePr>
          <p:cNvPr id="189" name="Google Shape;189;p10"/>
          <p:cNvGraphicFramePr/>
          <p:nvPr>
            <p:extLst>
              <p:ext uri="{D42A27DB-BD31-4B8C-83A1-F6EECF244321}">
                <p14:modId xmlns:p14="http://schemas.microsoft.com/office/powerpoint/2010/main" val="1293144411"/>
              </p:ext>
            </p:extLst>
          </p:nvPr>
        </p:nvGraphicFramePr>
        <p:xfrm>
          <a:off x="1135464" y="931579"/>
          <a:ext cx="9917197" cy="4801365"/>
        </p:xfrm>
        <a:graphic>
          <a:graphicData uri="http://schemas.openxmlformats.org/drawingml/2006/table">
            <a:tbl>
              <a:tblPr firstRow="1" bandRow="1">
                <a:noFill/>
                <a:tableStyleId>{60358DAB-67FF-4BB9-81F3-4BEAAF8E90AC}</a:tableStyleId>
              </a:tblPr>
              <a:tblGrid>
                <a:gridCol w="1009572">
                  <a:extLst>
                    <a:ext uri="{9D8B030D-6E8A-4147-A177-3AD203B41FA5}">
                      <a16:colId xmlns:a16="http://schemas.microsoft.com/office/drawing/2014/main" val="20000"/>
                    </a:ext>
                  </a:extLst>
                </a:gridCol>
                <a:gridCol w="1508550">
                  <a:extLst>
                    <a:ext uri="{9D8B030D-6E8A-4147-A177-3AD203B41FA5}">
                      <a16:colId xmlns:a16="http://schemas.microsoft.com/office/drawing/2014/main" val="20001"/>
                    </a:ext>
                  </a:extLst>
                </a:gridCol>
                <a:gridCol w="5818700">
                  <a:extLst>
                    <a:ext uri="{9D8B030D-6E8A-4147-A177-3AD203B41FA5}">
                      <a16:colId xmlns:a16="http://schemas.microsoft.com/office/drawing/2014/main" val="20002"/>
                    </a:ext>
                  </a:extLst>
                </a:gridCol>
                <a:gridCol w="1580375">
                  <a:extLst>
                    <a:ext uri="{9D8B030D-6E8A-4147-A177-3AD203B41FA5}">
                      <a16:colId xmlns:a16="http://schemas.microsoft.com/office/drawing/2014/main" val="20003"/>
                    </a:ext>
                  </a:extLst>
                </a:gridCol>
              </a:tblGrid>
              <a:tr h="391499">
                <a:tc>
                  <a:txBody>
                    <a:bodyPr/>
                    <a:lstStyle/>
                    <a:p>
                      <a:pPr marL="0" marR="0" lvl="0" indent="0" algn="ctr" rtl="0">
                        <a:spcBef>
                          <a:spcPts val="0"/>
                        </a:spcBef>
                        <a:spcAft>
                          <a:spcPts val="0"/>
                        </a:spcAft>
                        <a:buClr>
                          <a:schemeClr val="dk1"/>
                        </a:buClr>
                        <a:buSzPts val="2000"/>
                        <a:buFont typeface="Calibri"/>
                        <a:buNone/>
                      </a:pPr>
                      <a:r>
                        <a:rPr lang="en-US" sz="2000" u="none" strike="noStrike" cap="none" dirty="0"/>
                        <a:t>Slide #</a:t>
                      </a:r>
                      <a:endParaRPr sz="2000" u="none" strike="noStrike" cap="none" dirty="0"/>
                    </a:p>
                  </a:txBody>
                  <a:tcPr marL="91450" marR="91450" marT="45725" marB="45725"/>
                </a:tc>
                <a:tc>
                  <a:txBody>
                    <a:bodyPr/>
                    <a:lstStyle/>
                    <a:p>
                      <a:pPr marL="0" marR="0" lvl="0" indent="0" algn="ctr" rtl="0">
                        <a:spcBef>
                          <a:spcPts val="0"/>
                        </a:spcBef>
                        <a:spcAft>
                          <a:spcPts val="0"/>
                        </a:spcAft>
                        <a:buClr>
                          <a:schemeClr val="dk1"/>
                        </a:buClr>
                        <a:buSzPts val="2000"/>
                        <a:buFont typeface="Calibri"/>
                        <a:buNone/>
                      </a:pPr>
                      <a:r>
                        <a:rPr lang="en-US" sz="2000" u="none" strike="noStrike" cap="none"/>
                        <a:t>Thumbnail</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2000"/>
                        <a:buFont typeface="Calibri"/>
                        <a:buNone/>
                      </a:pPr>
                      <a:r>
                        <a:rPr lang="en-US" sz="2000" u="none" strike="noStrike" cap="none" dirty="0"/>
                        <a:t>Source link</a:t>
                      </a:r>
                      <a:endParaRPr sz="1800" u="none" strike="noStrike" cap="none" dirty="0"/>
                    </a:p>
                  </a:txBody>
                  <a:tcPr marL="91450" marR="91450" marT="45725" marB="45725"/>
                </a:tc>
                <a:tc>
                  <a:txBody>
                    <a:bodyPr/>
                    <a:lstStyle/>
                    <a:p>
                      <a:pPr marL="0" marR="0" lvl="0" indent="0" algn="ctr" rtl="0">
                        <a:spcBef>
                          <a:spcPts val="0"/>
                        </a:spcBef>
                        <a:spcAft>
                          <a:spcPts val="0"/>
                        </a:spcAft>
                        <a:buClr>
                          <a:schemeClr val="dk1"/>
                        </a:buClr>
                        <a:buSzPts val="2000"/>
                        <a:buFont typeface="Calibri"/>
                        <a:buNone/>
                      </a:pPr>
                      <a:r>
                        <a:rPr lang="en-US" sz="2000" u="none" strike="noStrike" cap="none"/>
                        <a:t>Author </a:t>
                      </a:r>
                      <a:endParaRPr sz="1800" u="none" strike="noStrike" cap="none"/>
                    </a:p>
                  </a:txBody>
                  <a:tcPr marL="91450" marR="91450" marT="45725" marB="45725"/>
                </a:tc>
                <a:extLst>
                  <a:ext uri="{0D108BD9-81ED-4DB2-BD59-A6C34878D82A}">
                    <a16:rowId xmlns:a16="http://schemas.microsoft.com/office/drawing/2014/main" val="10000"/>
                  </a:ext>
                </a:extLst>
              </a:tr>
              <a:tr h="333950">
                <a:tc>
                  <a:txBody>
                    <a:bodyPr/>
                    <a:lstStyle/>
                    <a:p>
                      <a:pPr marL="0" marR="0" lvl="0" indent="0" algn="ctr" rtl="0">
                        <a:spcBef>
                          <a:spcPts val="0"/>
                        </a:spcBef>
                        <a:spcAft>
                          <a:spcPts val="0"/>
                        </a:spcAft>
                        <a:buClr>
                          <a:schemeClr val="dk1"/>
                        </a:buClr>
                        <a:buSzPts val="900"/>
                        <a:buFont typeface="Calibri"/>
                        <a:buNone/>
                      </a:pPr>
                      <a:r>
                        <a:rPr lang="en-US" sz="900" u="none" strike="noStrike" cap="none" dirty="0"/>
                        <a:t>1</a:t>
                      </a: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u="none" strike="noStrike" cap="none" dirty="0"/>
                        <a:t>https://picryl.com/media/civil-war-envelope-for-us-christian-commission-showing-carrier-pigeon-with</a:t>
                      </a: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b="0" i="0" u="none" strike="noStrike" cap="none" dirty="0">
                          <a:solidFill>
                            <a:schemeClr val="tx1"/>
                          </a:solidFill>
                          <a:effectLst/>
                          <a:latin typeface="Calibri"/>
                          <a:ea typeface="Calibri"/>
                          <a:cs typeface="Calibri"/>
                          <a:sym typeface="Arial"/>
                        </a:rPr>
                        <a:t>Library of Congress</a:t>
                      </a:r>
                      <a:endParaRPr sz="900" b="0" u="none" strike="noStrike" cap="none" dirty="0">
                        <a:solidFill>
                          <a:schemeClr val="tx1"/>
                        </a:solidFill>
                      </a:endParaRPr>
                    </a:p>
                  </a:txBody>
                  <a:tcPr marL="91450" marR="91450" marT="45725" marB="45725"/>
                </a:tc>
                <a:extLst>
                  <a:ext uri="{0D108BD9-81ED-4DB2-BD59-A6C34878D82A}">
                    <a16:rowId xmlns:a16="http://schemas.microsoft.com/office/drawing/2014/main" val="10001"/>
                  </a:ext>
                </a:extLst>
              </a:tr>
              <a:tr h="347476">
                <a:tc>
                  <a:txBody>
                    <a:bodyPr/>
                    <a:lstStyle/>
                    <a:p>
                      <a:pPr marL="0" marR="0" lvl="0" indent="0" algn="ctr" rtl="0">
                        <a:spcBef>
                          <a:spcPts val="0"/>
                        </a:spcBef>
                        <a:spcAft>
                          <a:spcPts val="0"/>
                        </a:spcAft>
                        <a:buClr>
                          <a:schemeClr val="dk1"/>
                        </a:buClr>
                        <a:buSzPts val="900"/>
                        <a:buFont typeface="Calibri"/>
                        <a:buNone/>
                      </a:pPr>
                      <a:r>
                        <a:rPr lang="en-US" sz="900" u="none" strike="noStrike" cap="none" dirty="0"/>
                        <a:t>1</a:t>
                      </a: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u="none" strike="noStrike" cap="none" dirty="0"/>
                        <a:t>https://www.rawpixel.com/image/10103420/image-paper-art-vintage</a:t>
                      </a: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b="0" i="0" u="none" strike="noStrike" cap="none" dirty="0">
                          <a:solidFill>
                            <a:schemeClr val="tx1"/>
                          </a:solidFill>
                          <a:effectLst/>
                          <a:latin typeface="Calibri"/>
                          <a:ea typeface="Calibri"/>
                          <a:cs typeface="Calibri"/>
                          <a:sym typeface="Arial"/>
                        </a:rPr>
                        <a:t>Raw Pixel</a:t>
                      </a:r>
                      <a:endParaRPr lang="en-US" sz="900" b="0" u="none" strike="noStrike" cap="none" dirty="0">
                        <a:solidFill>
                          <a:schemeClr val="tx1"/>
                        </a:solidFill>
                      </a:endParaRPr>
                    </a:p>
                  </a:txBody>
                  <a:tcPr marL="91450" marR="91450" marT="45725" marB="45725"/>
                </a:tc>
                <a:extLst>
                  <a:ext uri="{0D108BD9-81ED-4DB2-BD59-A6C34878D82A}">
                    <a16:rowId xmlns:a16="http://schemas.microsoft.com/office/drawing/2014/main" val="10002"/>
                  </a:ext>
                </a:extLst>
              </a:tr>
              <a:tr h="249283">
                <a:tc>
                  <a:txBody>
                    <a:bodyPr/>
                    <a:lstStyle/>
                    <a:p>
                      <a:pPr marL="0" marR="0" lvl="0" indent="0" algn="ctr" rtl="0">
                        <a:spcBef>
                          <a:spcPts val="0"/>
                        </a:spcBef>
                        <a:spcAft>
                          <a:spcPts val="0"/>
                        </a:spcAft>
                        <a:buClr>
                          <a:schemeClr val="dk1"/>
                        </a:buClr>
                        <a:buSzPts val="900"/>
                        <a:buFont typeface="Calibri"/>
                        <a:buNone/>
                      </a:pPr>
                      <a:r>
                        <a:rPr lang="en-US" sz="900" u="none" strike="noStrike" cap="none" dirty="0"/>
                        <a:t>1</a:t>
                      </a: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u="none" strike="noStrike" cap="none" dirty="0"/>
                        <a:t>https://www.rawpixel.com/image/11493577/image-paper-art-vintage</a:t>
                      </a:r>
                      <a:endParaRPr sz="900" u="none" strike="noStrike" cap="none" dirty="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chemeClr val="dk1"/>
                        </a:buClr>
                        <a:buSzPts val="900"/>
                        <a:buFont typeface="Calibri"/>
                        <a:buNone/>
                        <a:tabLst/>
                        <a:defRPr/>
                      </a:pPr>
                      <a:r>
                        <a:rPr lang="en-US" sz="900" b="0" i="0" u="none" strike="noStrike" cap="none" dirty="0">
                          <a:solidFill>
                            <a:schemeClr val="tx1"/>
                          </a:solidFill>
                          <a:effectLst/>
                          <a:latin typeface="Calibri"/>
                          <a:ea typeface="Calibri"/>
                          <a:cs typeface="Calibri"/>
                          <a:sym typeface="Arial"/>
                        </a:rPr>
                        <a:t>Raw Pixel</a:t>
                      </a:r>
                      <a:endParaRPr lang="en-US" sz="900" b="0" u="none" strike="noStrike" cap="none" dirty="0">
                        <a:solidFill>
                          <a:schemeClr val="tx1"/>
                        </a:solidFill>
                      </a:endParaRPr>
                    </a:p>
                    <a:p>
                      <a:pPr marL="0" marR="0" lvl="0" indent="0" algn="l" rtl="0">
                        <a:spcBef>
                          <a:spcPts val="0"/>
                        </a:spcBef>
                        <a:spcAft>
                          <a:spcPts val="0"/>
                        </a:spcAft>
                        <a:buClr>
                          <a:schemeClr val="dk1"/>
                        </a:buClr>
                        <a:buSzPts val="900"/>
                        <a:buFont typeface="Calibri"/>
                        <a:buNone/>
                      </a:pPr>
                      <a:endParaRPr sz="900" b="0" u="none" strike="noStrike" cap="none" dirty="0">
                        <a:solidFill>
                          <a:schemeClr val="tx1"/>
                        </a:solidFill>
                      </a:endParaRPr>
                    </a:p>
                  </a:txBody>
                  <a:tcPr marL="91450" marR="91450" marT="45725" marB="45725"/>
                </a:tc>
                <a:extLst>
                  <a:ext uri="{0D108BD9-81ED-4DB2-BD59-A6C34878D82A}">
                    <a16:rowId xmlns:a16="http://schemas.microsoft.com/office/drawing/2014/main" val="10003"/>
                  </a:ext>
                </a:extLst>
              </a:tr>
              <a:tr h="333645">
                <a:tc>
                  <a:txBody>
                    <a:bodyPr/>
                    <a:lstStyle/>
                    <a:p>
                      <a:pPr marL="0" marR="0" lvl="0" indent="0" algn="ctr" rtl="0">
                        <a:spcBef>
                          <a:spcPts val="0"/>
                        </a:spcBef>
                        <a:spcAft>
                          <a:spcPts val="0"/>
                        </a:spcAft>
                        <a:buClr>
                          <a:schemeClr val="dk1"/>
                        </a:buClr>
                        <a:buSzPts val="900"/>
                        <a:buFont typeface="Calibri"/>
                        <a:buNone/>
                      </a:pPr>
                      <a:r>
                        <a:rPr lang="en-US" sz="900" u="none" strike="noStrike" cap="none" dirty="0"/>
                        <a:t>1</a:t>
                      </a: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endParaRPr sz="900" u="none" strike="noStrike" cap="none"/>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u="none" strike="noStrike" cap="none" dirty="0"/>
                        <a:t>https://www.rawpixel.com/image/8845690/confederate-flag-of-truce-cover</a:t>
                      </a:r>
                      <a:endParaRPr sz="900" u="none" strike="noStrike" cap="none" dirty="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chemeClr val="dk1"/>
                        </a:buClr>
                        <a:buSzPts val="900"/>
                        <a:buFont typeface="Calibri"/>
                        <a:buNone/>
                        <a:tabLst/>
                        <a:defRPr/>
                      </a:pPr>
                      <a:r>
                        <a:rPr lang="en-US" sz="900" b="0" i="0" u="none" strike="noStrike" cap="none" dirty="0">
                          <a:solidFill>
                            <a:schemeClr val="tx1"/>
                          </a:solidFill>
                          <a:effectLst/>
                          <a:latin typeface="Calibri"/>
                          <a:ea typeface="Calibri"/>
                          <a:cs typeface="Calibri"/>
                          <a:sym typeface="Arial"/>
                        </a:rPr>
                        <a:t>Raw Pixel</a:t>
                      </a:r>
                      <a:endParaRPr lang="en-US" sz="900" b="0" u="none" strike="noStrike" cap="none" dirty="0">
                        <a:solidFill>
                          <a:schemeClr val="tx1"/>
                        </a:solidFill>
                      </a:endParaRPr>
                    </a:p>
                    <a:p>
                      <a:pPr marL="0" marR="0" lvl="0" indent="0" algn="l" rtl="0">
                        <a:spcBef>
                          <a:spcPts val="0"/>
                        </a:spcBef>
                        <a:spcAft>
                          <a:spcPts val="0"/>
                        </a:spcAft>
                        <a:buClr>
                          <a:schemeClr val="dk1"/>
                        </a:buClr>
                        <a:buSzPts val="900"/>
                        <a:buFont typeface="Calibri"/>
                        <a:buNone/>
                      </a:pPr>
                      <a:endParaRPr sz="900" b="0" u="none" strike="noStrike" cap="none" dirty="0">
                        <a:solidFill>
                          <a:schemeClr val="tx1"/>
                        </a:solidFill>
                      </a:endParaRPr>
                    </a:p>
                  </a:txBody>
                  <a:tcPr marL="91450" marR="91450" marT="45725" marB="45725"/>
                </a:tc>
                <a:extLst>
                  <a:ext uri="{0D108BD9-81ED-4DB2-BD59-A6C34878D82A}">
                    <a16:rowId xmlns:a16="http://schemas.microsoft.com/office/drawing/2014/main" val="10004"/>
                  </a:ext>
                </a:extLst>
              </a:tr>
              <a:tr h="361385">
                <a:tc>
                  <a:txBody>
                    <a:bodyPr/>
                    <a:lstStyle/>
                    <a:p>
                      <a:pPr marL="0" marR="0" lvl="0" indent="0" algn="ctr" rtl="0">
                        <a:spcBef>
                          <a:spcPts val="0"/>
                        </a:spcBef>
                        <a:spcAft>
                          <a:spcPts val="0"/>
                        </a:spcAft>
                        <a:buClr>
                          <a:schemeClr val="dk1"/>
                        </a:buClr>
                        <a:buSzPts val="900"/>
                        <a:buFont typeface="Calibri"/>
                        <a:buNone/>
                      </a:pPr>
                      <a:r>
                        <a:rPr lang="en-US" sz="900" u="none" strike="noStrike" cap="none" dirty="0"/>
                        <a:t>1</a:t>
                      </a: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u="none" strike="noStrike" cap="none" dirty="0"/>
                        <a:t>https://www.pickpik.com/stamps-letter-rarity-colors-ephemera-old-137318</a:t>
                      </a:r>
                      <a:endParaRPr sz="900" u="none" strike="noStrike" cap="none" dirty="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chemeClr val="dk1"/>
                        </a:buClr>
                        <a:buSzPts val="900"/>
                        <a:buFont typeface="Calibri"/>
                        <a:buNone/>
                        <a:tabLst/>
                        <a:defRPr/>
                      </a:pPr>
                      <a:r>
                        <a:rPr lang="en-US" sz="900" b="0" i="0" u="none" strike="noStrike" cap="none" dirty="0" err="1">
                          <a:solidFill>
                            <a:schemeClr val="tx1"/>
                          </a:solidFill>
                          <a:effectLst/>
                          <a:latin typeface="Calibri"/>
                          <a:ea typeface="Calibri"/>
                          <a:cs typeface="Calibri"/>
                          <a:sym typeface="Arial"/>
                        </a:rPr>
                        <a:t>Pickpik</a:t>
                      </a:r>
                      <a:endParaRPr lang="en-US" sz="900" b="0" u="none" strike="noStrike" cap="none" dirty="0">
                        <a:solidFill>
                          <a:schemeClr val="tx1"/>
                        </a:solidFill>
                      </a:endParaRPr>
                    </a:p>
                    <a:p>
                      <a:pPr marL="0" marR="0" lvl="0" indent="0" algn="l" rtl="0">
                        <a:spcBef>
                          <a:spcPts val="0"/>
                        </a:spcBef>
                        <a:spcAft>
                          <a:spcPts val="0"/>
                        </a:spcAft>
                        <a:buClr>
                          <a:schemeClr val="dk1"/>
                        </a:buClr>
                        <a:buSzPts val="900"/>
                        <a:buFont typeface="Calibri"/>
                        <a:buNone/>
                      </a:pPr>
                      <a:endParaRPr sz="900" b="0" u="none" strike="noStrike" cap="none" dirty="0">
                        <a:solidFill>
                          <a:schemeClr val="tx1"/>
                        </a:solidFill>
                      </a:endParaRPr>
                    </a:p>
                  </a:txBody>
                  <a:tcPr marL="91450" marR="91450" marT="45725" marB="45725"/>
                </a:tc>
                <a:extLst>
                  <a:ext uri="{0D108BD9-81ED-4DB2-BD59-A6C34878D82A}">
                    <a16:rowId xmlns:a16="http://schemas.microsoft.com/office/drawing/2014/main" val="10005"/>
                  </a:ext>
                </a:extLst>
              </a:tr>
              <a:tr h="381990">
                <a:tc>
                  <a:txBody>
                    <a:bodyPr/>
                    <a:lstStyle/>
                    <a:p>
                      <a:pPr marL="0" marR="0" lvl="0" indent="0" algn="ctr" rtl="0">
                        <a:spcBef>
                          <a:spcPts val="0"/>
                        </a:spcBef>
                        <a:spcAft>
                          <a:spcPts val="0"/>
                        </a:spcAft>
                        <a:buClr>
                          <a:schemeClr val="dk1"/>
                        </a:buClr>
                        <a:buSzPts val="900"/>
                        <a:buFont typeface="Calibri"/>
                        <a:buNone/>
                      </a:pPr>
                      <a:r>
                        <a:rPr lang="en-US" sz="900" u="none" strike="noStrike" cap="none" dirty="0"/>
                        <a:t>1</a:t>
                      </a: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u="none" strike="noStrike" cap="none" dirty="0"/>
                        <a:t>https://www.rawpixel.com/image/9700544/image-background-person-art</a:t>
                      </a:r>
                      <a:endParaRPr sz="900" u="none" strike="noStrike" cap="none" dirty="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chemeClr val="dk1"/>
                        </a:buClr>
                        <a:buSzPts val="900"/>
                        <a:buFont typeface="Calibri"/>
                        <a:buNone/>
                        <a:tabLst/>
                        <a:defRPr/>
                      </a:pPr>
                      <a:r>
                        <a:rPr lang="en-US" sz="900" b="0" i="0" u="none" strike="noStrike" cap="none" dirty="0">
                          <a:solidFill>
                            <a:schemeClr val="tx1"/>
                          </a:solidFill>
                          <a:effectLst/>
                          <a:latin typeface="Calibri"/>
                          <a:ea typeface="Calibri"/>
                          <a:cs typeface="Calibri"/>
                          <a:sym typeface="Arial"/>
                        </a:rPr>
                        <a:t>Raw Pixel</a:t>
                      </a:r>
                      <a:endParaRPr lang="en-US" sz="900" b="0" u="none" strike="noStrike" cap="none" dirty="0">
                        <a:solidFill>
                          <a:schemeClr val="tx1"/>
                        </a:solidFill>
                      </a:endParaRPr>
                    </a:p>
                    <a:p>
                      <a:pPr marL="0" marR="0" lvl="0" indent="0" algn="l" rtl="0">
                        <a:spcBef>
                          <a:spcPts val="0"/>
                        </a:spcBef>
                        <a:spcAft>
                          <a:spcPts val="0"/>
                        </a:spcAft>
                        <a:buClr>
                          <a:schemeClr val="dk1"/>
                        </a:buClr>
                        <a:buSzPts val="900"/>
                        <a:buFont typeface="Calibri"/>
                        <a:buNone/>
                      </a:pPr>
                      <a:endParaRPr sz="900" b="0" u="none" strike="noStrike" cap="none" dirty="0">
                        <a:solidFill>
                          <a:schemeClr val="tx1"/>
                        </a:solidFill>
                      </a:endParaRPr>
                    </a:p>
                  </a:txBody>
                  <a:tcPr marL="91450" marR="91450" marT="45725" marB="45725"/>
                </a:tc>
                <a:extLst>
                  <a:ext uri="{0D108BD9-81ED-4DB2-BD59-A6C34878D82A}">
                    <a16:rowId xmlns:a16="http://schemas.microsoft.com/office/drawing/2014/main" val="10006"/>
                  </a:ext>
                </a:extLst>
              </a:tr>
              <a:tr h="350659">
                <a:tc>
                  <a:txBody>
                    <a:bodyPr/>
                    <a:lstStyle/>
                    <a:p>
                      <a:pPr marL="0" marR="0" lvl="0" indent="0" algn="ctr" rtl="0">
                        <a:spcBef>
                          <a:spcPts val="0"/>
                        </a:spcBef>
                        <a:spcAft>
                          <a:spcPts val="0"/>
                        </a:spcAft>
                        <a:buClr>
                          <a:schemeClr val="dk1"/>
                        </a:buClr>
                        <a:buSzPts val="900"/>
                        <a:buFont typeface="Calibri"/>
                        <a:buNone/>
                      </a:pPr>
                      <a:r>
                        <a:rPr lang="en-US" sz="900" u="none" strike="noStrike" cap="none" dirty="0"/>
                        <a:t>1</a:t>
                      </a: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endParaRPr sz="900" u="none" strike="noStrike" cap="none"/>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u="none" strike="noStrike" cap="none" dirty="0"/>
                        <a:t>https://jenikirbyhistory.getarchive.net/media/handwritten-letter-by-wilbur-underhill-jr-envelope-5295f3</a:t>
                      </a: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b="0" i="0" u="none" strike="noStrike" cap="none" dirty="0">
                          <a:solidFill>
                            <a:schemeClr val="tx1"/>
                          </a:solidFill>
                          <a:effectLst/>
                          <a:latin typeface="Calibri"/>
                          <a:ea typeface="Calibri"/>
                          <a:cs typeface="Calibri"/>
                          <a:sym typeface="Arial"/>
                        </a:rPr>
                        <a:t>Wikimedia Commons</a:t>
                      </a:r>
                      <a:endParaRPr sz="900" b="0" u="none" strike="noStrike" cap="none" dirty="0">
                        <a:solidFill>
                          <a:schemeClr val="tx1"/>
                        </a:solidFill>
                      </a:endParaRPr>
                    </a:p>
                  </a:txBody>
                  <a:tcPr marL="91450" marR="91450" marT="45725" marB="45725"/>
                </a:tc>
                <a:extLst>
                  <a:ext uri="{0D108BD9-81ED-4DB2-BD59-A6C34878D82A}">
                    <a16:rowId xmlns:a16="http://schemas.microsoft.com/office/drawing/2014/main" val="10007"/>
                  </a:ext>
                </a:extLst>
              </a:tr>
              <a:tr h="361385">
                <a:tc>
                  <a:txBody>
                    <a:bodyPr/>
                    <a:lstStyle/>
                    <a:p>
                      <a:pPr marL="0" marR="0" lvl="0" indent="0" algn="ctr" rtl="0">
                        <a:spcBef>
                          <a:spcPts val="0"/>
                        </a:spcBef>
                        <a:spcAft>
                          <a:spcPts val="0"/>
                        </a:spcAft>
                        <a:buClr>
                          <a:schemeClr val="dk1"/>
                        </a:buClr>
                        <a:buSzPts val="900"/>
                        <a:buFont typeface="Calibri"/>
                        <a:buNone/>
                      </a:pPr>
                      <a:r>
                        <a:rPr lang="en-US" sz="900" u="none" strike="noStrike" cap="none" dirty="0"/>
                        <a:t>3-10</a:t>
                      </a: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u="none" strike="noStrike" cap="none" dirty="0"/>
                        <a:t>https://www.rawpixel.com/image/9216349/image-paper-logo-illustrations</a:t>
                      </a:r>
                      <a:endParaRPr sz="900" u="none" strike="noStrike" cap="none" dirty="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chemeClr val="dk1"/>
                        </a:buClr>
                        <a:buSzPts val="900"/>
                        <a:buFont typeface="Calibri"/>
                        <a:buNone/>
                        <a:tabLst/>
                        <a:defRPr/>
                      </a:pPr>
                      <a:r>
                        <a:rPr lang="en-US" sz="900" b="0" i="0" u="none" strike="noStrike" cap="none" dirty="0">
                          <a:solidFill>
                            <a:schemeClr val="tx1"/>
                          </a:solidFill>
                          <a:effectLst/>
                          <a:latin typeface="Calibri"/>
                          <a:ea typeface="Calibri"/>
                          <a:cs typeface="Calibri"/>
                          <a:sym typeface="Arial"/>
                        </a:rPr>
                        <a:t>Raw Pixel</a:t>
                      </a:r>
                      <a:endParaRPr lang="en-US" sz="900" b="0" u="none" strike="noStrike" cap="none" dirty="0">
                        <a:solidFill>
                          <a:schemeClr val="tx1"/>
                        </a:solidFill>
                      </a:endParaRPr>
                    </a:p>
                    <a:p>
                      <a:pPr marL="0" marR="0" lvl="0" indent="0" algn="l" rtl="0">
                        <a:spcBef>
                          <a:spcPts val="0"/>
                        </a:spcBef>
                        <a:spcAft>
                          <a:spcPts val="0"/>
                        </a:spcAft>
                        <a:buClr>
                          <a:schemeClr val="dk1"/>
                        </a:buClr>
                        <a:buSzPts val="900"/>
                        <a:buFont typeface="Calibri"/>
                        <a:buNone/>
                      </a:pPr>
                      <a:endParaRPr sz="900" b="0" u="none" strike="noStrike" cap="none" dirty="0">
                        <a:solidFill>
                          <a:schemeClr val="tx1"/>
                        </a:solidFill>
                      </a:endParaRPr>
                    </a:p>
                  </a:txBody>
                  <a:tcPr marL="91450" marR="91450" marT="45725" marB="45725"/>
                </a:tc>
                <a:extLst>
                  <a:ext uri="{0D108BD9-81ED-4DB2-BD59-A6C34878D82A}">
                    <a16:rowId xmlns:a16="http://schemas.microsoft.com/office/drawing/2014/main" val="10008"/>
                  </a:ext>
                </a:extLst>
              </a:tr>
              <a:tr h="381990">
                <a:tc>
                  <a:txBody>
                    <a:bodyPr/>
                    <a:lstStyle/>
                    <a:p>
                      <a:pPr marL="0" marR="0" lvl="0" indent="0" algn="ctr" rtl="0">
                        <a:spcBef>
                          <a:spcPts val="0"/>
                        </a:spcBef>
                        <a:spcAft>
                          <a:spcPts val="0"/>
                        </a:spcAft>
                        <a:buClr>
                          <a:schemeClr val="dk1"/>
                        </a:buClr>
                        <a:buSzPts val="900"/>
                        <a:buFont typeface="Calibri"/>
                        <a:buNone/>
                      </a:pPr>
                      <a:r>
                        <a:rPr lang="en-US" sz="900" u="none" strike="noStrike" cap="none" dirty="0"/>
                        <a:t>3, 7</a:t>
                      </a: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u="none" strike="noStrike" cap="none" dirty="0"/>
                        <a:t>https://www.rawpixel.com/image/378428/free-photo-image-football-soccer-sports</a:t>
                      </a: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b="0" i="0" u="none" strike="noStrike" cap="none" dirty="0">
                          <a:solidFill>
                            <a:schemeClr val="tx1"/>
                          </a:solidFill>
                          <a:effectLst/>
                          <a:latin typeface="Calibri"/>
                          <a:ea typeface="Calibri"/>
                          <a:cs typeface="Calibri"/>
                          <a:sym typeface="Arial"/>
                        </a:rPr>
                        <a:t>Raw Pixel</a:t>
                      </a:r>
                      <a:endParaRPr sz="900" b="0" u="none" strike="noStrike" cap="none" dirty="0">
                        <a:solidFill>
                          <a:schemeClr val="tx1"/>
                        </a:solidFill>
                      </a:endParaRPr>
                    </a:p>
                  </a:txBody>
                  <a:tcPr marL="91450" marR="91450" marT="45725" marB="45725"/>
                </a:tc>
                <a:extLst>
                  <a:ext uri="{0D108BD9-81ED-4DB2-BD59-A6C34878D82A}">
                    <a16:rowId xmlns:a16="http://schemas.microsoft.com/office/drawing/2014/main" val="10009"/>
                  </a:ext>
                </a:extLst>
              </a:tr>
              <a:tr h="381990">
                <a:tc>
                  <a:txBody>
                    <a:bodyPr/>
                    <a:lstStyle/>
                    <a:p>
                      <a:pPr marL="0" marR="0" lvl="0" indent="0" algn="ctr" rtl="0">
                        <a:spcBef>
                          <a:spcPts val="0"/>
                        </a:spcBef>
                        <a:spcAft>
                          <a:spcPts val="0"/>
                        </a:spcAft>
                        <a:buClr>
                          <a:schemeClr val="dk1"/>
                        </a:buClr>
                        <a:buSzPts val="900"/>
                        <a:buFont typeface="Calibri"/>
                        <a:buNone/>
                      </a:pPr>
                      <a:r>
                        <a:rPr lang="en-US" sz="900" u="none" strike="noStrike" cap="none" dirty="0"/>
                        <a:t>4, 8</a:t>
                      </a: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u="none" strike="noStrike" cap="none" dirty="0"/>
                        <a:t>https://pixabay.com/id/photos/menulis-tangan-kopi-buku-catatan-3321866/</a:t>
                      </a: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b="0" i="0" u="none" strike="noStrike" cap="none" dirty="0" err="1">
                          <a:solidFill>
                            <a:schemeClr val="tx1"/>
                          </a:solidFill>
                          <a:effectLst/>
                          <a:latin typeface="Calibri"/>
                          <a:ea typeface="Calibri"/>
                          <a:cs typeface="Calibri"/>
                          <a:sym typeface="Arial"/>
                        </a:rPr>
                        <a:t>Mengedit</a:t>
                      </a:r>
                      <a:r>
                        <a:rPr lang="en-US" sz="900" b="0" i="0" u="none" strike="noStrike" cap="none" dirty="0">
                          <a:solidFill>
                            <a:schemeClr val="tx1"/>
                          </a:solidFill>
                          <a:effectLst/>
                          <a:latin typeface="Calibri"/>
                          <a:ea typeface="Calibri"/>
                          <a:cs typeface="Calibri"/>
                          <a:sym typeface="Arial"/>
                        </a:rPr>
                        <a:t> </a:t>
                      </a:r>
                      <a:r>
                        <a:rPr lang="en-US" sz="900" b="0" i="0" u="none" strike="noStrike" cap="none" dirty="0" err="1">
                          <a:solidFill>
                            <a:schemeClr val="tx1"/>
                          </a:solidFill>
                          <a:effectLst/>
                          <a:latin typeface="Calibri"/>
                          <a:ea typeface="Calibri"/>
                          <a:cs typeface="Calibri"/>
                          <a:sym typeface="Arial"/>
                        </a:rPr>
                        <a:t>gambar</a:t>
                      </a:r>
                      <a:endParaRPr sz="900" b="0" u="none" strike="noStrike" cap="none" dirty="0">
                        <a:solidFill>
                          <a:schemeClr val="tx1"/>
                        </a:solidFill>
                      </a:endParaRPr>
                    </a:p>
                  </a:txBody>
                  <a:tcPr marL="91450" marR="91450" marT="45725" marB="45725"/>
                </a:tc>
                <a:extLst>
                  <a:ext uri="{0D108BD9-81ED-4DB2-BD59-A6C34878D82A}">
                    <a16:rowId xmlns:a16="http://schemas.microsoft.com/office/drawing/2014/main" val="10010"/>
                  </a:ext>
                </a:extLst>
              </a:tr>
              <a:tr h="381990">
                <a:tc>
                  <a:txBody>
                    <a:bodyPr/>
                    <a:lstStyle/>
                    <a:p>
                      <a:pPr marL="0" marR="0" lvl="0" indent="0" algn="ctr" rtl="0">
                        <a:spcBef>
                          <a:spcPts val="0"/>
                        </a:spcBef>
                        <a:spcAft>
                          <a:spcPts val="0"/>
                        </a:spcAft>
                        <a:buClr>
                          <a:schemeClr val="dk1"/>
                        </a:buClr>
                        <a:buSzPts val="900"/>
                        <a:buFont typeface="Calibri"/>
                        <a:buNone/>
                      </a:pPr>
                      <a:r>
                        <a:rPr lang="en-US" sz="900" u="none" strike="noStrike" cap="none" dirty="0"/>
                        <a:t>11</a:t>
                      </a: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u="none" strike="noStrike" cap="none" dirty="0"/>
                        <a:t>https://www.needpix.com/photo/618245/email-icon-marketing-information-message-connect-mobile-internet-network</a:t>
                      </a:r>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b="0" i="0" u="none" strike="noStrike" cap="none" dirty="0" err="1">
                          <a:solidFill>
                            <a:schemeClr val="tx1"/>
                          </a:solidFill>
                          <a:effectLst/>
                          <a:latin typeface="Calibri"/>
                          <a:ea typeface="Calibri"/>
                          <a:cs typeface="Calibri"/>
                          <a:sym typeface="Arial"/>
                        </a:rPr>
                        <a:t>Maialisa</a:t>
                      </a:r>
                      <a:r>
                        <a:rPr lang="en-US" sz="900" b="0" i="0" u="none" strike="noStrike" cap="none" dirty="0">
                          <a:solidFill>
                            <a:schemeClr val="tx1"/>
                          </a:solidFill>
                          <a:effectLst/>
                          <a:latin typeface="Calibri"/>
                          <a:ea typeface="Calibri"/>
                          <a:cs typeface="Calibri"/>
                          <a:sym typeface="Arial"/>
                        </a:rPr>
                        <a:t> </a:t>
                      </a:r>
                      <a:r>
                        <a:rPr lang="en-US" sz="900" b="0" u="none" dirty="0">
                          <a:solidFill>
                            <a:schemeClr val="tx1"/>
                          </a:solidFill>
                        </a:rPr>
                        <a:t>(pixabay.com)</a:t>
                      </a:r>
                      <a:endParaRPr sz="900" b="0" u="none" strike="noStrike" cap="none" dirty="0">
                        <a:solidFill>
                          <a:schemeClr val="tx1"/>
                        </a:solidFill>
                      </a:endParaRPr>
                    </a:p>
                  </a:txBody>
                  <a:tcPr marL="91450" marR="91450" marT="45725" marB="45725"/>
                </a:tc>
                <a:extLst>
                  <a:ext uri="{0D108BD9-81ED-4DB2-BD59-A6C34878D82A}">
                    <a16:rowId xmlns:a16="http://schemas.microsoft.com/office/drawing/2014/main" val="428006665"/>
                  </a:ext>
                </a:extLst>
              </a:tr>
              <a:tr h="381990">
                <a:tc>
                  <a:txBody>
                    <a:bodyPr/>
                    <a:lstStyle/>
                    <a:p>
                      <a:pPr marL="0" marR="0" lvl="0" indent="0" algn="ctr" rtl="0">
                        <a:spcBef>
                          <a:spcPts val="0"/>
                        </a:spcBef>
                        <a:spcAft>
                          <a:spcPts val="0"/>
                        </a:spcAft>
                        <a:buClr>
                          <a:schemeClr val="dk1"/>
                        </a:buClr>
                        <a:buSzPts val="900"/>
                        <a:buFont typeface="Calibri"/>
                        <a:buNone/>
                      </a:pPr>
                      <a:r>
                        <a:rPr lang="en-US" sz="900" u="none" strike="noStrike" cap="none" dirty="0"/>
                        <a:t>6,10</a:t>
                      </a: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endParaRPr sz="900" u="none" strike="noStrike" cap="none" dirty="0"/>
                    </a:p>
                  </a:txBody>
                  <a:tcPr marL="91450" marR="91450" marT="45725" marB="45725"/>
                </a:tc>
                <a:tc>
                  <a:txBody>
                    <a:bodyPr/>
                    <a:lstStyle/>
                    <a:p>
                      <a:pPr lvl="0"/>
                      <a:r>
                        <a:rPr lang="en-US" sz="900" dirty="0"/>
                        <a:t>https://pixabay.com/id/photos/papan-ketik-tangan-menulis-3689236/</a:t>
                      </a:r>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b="0" i="0" u="none" strike="noStrike" cap="none" dirty="0" err="1">
                          <a:solidFill>
                            <a:schemeClr val="tx1"/>
                          </a:solidFill>
                          <a:effectLst/>
                          <a:latin typeface="Calibri"/>
                          <a:ea typeface="Calibri"/>
                          <a:cs typeface="Calibri"/>
                          <a:sym typeface="Arial"/>
                        </a:rPr>
                        <a:t>geralt</a:t>
                      </a:r>
                      <a:endParaRPr sz="900" b="0" u="none" strike="noStrike" cap="none" dirty="0">
                        <a:solidFill>
                          <a:schemeClr val="tx1"/>
                        </a:solidFill>
                      </a:endParaRPr>
                    </a:p>
                  </a:txBody>
                  <a:tcPr marL="91450" marR="91450" marT="45725" marB="45725"/>
                </a:tc>
                <a:extLst>
                  <a:ext uri="{0D108BD9-81ED-4DB2-BD59-A6C34878D82A}">
                    <a16:rowId xmlns:a16="http://schemas.microsoft.com/office/drawing/2014/main" val="2643964254"/>
                  </a:ext>
                </a:extLst>
              </a:tr>
            </a:tbl>
          </a:graphicData>
        </a:graphic>
      </p:graphicFrame>
      <p:sp>
        <p:nvSpPr>
          <p:cNvPr id="190" name="Google Shape;190;p10"/>
          <p:cNvSpPr txBox="1">
            <a:spLocks noGrp="1"/>
          </p:cNvSpPr>
          <p:nvPr>
            <p:ph type="title"/>
          </p:nvPr>
        </p:nvSpPr>
        <p:spPr>
          <a:xfrm>
            <a:off x="3549975" y="144016"/>
            <a:ext cx="5092048" cy="500042"/>
          </a:xfrm>
          <a:prstGeom prst="rect">
            <a:avLst/>
          </a:prstGeom>
          <a:noFill/>
          <a:ln>
            <a:noFill/>
          </a:ln>
        </p:spPr>
        <p:txBody>
          <a:bodyPr spcFirstLastPara="1" wrap="square" lIns="91425" tIns="45700" rIns="91425" bIns="45700" anchor="t" anchorCtr="0">
            <a:normAutofit fontScale="90000"/>
          </a:bodyPr>
          <a:lstStyle/>
          <a:p>
            <a:pPr marL="0" marR="0" lvl="0" indent="0" algn="ctr" rtl="0">
              <a:lnSpc>
                <a:spcPct val="90000"/>
              </a:lnSpc>
              <a:spcBef>
                <a:spcPts val="0"/>
              </a:spcBef>
              <a:spcAft>
                <a:spcPts val="0"/>
              </a:spcAft>
              <a:buClr>
                <a:schemeClr val="dk1"/>
              </a:buClr>
              <a:buSzPct val="100000"/>
              <a:buFont typeface="Calibri"/>
              <a:buNone/>
            </a:pPr>
            <a:r>
              <a:rPr lang="en-US" sz="4400" b="0" i="0" u="none" strike="noStrike" cap="none">
                <a:solidFill>
                  <a:schemeClr val="dk1"/>
                </a:solidFill>
                <a:latin typeface="Calibri"/>
                <a:ea typeface="Calibri"/>
                <a:cs typeface="Calibri"/>
                <a:sym typeface="Calibri"/>
              </a:rPr>
              <a:t>Attribution / Citation</a:t>
            </a:r>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170" t="14257" r="8113" b="15686"/>
          <a:stretch/>
        </p:blipFill>
        <p:spPr>
          <a:xfrm>
            <a:off x="2527395" y="3168987"/>
            <a:ext cx="471703" cy="26001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8087" t="14630" r="6847" b="14519"/>
          <a:stretch/>
        </p:blipFill>
        <p:spPr>
          <a:xfrm>
            <a:off x="2596535" y="1770826"/>
            <a:ext cx="373483" cy="226644"/>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4008" t="6521" r="5161" b="8474"/>
          <a:stretch/>
        </p:blipFill>
        <p:spPr>
          <a:xfrm>
            <a:off x="2585750" y="2087266"/>
            <a:ext cx="413348" cy="21797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2397" t="4743" r="2397" b="6194"/>
          <a:stretch/>
        </p:blipFill>
        <p:spPr>
          <a:xfrm>
            <a:off x="2586537" y="2436199"/>
            <a:ext cx="383481" cy="237633"/>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2375" t="6046" r="2218" b="4919"/>
          <a:stretch/>
        </p:blipFill>
        <p:spPr>
          <a:xfrm>
            <a:off x="2546951" y="2836718"/>
            <a:ext cx="471704" cy="190898"/>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7738" y="3549786"/>
            <a:ext cx="377019" cy="235259"/>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3431" t="5680" r="2911" b="6520"/>
          <a:stretch/>
        </p:blipFill>
        <p:spPr>
          <a:xfrm>
            <a:off x="2585280" y="1416907"/>
            <a:ext cx="362470" cy="190898"/>
          </a:xfrm>
          <a:prstGeom prst="rect">
            <a:avLst/>
          </a:prstGeom>
        </p:spPr>
      </p:pic>
      <p:pic>
        <p:nvPicPr>
          <p:cNvPr id="12" name="Picture 11"/>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4132" t="12370" r="8265" b="16140"/>
          <a:stretch/>
        </p:blipFill>
        <p:spPr>
          <a:xfrm flipH="1">
            <a:off x="2561418" y="3810476"/>
            <a:ext cx="437680" cy="357186"/>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24565" y="4277850"/>
            <a:ext cx="377019" cy="251310"/>
          </a:xfrm>
          <a:prstGeom prst="rect">
            <a:avLst/>
          </a:prstGeom>
        </p:spPr>
      </p:pic>
      <p:pic>
        <p:nvPicPr>
          <p:cNvPr id="3" name="Picture 2">
            <a:extLst>
              <a:ext uri="{FF2B5EF4-FFF2-40B4-BE49-F238E27FC236}">
                <a16:creationId xmlns:a16="http://schemas.microsoft.com/office/drawing/2014/main" id="{0FC1712A-C675-46B2-7EF2-038BAA4E91AF}"/>
              </a:ext>
            </a:extLst>
          </p:cNvPr>
          <p:cNvPicPr>
            <a:picLocks noChangeAspect="1"/>
          </p:cNvPicPr>
          <p:nvPr/>
        </p:nvPicPr>
        <p:blipFill>
          <a:blip r:embed="rId13"/>
          <a:stretch>
            <a:fillRect/>
          </a:stretch>
        </p:blipFill>
        <p:spPr>
          <a:xfrm>
            <a:off x="2585280" y="4935963"/>
            <a:ext cx="426757" cy="390178"/>
          </a:xfrm>
          <a:prstGeom prst="rect">
            <a:avLst/>
          </a:prstGeom>
        </p:spPr>
      </p:pic>
      <p:pic>
        <p:nvPicPr>
          <p:cNvPr id="11" name="Picture 10">
            <a:extLst>
              <a:ext uri="{FF2B5EF4-FFF2-40B4-BE49-F238E27FC236}">
                <a16:creationId xmlns:a16="http://schemas.microsoft.com/office/drawing/2014/main" id="{C37CD82F-8A7E-112C-20C1-4A51F412B9DB}"/>
              </a:ext>
            </a:extLst>
          </p:cNvPr>
          <p:cNvPicPr>
            <a:picLocks noChangeAspect="1"/>
          </p:cNvPicPr>
          <p:nvPr/>
        </p:nvPicPr>
        <p:blipFill>
          <a:blip r:embed="rId14"/>
          <a:stretch>
            <a:fillRect/>
          </a:stretch>
        </p:blipFill>
        <p:spPr>
          <a:xfrm>
            <a:off x="2546953" y="5397636"/>
            <a:ext cx="400798" cy="251310"/>
          </a:xfrm>
          <a:prstGeom prst="rect">
            <a:avLst/>
          </a:prstGeom>
        </p:spPr>
      </p:pic>
      <p:pic>
        <p:nvPicPr>
          <p:cNvPr id="2" name="Picture 1">
            <a:extLst>
              <a:ext uri="{FF2B5EF4-FFF2-40B4-BE49-F238E27FC236}">
                <a16:creationId xmlns:a16="http://schemas.microsoft.com/office/drawing/2014/main" id="{804F87C3-E446-5694-32FA-0A64BAE1FEC2}"/>
              </a:ext>
            </a:extLst>
          </p:cNvPr>
          <p:cNvPicPr>
            <a:picLocks noChangeAspect="1"/>
          </p:cNvPicPr>
          <p:nvPr/>
        </p:nvPicPr>
        <p:blipFill>
          <a:blip r:embed="rId15"/>
          <a:stretch>
            <a:fillRect/>
          </a:stretch>
        </p:blipFill>
        <p:spPr>
          <a:xfrm>
            <a:off x="2524564" y="4708890"/>
            <a:ext cx="423185" cy="17695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aphicFrame>
        <p:nvGraphicFramePr>
          <p:cNvPr id="189" name="Google Shape;189;p10"/>
          <p:cNvGraphicFramePr/>
          <p:nvPr>
            <p:extLst>
              <p:ext uri="{D42A27DB-BD31-4B8C-83A1-F6EECF244321}">
                <p14:modId xmlns:p14="http://schemas.microsoft.com/office/powerpoint/2010/main" val="2107961864"/>
              </p:ext>
            </p:extLst>
          </p:nvPr>
        </p:nvGraphicFramePr>
        <p:xfrm>
          <a:off x="1151222" y="953871"/>
          <a:ext cx="9913325" cy="1942750"/>
        </p:xfrm>
        <a:graphic>
          <a:graphicData uri="http://schemas.openxmlformats.org/drawingml/2006/table">
            <a:tbl>
              <a:tblPr firstRow="1" bandRow="1">
                <a:noFill/>
                <a:tableStyleId>{60358DAB-67FF-4BB9-81F3-4BEAAF8E90AC}</a:tableStyleId>
              </a:tblPr>
              <a:tblGrid>
                <a:gridCol w="1005700">
                  <a:extLst>
                    <a:ext uri="{9D8B030D-6E8A-4147-A177-3AD203B41FA5}">
                      <a16:colId xmlns:a16="http://schemas.microsoft.com/office/drawing/2014/main" val="20000"/>
                    </a:ext>
                  </a:extLst>
                </a:gridCol>
                <a:gridCol w="1508550">
                  <a:extLst>
                    <a:ext uri="{9D8B030D-6E8A-4147-A177-3AD203B41FA5}">
                      <a16:colId xmlns:a16="http://schemas.microsoft.com/office/drawing/2014/main" val="20001"/>
                    </a:ext>
                  </a:extLst>
                </a:gridCol>
                <a:gridCol w="5818700">
                  <a:extLst>
                    <a:ext uri="{9D8B030D-6E8A-4147-A177-3AD203B41FA5}">
                      <a16:colId xmlns:a16="http://schemas.microsoft.com/office/drawing/2014/main" val="20002"/>
                    </a:ext>
                  </a:extLst>
                </a:gridCol>
                <a:gridCol w="1580375">
                  <a:extLst>
                    <a:ext uri="{9D8B030D-6E8A-4147-A177-3AD203B41FA5}">
                      <a16:colId xmlns:a16="http://schemas.microsoft.com/office/drawing/2014/main" val="20003"/>
                    </a:ext>
                  </a:extLst>
                </a:gridCol>
              </a:tblGrid>
              <a:tr h="393500">
                <a:tc>
                  <a:txBody>
                    <a:bodyPr/>
                    <a:lstStyle/>
                    <a:p>
                      <a:pPr marL="0" marR="0" lvl="0" indent="0" algn="ctr" rtl="0">
                        <a:spcBef>
                          <a:spcPts val="0"/>
                        </a:spcBef>
                        <a:spcAft>
                          <a:spcPts val="0"/>
                        </a:spcAft>
                        <a:buClr>
                          <a:schemeClr val="dk1"/>
                        </a:buClr>
                        <a:buSzPts val="2000"/>
                        <a:buFont typeface="Calibri"/>
                        <a:buNone/>
                      </a:pPr>
                      <a:r>
                        <a:rPr lang="en-US" sz="2000" u="none" strike="noStrike" cap="none" dirty="0"/>
                        <a:t>Slide #</a:t>
                      </a:r>
                      <a:endParaRPr sz="2000" u="none" strike="noStrike" cap="none" dirty="0"/>
                    </a:p>
                  </a:txBody>
                  <a:tcPr marL="91450" marR="91450" marT="45725" marB="45725"/>
                </a:tc>
                <a:tc>
                  <a:txBody>
                    <a:bodyPr/>
                    <a:lstStyle/>
                    <a:p>
                      <a:pPr marL="0" marR="0" lvl="0" indent="0" algn="ctr" rtl="0">
                        <a:spcBef>
                          <a:spcPts val="0"/>
                        </a:spcBef>
                        <a:spcAft>
                          <a:spcPts val="0"/>
                        </a:spcAft>
                        <a:buClr>
                          <a:schemeClr val="dk1"/>
                        </a:buClr>
                        <a:buSzPts val="2000"/>
                        <a:buFont typeface="Calibri"/>
                        <a:buNone/>
                      </a:pPr>
                      <a:r>
                        <a:rPr lang="en-US" sz="2000" u="none" strike="noStrike" cap="none"/>
                        <a:t>Thumbnail</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2000"/>
                        <a:buFont typeface="Calibri"/>
                        <a:buNone/>
                      </a:pPr>
                      <a:r>
                        <a:rPr lang="en-US" sz="2000" u="none" strike="noStrike" cap="none"/>
                        <a:t>Source link</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2000"/>
                        <a:buFont typeface="Calibri"/>
                        <a:buNone/>
                      </a:pPr>
                      <a:r>
                        <a:rPr lang="en-US" sz="2000" u="none" strike="noStrike" cap="none"/>
                        <a:t>Author </a:t>
                      </a:r>
                      <a:endParaRPr sz="1800" u="none" strike="noStrike" cap="none"/>
                    </a:p>
                  </a:txBody>
                  <a:tcPr marL="91450" marR="91450" marT="45725" marB="45725"/>
                </a:tc>
                <a:extLst>
                  <a:ext uri="{0D108BD9-81ED-4DB2-BD59-A6C34878D82A}">
                    <a16:rowId xmlns:a16="http://schemas.microsoft.com/office/drawing/2014/main" val="10000"/>
                  </a:ext>
                </a:extLst>
              </a:tr>
              <a:tr h="386625">
                <a:tc>
                  <a:txBody>
                    <a:bodyPr/>
                    <a:lstStyle/>
                    <a:p>
                      <a:pPr marL="0" marR="0" lvl="0" indent="0" algn="ctr" rtl="0">
                        <a:spcBef>
                          <a:spcPts val="0"/>
                        </a:spcBef>
                        <a:spcAft>
                          <a:spcPts val="0"/>
                        </a:spcAft>
                        <a:buClr>
                          <a:schemeClr val="dk1"/>
                        </a:buClr>
                        <a:buSzPts val="900"/>
                        <a:buFont typeface="Calibri"/>
                        <a:buNone/>
                      </a:pPr>
                      <a:r>
                        <a:rPr lang="en-US" sz="900" u="none" strike="noStrike" cap="none" dirty="0"/>
                        <a:t>11</a:t>
                      </a:r>
                      <a:endParaRPr sz="900" u="none" strike="noStrike" cap="none" dirty="0"/>
                    </a:p>
                  </a:txBody>
                  <a:tcPr marL="91450" marR="91450" marT="45725" marB="45725" anchor="ctr"/>
                </a:tc>
                <a:tc>
                  <a:txBody>
                    <a:bodyPr/>
                    <a:lstStyle/>
                    <a:p>
                      <a:pPr marL="0" marR="0" lvl="0" indent="0" algn="l" rtl="0">
                        <a:spcBef>
                          <a:spcPts val="0"/>
                        </a:spcBef>
                        <a:spcAft>
                          <a:spcPts val="0"/>
                        </a:spcAft>
                        <a:buClr>
                          <a:schemeClr val="dk1"/>
                        </a:buClr>
                        <a:buSzPts val="900"/>
                        <a:buFont typeface="Calibri"/>
                        <a:buNone/>
                      </a:pP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u="none" strike="noStrike" cap="none" dirty="0"/>
                        <a:t>https://www.rawpixel.com/image/6870646/png-sticker-vintage</a:t>
                      </a: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b="0" i="0" u="none" strike="noStrike" cap="none" dirty="0">
                          <a:solidFill>
                            <a:schemeClr val="tx1"/>
                          </a:solidFill>
                          <a:effectLst/>
                          <a:latin typeface="Calibri"/>
                          <a:ea typeface="Calibri"/>
                          <a:cs typeface="Calibri"/>
                          <a:sym typeface="Arial"/>
                        </a:rPr>
                        <a:t>Raw Pixel</a:t>
                      </a:r>
                      <a:endParaRPr sz="900" b="0" u="none" strike="noStrike" cap="none" dirty="0">
                        <a:solidFill>
                          <a:schemeClr val="tx1"/>
                        </a:solidFill>
                      </a:endParaRPr>
                    </a:p>
                  </a:txBody>
                  <a:tcPr marL="91450" marR="91450" marT="45725" marB="45725"/>
                </a:tc>
                <a:extLst>
                  <a:ext uri="{0D108BD9-81ED-4DB2-BD59-A6C34878D82A}">
                    <a16:rowId xmlns:a16="http://schemas.microsoft.com/office/drawing/2014/main" val="10003"/>
                  </a:ext>
                </a:extLst>
              </a:tr>
              <a:tr h="386625">
                <a:tc>
                  <a:txBody>
                    <a:bodyPr/>
                    <a:lstStyle/>
                    <a:p>
                      <a:pPr marL="0" marR="0" lvl="0" indent="0" algn="ctr" rtl="0">
                        <a:spcBef>
                          <a:spcPts val="0"/>
                        </a:spcBef>
                        <a:spcAft>
                          <a:spcPts val="0"/>
                        </a:spcAft>
                        <a:buClr>
                          <a:schemeClr val="dk1"/>
                        </a:buClr>
                        <a:buSzPts val="900"/>
                        <a:buFont typeface="Calibri"/>
                        <a:buNone/>
                      </a:pPr>
                      <a:r>
                        <a:rPr lang="en-US" sz="900" u="none" strike="noStrike" cap="none" dirty="0"/>
                        <a:t>11</a:t>
                      </a:r>
                      <a:endParaRPr sz="900" u="none" strike="noStrike" cap="none" dirty="0"/>
                    </a:p>
                  </a:txBody>
                  <a:tcPr marL="91450" marR="91450" marT="45725" marB="45725" anchor="ctr"/>
                </a:tc>
                <a:tc>
                  <a:txBody>
                    <a:bodyPr/>
                    <a:lstStyle/>
                    <a:p>
                      <a:pPr marL="0" marR="0" lvl="0" indent="0" algn="l" rtl="0">
                        <a:spcBef>
                          <a:spcPts val="0"/>
                        </a:spcBef>
                        <a:spcAft>
                          <a:spcPts val="0"/>
                        </a:spcAft>
                        <a:buClr>
                          <a:schemeClr val="dk1"/>
                        </a:buClr>
                        <a:buSzPts val="900"/>
                        <a:buFont typeface="Calibri"/>
                        <a:buNone/>
                      </a:pPr>
                      <a:endParaRPr sz="900" u="none" strike="noStrike" cap="none"/>
                    </a:p>
                  </a:txBody>
                  <a:tcPr marL="91450" marR="91450" marT="45725" marB="45725"/>
                </a:tc>
                <a:tc>
                  <a:txBody>
                    <a:bodyPr/>
                    <a:lstStyle/>
                    <a:p>
                      <a:pPr lvl="0"/>
                      <a:r>
                        <a:rPr lang="en-US" sz="900" dirty="0"/>
                        <a:t>https://www.flickr.com/photos/elonuniversity/6961636490</a:t>
                      </a:r>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b="0" i="0" u="none" strike="noStrike" cap="none" dirty="0" err="1">
                          <a:solidFill>
                            <a:schemeClr val="tx1"/>
                          </a:solidFill>
                          <a:effectLst/>
                          <a:latin typeface="Calibri"/>
                          <a:ea typeface="Calibri"/>
                          <a:cs typeface="Calibri"/>
                          <a:sym typeface="Arial"/>
                          <a:hlinkClick r:id="rId3" tooltip="Go to Elon University’s photostream">
                            <a:extLst>
                              <a:ext uri="{A12FA001-AC4F-418D-AE19-62706E023703}">
                                <ahyp:hlinkClr xmlns:ahyp="http://schemas.microsoft.com/office/drawing/2018/hyperlinkcolor" val="tx"/>
                              </a:ext>
                            </a:extLst>
                          </a:hlinkClick>
                        </a:rPr>
                        <a:t>Elon</a:t>
                      </a:r>
                      <a:r>
                        <a:rPr lang="en-US" sz="900" b="0" i="0" u="none" strike="noStrike" cap="none" dirty="0">
                          <a:solidFill>
                            <a:schemeClr val="tx1"/>
                          </a:solidFill>
                          <a:effectLst/>
                          <a:latin typeface="Calibri"/>
                          <a:ea typeface="Calibri"/>
                          <a:cs typeface="Calibri"/>
                          <a:sym typeface="Arial"/>
                          <a:hlinkClick r:id="rId3" tooltip="Go to Elon University’s photostream">
                            <a:extLst>
                              <a:ext uri="{A12FA001-AC4F-418D-AE19-62706E023703}">
                                <ahyp:hlinkClr xmlns:ahyp="http://schemas.microsoft.com/office/drawing/2018/hyperlinkcolor" val="tx"/>
                              </a:ext>
                            </a:extLst>
                          </a:hlinkClick>
                        </a:rPr>
                        <a:t> University</a:t>
                      </a:r>
                      <a:endParaRPr sz="900" b="0" u="none" strike="noStrike" cap="none" dirty="0">
                        <a:solidFill>
                          <a:schemeClr val="tx1"/>
                        </a:solidFill>
                      </a:endParaRPr>
                    </a:p>
                  </a:txBody>
                  <a:tcPr marL="91450" marR="91450" marT="45725" marB="45725"/>
                </a:tc>
                <a:extLst>
                  <a:ext uri="{0D108BD9-81ED-4DB2-BD59-A6C34878D82A}">
                    <a16:rowId xmlns:a16="http://schemas.microsoft.com/office/drawing/2014/main" val="10004"/>
                  </a:ext>
                </a:extLst>
              </a:tr>
              <a:tr h="386625">
                <a:tc>
                  <a:txBody>
                    <a:bodyPr/>
                    <a:lstStyle/>
                    <a:p>
                      <a:pPr marL="0" marR="0" lvl="0" indent="0" algn="ctr" rtl="0">
                        <a:spcBef>
                          <a:spcPts val="0"/>
                        </a:spcBef>
                        <a:spcAft>
                          <a:spcPts val="0"/>
                        </a:spcAft>
                        <a:buClr>
                          <a:schemeClr val="dk1"/>
                        </a:buClr>
                        <a:buSzPts val="900"/>
                        <a:buFont typeface="Calibri"/>
                        <a:buNone/>
                      </a:pPr>
                      <a:r>
                        <a:rPr lang="en-US" sz="900" u="none" strike="noStrike" cap="none" dirty="0"/>
                        <a:t>11</a:t>
                      </a:r>
                      <a:endParaRPr sz="900" u="none" strike="noStrike" cap="none" dirty="0"/>
                    </a:p>
                  </a:txBody>
                  <a:tcPr marL="91450" marR="91450" marT="45725" marB="45725" anchor="ctr"/>
                </a:tc>
                <a:tc>
                  <a:txBody>
                    <a:bodyPr/>
                    <a:lstStyle/>
                    <a:p>
                      <a:pPr marL="0" marR="0" lvl="0" indent="0" algn="l" rtl="0">
                        <a:spcBef>
                          <a:spcPts val="0"/>
                        </a:spcBef>
                        <a:spcAft>
                          <a:spcPts val="0"/>
                        </a:spcAft>
                        <a:buClr>
                          <a:schemeClr val="dk1"/>
                        </a:buClr>
                        <a:buSzPts val="900"/>
                        <a:buFont typeface="Calibri"/>
                        <a:buNone/>
                      </a:pPr>
                      <a:endParaRPr sz="900" u="none" strike="noStrike" cap="none"/>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u="none" strike="noStrike" cap="none" dirty="0"/>
                        <a:t>https://pixabay.com/id/vectors/di-tanda-surel-berita-e-mail-pada-1083508/</a:t>
                      </a:r>
                      <a:endParaRPr sz="900" u="none" strike="noStrike" cap="none" dirty="0"/>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r>
                        <a:rPr lang="en-US" sz="900" b="0" i="0" u="none" strike="noStrike" cap="none" dirty="0">
                          <a:solidFill>
                            <a:schemeClr val="tx1"/>
                          </a:solidFill>
                          <a:effectLst/>
                          <a:latin typeface="Calibri"/>
                          <a:ea typeface="Calibri"/>
                          <a:cs typeface="Calibri"/>
                          <a:sym typeface="Arial"/>
                          <a:hlinkClick r:id="rId4">
                            <a:extLst>
                              <a:ext uri="{A12FA001-AC4F-418D-AE19-62706E023703}">
                                <ahyp:hlinkClr xmlns:ahyp="http://schemas.microsoft.com/office/drawing/2018/hyperlinkcolor" val="tx"/>
                              </a:ext>
                            </a:extLst>
                          </a:hlinkClick>
                        </a:rPr>
                        <a:t>IO-Images</a:t>
                      </a:r>
                      <a:endParaRPr sz="900" b="0" u="none" strike="noStrike" cap="none" dirty="0">
                        <a:solidFill>
                          <a:schemeClr val="tx1"/>
                        </a:solidFill>
                        <a:effectLst/>
                      </a:endParaRPr>
                    </a:p>
                  </a:txBody>
                  <a:tcPr marL="91450" marR="91450" marT="45725" marB="45725"/>
                </a:tc>
                <a:extLst>
                  <a:ext uri="{0D108BD9-81ED-4DB2-BD59-A6C34878D82A}">
                    <a16:rowId xmlns:a16="http://schemas.microsoft.com/office/drawing/2014/main" val="10005"/>
                  </a:ext>
                </a:extLst>
              </a:tr>
              <a:tr h="386625">
                <a:tc>
                  <a:txBody>
                    <a:bodyPr/>
                    <a:lstStyle/>
                    <a:p>
                      <a:pPr marL="0" marR="0" lvl="0" indent="0" algn="l" rtl="0">
                        <a:spcBef>
                          <a:spcPts val="0"/>
                        </a:spcBef>
                        <a:spcAft>
                          <a:spcPts val="0"/>
                        </a:spcAft>
                        <a:buClr>
                          <a:schemeClr val="dk1"/>
                        </a:buClr>
                        <a:buSzPts val="900"/>
                        <a:buFont typeface="Calibri"/>
                        <a:buNone/>
                      </a:pPr>
                      <a:endParaRPr sz="900" u="none" strike="noStrike" cap="none"/>
                    </a:p>
                  </a:txBody>
                  <a:tcPr marL="91450" marR="91450" marT="45725" marB="45725"/>
                </a:tc>
                <a:tc>
                  <a:txBody>
                    <a:bodyPr/>
                    <a:lstStyle/>
                    <a:p>
                      <a:pPr marL="0" marR="0" lvl="0" indent="0" algn="l" rtl="0">
                        <a:spcBef>
                          <a:spcPts val="0"/>
                        </a:spcBef>
                        <a:spcAft>
                          <a:spcPts val="0"/>
                        </a:spcAft>
                        <a:buClr>
                          <a:schemeClr val="dk1"/>
                        </a:buClr>
                        <a:buSzPts val="900"/>
                        <a:buFont typeface="Calibri"/>
                        <a:buNone/>
                      </a:pPr>
                      <a:endParaRPr sz="900" u="none" strike="noStrike" cap="none" dirty="0"/>
                    </a:p>
                  </a:txBody>
                  <a:tcPr marL="91450" marR="91450" marT="45725" marB="45725"/>
                </a:tc>
                <a:tc>
                  <a:txBody>
                    <a:bodyPr/>
                    <a:lstStyle/>
                    <a:p>
                      <a:endParaRPr lang="en-US" dirty="0"/>
                    </a:p>
                  </a:txBody>
                  <a:tcPr marL="91450" marR="91450" marT="45725" marB="45725"/>
                </a:tc>
                <a:tc>
                  <a:txBody>
                    <a:bodyPr/>
                    <a:lstStyle/>
                    <a:p>
                      <a:endParaRPr lang="en-US" dirty="0"/>
                    </a:p>
                  </a:txBody>
                  <a:tcPr marL="91450" marR="91450" marT="45725" marB="45725"/>
                </a:tc>
                <a:extLst>
                  <a:ext uri="{0D108BD9-81ED-4DB2-BD59-A6C34878D82A}">
                    <a16:rowId xmlns:a16="http://schemas.microsoft.com/office/drawing/2014/main" val="10006"/>
                  </a:ext>
                </a:extLst>
              </a:tr>
            </a:tbl>
          </a:graphicData>
        </a:graphic>
      </p:graphicFrame>
      <p:sp>
        <p:nvSpPr>
          <p:cNvPr id="190" name="Google Shape;190;p10"/>
          <p:cNvSpPr txBox="1">
            <a:spLocks noGrp="1"/>
          </p:cNvSpPr>
          <p:nvPr>
            <p:ph type="title"/>
          </p:nvPr>
        </p:nvSpPr>
        <p:spPr>
          <a:xfrm>
            <a:off x="3549975" y="144016"/>
            <a:ext cx="5092048" cy="500042"/>
          </a:xfrm>
          <a:prstGeom prst="rect">
            <a:avLst/>
          </a:prstGeom>
          <a:noFill/>
          <a:ln>
            <a:noFill/>
          </a:ln>
        </p:spPr>
        <p:txBody>
          <a:bodyPr spcFirstLastPara="1" wrap="square" lIns="91425" tIns="45700" rIns="91425" bIns="45700" anchor="t" anchorCtr="0">
            <a:normAutofit fontScale="90000"/>
          </a:bodyPr>
          <a:lstStyle/>
          <a:p>
            <a:pPr marL="0" marR="0" lvl="0" indent="0" algn="ctr" rtl="0">
              <a:lnSpc>
                <a:spcPct val="90000"/>
              </a:lnSpc>
              <a:spcBef>
                <a:spcPts val="0"/>
              </a:spcBef>
              <a:spcAft>
                <a:spcPts val="0"/>
              </a:spcAft>
              <a:buClr>
                <a:schemeClr val="dk1"/>
              </a:buClr>
              <a:buSzPct val="100000"/>
              <a:buFont typeface="Calibri"/>
              <a:buNone/>
            </a:pPr>
            <a:r>
              <a:rPr lang="en-US" sz="4400" b="0" i="0" u="none" strike="noStrike" cap="none">
                <a:solidFill>
                  <a:schemeClr val="dk1"/>
                </a:solidFill>
                <a:latin typeface="Calibri"/>
                <a:ea typeface="Calibri"/>
                <a:cs typeface="Calibri"/>
                <a:sym typeface="Calibri"/>
              </a:rPr>
              <a:t>Attribution / Citation</a:t>
            </a:r>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4106" y="2160514"/>
            <a:ext cx="332851" cy="287527"/>
          </a:xfrm>
          <a:prstGeom prst="rect">
            <a:avLst/>
          </a:prstGeom>
        </p:spPr>
      </p:pic>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24086" t="6862" r="20590" b="53148"/>
          <a:stretch/>
        </p:blipFill>
        <p:spPr>
          <a:xfrm>
            <a:off x="2593994" y="1753937"/>
            <a:ext cx="314022" cy="342617"/>
          </a:xfrm>
          <a:prstGeom prst="rect">
            <a:avLst/>
          </a:prstGeom>
        </p:spPr>
      </p:pic>
      <p:grpSp>
        <p:nvGrpSpPr>
          <p:cNvPr id="24" name="Group 23"/>
          <p:cNvGrpSpPr/>
          <p:nvPr/>
        </p:nvGrpSpPr>
        <p:grpSpPr>
          <a:xfrm>
            <a:off x="2657912" y="1395572"/>
            <a:ext cx="191689" cy="278023"/>
            <a:chOff x="6178127" y="765354"/>
            <a:chExt cx="4149420" cy="6018254"/>
          </a:xfrm>
        </p:grpSpPr>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l="28323" t="4546" r="28616" b="1780"/>
            <a:stretch/>
          </p:blipFill>
          <p:spPr>
            <a:xfrm>
              <a:off x="6178127" y="765354"/>
              <a:ext cx="4149420" cy="6018254"/>
            </a:xfrm>
            <a:prstGeom prst="rect">
              <a:avLst/>
            </a:prstGeom>
          </p:spPr>
        </p:pic>
        <p:sp>
          <p:nvSpPr>
            <p:cNvPr id="26" name="Rectangle 25"/>
            <p:cNvSpPr/>
            <p:nvPr/>
          </p:nvSpPr>
          <p:spPr>
            <a:xfrm>
              <a:off x="6738312" y="1565395"/>
              <a:ext cx="3029050" cy="2042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6818045" y="1565391"/>
              <a:ext cx="2750485" cy="4663631"/>
            </a:xfrm>
            <a:prstGeom prst="rect">
              <a:avLst/>
            </a:prstGeom>
            <a:noFill/>
          </p:spPr>
          <p:txBody>
            <a:bodyPr wrap="square" rtlCol="0">
              <a:spAutoFit/>
            </a:bodyPr>
            <a:lstStyle/>
            <a:p>
              <a:endParaRPr lang="en-US" sz="800" dirty="0">
                <a:solidFill>
                  <a:srgbClr val="00FF00"/>
                </a:solidFill>
                <a:latin typeface="IBM 3270" panose="02000509000000000000" pitchFamily="49" charset="0"/>
                <a:ea typeface="IBM 3270" panose="02000509000000000000" pitchFamily="49" charset="0"/>
                <a:cs typeface="IBM 3270" panose="02000509000000000000" pitchFamily="49" charset="0"/>
              </a:endParaRPr>
            </a:p>
          </p:txBody>
        </p:sp>
      </p:grpSp>
    </p:spTree>
    <p:extLst>
      <p:ext uri="{BB962C8B-B14F-4D97-AF65-F5344CB8AC3E}">
        <p14:creationId xmlns:p14="http://schemas.microsoft.com/office/powerpoint/2010/main" val="2637270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87313" indent="26988">
              <a:spcBef>
                <a:spcPts val="0"/>
              </a:spcBef>
              <a:buNone/>
            </a:pPr>
            <a:r>
              <a:rPr lang="en-US" sz="2000" dirty="0">
                <a:highlight>
                  <a:srgbClr val="FFFFFF"/>
                </a:highlight>
                <a:latin typeface="Calibri" panose="020F0502020204030204" pitchFamily="34" charset="0"/>
                <a:ea typeface="Calibri" panose="020F0502020204030204" pitchFamily="34" charset="0"/>
                <a:cs typeface="Calibri" panose="020F0502020204030204" pitchFamily="34" charset="0"/>
              </a:rPr>
              <a:t>CG-1 To develop the capacity for effective communication using language skills for description, analysis, and response.</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87313" lvl="0" indent="26988" algn="l" rtl="0">
              <a:lnSpc>
                <a:spcPct val="90000"/>
              </a:lnSpc>
              <a:spcBef>
                <a:spcPts val="0"/>
              </a:spcBef>
              <a:spcAft>
                <a:spcPts val="0"/>
              </a:spcAft>
              <a:buClr>
                <a:schemeClr val="dk1"/>
              </a:buClr>
              <a:buSzPts val="1800"/>
              <a:buNone/>
            </a:pPr>
            <a:endParaRPr dirty="0"/>
          </a:p>
        </p:txBody>
      </p:sp>
      <p:sp>
        <p:nvSpPr>
          <p:cNvPr id="134" name="Google Shape;134;p2"/>
          <p:cNvSpPr txBox="1">
            <a:spLocks noGrp="1"/>
          </p:cNvSpPr>
          <p:nvPr>
            <p:ph type="body" idx="2"/>
          </p:nvPr>
        </p:nvSpPr>
        <p:spPr>
          <a:prstGeom prst="rect">
            <a:avLst/>
          </a:prstGeom>
          <a:noFill/>
          <a:ln>
            <a:noFill/>
          </a:ln>
        </p:spPr>
        <p:txBody>
          <a:bodyPr spcFirstLastPara="1" wrap="square" lIns="91425" tIns="45700" rIns="91425" bIns="45700" anchor="t" anchorCtr="0">
            <a:noAutofit/>
          </a:bodyPr>
          <a:lstStyle/>
          <a:p>
            <a:pPr marL="87313" indent="26988">
              <a:spcBef>
                <a:spcPts val="0"/>
              </a:spcBef>
              <a:buNone/>
            </a:pPr>
            <a:r>
              <a:rPr lang="en-US" sz="2000" dirty="0">
                <a:latin typeface="Calibri" panose="020F0502020204030204" pitchFamily="34" charset="0"/>
                <a:ea typeface="Calibri" panose="020F0502020204030204" pitchFamily="34" charset="0"/>
                <a:cs typeface="Calibri" panose="020F0502020204030204" pitchFamily="34" charset="0"/>
              </a:rPr>
              <a:t>C-1.4 Writes different kinds of letters using appropriate style and registers for different audiences and purposes.</a:t>
            </a:r>
          </a:p>
          <a:p>
            <a:pPr marL="87313" lvl="0" indent="26988" algn="l" rtl="0">
              <a:lnSpc>
                <a:spcPct val="90000"/>
              </a:lnSpc>
              <a:spcBef>
                <a:spcPts val="0"/>
              </a:spcBef>
              <a:spcAft>
                <a:spcPts val="0"/>
              </a:spcAft>
              <a:buClr>
                <a:schemeClr val="dk1"/>
              </a:buClr>
              <a:buSzPts val="1800"/>
              <a:buNone/>
            </a:pPr>
            <a:endParaRPr dirty="0"/>
          </a:p>
        </p:txBody>
      </p:sp>
      <p:sp>
        <p:nvSpPr>
          <p:cNvPr id="135" name="Google Shape;135;p2"/>
          <p:cNvSpPr txBox="1">
            <a:spLocks noGrp="1"/>
          </p:cNvSpPr>
          <p:nvPr>
            <p:ph type="body" idx="3"/>
          </p:nvPr>
        </p:nvSpPr>
        <p:spPr>
          <a:prstGeom prst="rect">
            <a:avLst/>
          </a:prstGeom>
          <a:noFill/>
          <a:ln>
            <a:noFill/>
          </a:ln>
        </p:spPr>
        <p:txBody>
          <a:bodyPr spcFirstLastPara="1" wrap="square" lIns="91425" tIns="45700" rIns="91425" bIns="45700" anchor="t" anchorCtr="0">
            <a:noAutofit/>
          </a:bodyPr>
          <a:lstStyle/>
          <a:p>
            <a:pPr marL="228600" indent="-114300">
              <a:spcBef>
                <a:spcPts val="0"/>
              </a:spcBef>
              <a:buNone/>
            </a:pPr>
            <a:r>
              <a:rPr lang="en-US" sz="2000" dirty="0">
                <a:latin typeface="Calibri" panose="020F0502020204030204" pitchFamily="34" charset="0"/>
                <a:ea typeface="Calibri" panose="020F0502020204030204" pitchFamily="34" charset="0"/>
                <a:cs typeface="Calibri" panose="020F0502020204030204" pitchFamily="34" charset="0"/>
              </a:rPr>
              <a:t>The students will be able to identify the errors in the two letters shown.</a:t>
            </a:r>
          </a:p>
          <a:p>
            <a:pPr marL="228600" lvl="0" indent="-114300" algn="l" rtl="0">
              <a:lnSpc>
                <a:spcPct val="90000"/>
              </a:lnSpc>
              <a:spcBef>
                <a:spcPts val="0"/>
              </a:spcBef>
              <a:spcAft>
                <a:spcPts val="0"/>
              </a:spcAft>
              <a:buClr>
                <a:schemeClr val="dk1"/>
              </a:buClr>
              <a:buSzPts val="1800"/>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8" name="Text Placeholder 2"/>
          <p:cNvSpPr>
            <a:spLocks noGrp="1"/>
          </p:cNvSpPr>
          <p:nvPr>
            <p:ph type="body" idx="1"/>
          </p:nvPr>
        </p:nvSpPr>
        <p:spPr>
          <a:xfrm>
            <a:off x="857251" y="1554075"/>
            <a:ext cx="10668000" cy="4786312"/>
          </a:xfrm>
        </p:spPr>
        <p:txBody>
          <a:bodyPr/>
          <a:lstStyle/>
          <a:p>
            <a:pPr marL="0" indent="0">
              <a:buClrTx/>
              <a:buSzTx/>
              <a:buFontTx/>
              <a:buNone/>
            </a:pPr>
            <a:r>
              <a:rPr lang="en-US" sz="2400" b="1" dirty="0">
                <a:ea typeface="Calibri" panose="020F0502020204030204" pitchFamily="34" charset="0"/>
                <a:cs typeface="Cambria" panose="02040503050406030204" pitchFamily="18" charset="0"/>
              </a:rPr>
              <a:t>1. Letter to the sports company for enquiry of footballs ordered for the school.</a:t>
            </a:r>
            <a:endParaRPr lang="en-US" sz="2400" dirty="0"/>
          </a:p>
          <a:p>
            <a:pPr marL="0" indent="0">
              <a:buClrTx/>
              <a:buSzTx/>
              <a:buFontTx/>
              <a:buNone/>
            </a:pPr>
            <a:r>
              <a:rPr lang="en-US" sz="2000" b="1" i="1" dirty="0">
                <a:ea typeface="Calibri" panose="020F0502020204030204" pitchFamily="34" charset="0"/>
                <a:cs typeface="Cambria" panose="02040503050406030204" pitchFamily="18" charset="0"/>
              </a:rPr>
              <a:t>  </a:t>
            </a:r>
            <a:endParaRPr lang="en-US" sz="2000" dirty="0"/>
          </a:p>
          <a:p>
            <a:pPr marL="0" indent="0">
              <a:buClrTx/>
              <a:buSzTx/>
              <a:buFontTx/>
              <a:buNone/>
            </a:pPr>
            <a:r>
              <a:rPr lang="en-US" sz="2000" dirty="0">
                <a:ea typeface="Calibri" panose="020F0502020204030204" pitchFamily="34" charset="0"/>
                <a:cs typeface="Cambria" panose="02040503050406030204" pitchFamily="18" charset="0"/>
              </a:rPr>
              <a:t>Arjun Khanna</a:t>
            </a:r>
            <a:endParaRPr lang="en-US" sz="2000" dirty="0"/>
          </a:p>
          <a:p>
            <a:pPr marL="0" indent="0">
              <a:buClrTx/>
              <a:buSzTx/>
              <a:buFontTx/>
              <a:buNone/>
            </a:pPr>
            <a:r>
              <a:rPr lang="en-US" sz="2000" dirty="0">
                <a:ea typeface="Calibri" panose="020F0502020204030204" pitchFamily="34" charset="0"/>
                <a:cs typeface="Cambria" panose="02040503050406030204" pitchFamily="18" charset="0"/>
              </a:rPr>
              <a:t>801/10, Pink City </a:t>
            </a:r>
            <a:endParaRPr lang="en-US" sz="2000" dirty="0"/>
          </a:p>
          <a:p>
            <a:pPr marL="0" indent="0">
              <a:buClrTx/>
              <a:buSzTx/>
              <a:buFontTx/>
              <a:buNone/>
            </a:pPr>
            <a:r>
              <a:rPr lang="en-US" sz="2000" dirty="0">
                <a:ea typeface="Calibri" panose="020F0502020204030204" pitchFamily="34" charset="0"/>
                <a:cs typeface="Cambria" panose="02040503050406030204" pitchFamily="18" charset="0"/>
              </a:rPr>
              <a:t>Ambala </a:t>
            </a:r>
          </a:p>
          <a:p>
            <a:pPr marL="0" indent="0">
              <a:buClrTx/>
              <a:buSzTx/>
              <a:buFontTx/>
              <a:buNone/>
            </a:pPr>
            <a:endParaRPr lang="en-US" sz="1200" dirty="0"/>
          </a:p>
          <a:p>
            <a:pPr marL="0" indent="0">
              <a:buClrTx/>
              <a:buSzTx/>
              <a:buFontTx/>
              <a:buNone/>
            </a:pPr>
            <a:r>
              <a:rPr lang="en-US" sz="2000" dirty="0">
                <a:ea typeface="Calibri" panose="020F0502020204030204" pitchFamily="34" charset="0"/>
                <a:cs typeface="Cambria" panose="02040503050406030204" pitchFamily="18" charset="0"/>
              </a:rPr>
              <a:t>10th March 2024</a:t>
            </a:r>
          </a:p>
          <a:p>
            <a:pPr marL="0" indent="0">
              <a:buClrTx/>
              <a:buSzTx/>
              <a:buFontTx/>
              <a:buNone/>
            </a:pPr>
            <a:endParaRPr lang="en-US" sz="1200" dirty="0"/>
          </a:p>
          <a:p>
            <a:pPr marL="0" indent="0">
              <a:buClrTx/>
              <a:buSzTx/>
              <a:buFontTx/>
              <a:buNone/>
            </a:pPr>
            <a:r>
              <a:rPr lang="en-US" sz="2000" dirty="0">
                <a:ea typeface="Calibri" panose="020F0502020204030204" pitchFamily="34" charset="0"/>
                <a:cs typeface="Cambria" panose="02040503050406030204" pitchFamily="18" charset="0"/>
              </a:rPr>
              <a:t>The Manager</a:t>
            </a:r>
            <a:endParaRPr lang="en-US" sz="2000" dirty="0"/>
          </a:p>
          <a:p>
            <a:pPr marL="0" indent="0">
              <a:buClrTx/>
              <a:buSzTx/>
              <a:buFontTx/>
              <a:buNone/>
            </a:pPr>
            <a:r>
              <a:rPr lang="en-US" sz="2000" dirty="0" err="1">
                <a:ea typeface="Calibri" panose="020F0502020204030204" pitchFamily="34" charset="0"/>
                <a:cs typeface="Cambria" panose="02040503050406030204" pitchFamily="18" charset="0"/>
              </a:rPr>
              <a:t>Kadia</a:t>
            </a:r>
            <a:r>
              <a:rPr lang="en-US" sz="2000" dirty="0">
                <a:ea typeface="Calibri" panose="020F0502020204030204" pitchFamily="34" charset="0"/>
                <a:cs typeface="Cambria" panose="02040503050406030204" pitchFamily="18" charset="0"/>
              </a:rPr>
              <a:t> Sports </a:t>
            </a:r>
            <a:endParaRPr lang="en-US" sz="2000" dirty="0"/>
          </a:p>
          <a:p>
            <a:pPr marL="0" indent="0">
              <a:buClrTx/>
              <a:buSzTx/>
              <a:buFontTx/>
              <a:buNone/>
            </a:pPr>
            <a:r>
              <a:rPr lang="en-US" sz="2000" dirty="0">
                <a:ea typeface="Calibri" panose="020F0502020204030204" pitchFamily="34" charset="0"/>
                <a:cs typeface="Cambria" panose="02040503050406030204" pitchFamily="18" charset="0"/>
              </a:rPr>
              <a:t>Chandigarh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843" y="2616619"/>
            <a:ext cx="4689056" cy="3125590"/>
          </a:xfrm>
          <a:prstGeom prst="rect">
            <a:avLst/>
          </a:prstGeom>
          <a:ln>
            <a:noFill/>
          </a:ln>
          <a:effectLst>
            <a:softEdge rad="112500"/>
          </a:effec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2275114" y="-146958"/>
            <a:ext cx="1436914" cy="143691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2629" y="-146958"/>
            <a:ext cx="1436914" cy="1436914"/>
          </a:xfrm>
          <a:prstGeom prst="rect">
            <a:avLst/>
          </a:prstGeom>
        </p:spPr>
      </p:pic>
      <p:sp>
        <p:nvSpPr>
          <p:cNvPr id="16" name="Google Shape;148;p4"/>
          <p:cNvSpPr txBox="1">
            <a:spLocks/>
          </p:cNvSpPr>
          <p:nvPr/>
        </p:nvSpPr>
        <p:spPr>
          <a:xfrm>
            <a:off x="1466856" y="174886"/>
            <a:ext cx="9296427" cy="6540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b="1" dirty="0">
                <a:solidFill>
                  <a:srgbClr val="990099"/>
                </a:solidFill>
                <a:latin typeface="Calibri" panose="020F0502020204030204" pitchFamily="34" charset="0"/>
                <a:ea typeface="Calibri" panose="020F0502020204030204" pitchFamily="34" charset="0"/>
                <a:cs typeface="Calibri" panose="020F0502020204030204" pitchFamily="34" charset="0"/>
              </a:rPr>
              <a:t>How much do you know</a:t>
            </a:r>
            <a:br>
              <a:rPr lang="en-US" sz="3200" dirty="0">
                <a:solidFill>
                  <a:srgbClr val="990099"/>
                </a:solidFill>
                <a:latin typeface="Calibri" panose="020F0502020204030204" pitchFamily="34" charset="0"/>
                <a:cs typeface="Calibri" panose="020F0502020204030204" pitchFamily="34" charset="0"/>
              </a:rPr>
            </a:br>
            <a:endParaRPr lang="en-US" sz="3200" dirty="0">
              <a:solidFill>
                <a:srgbClr val="990099"/>
              </a:solidFill>
              <a:latin typeface="Calibri" panose="020F0502020204030204" pitchFamily="34" charset="0"/>
              <a:cs typeface="Calibri" panose="020F0502020204030204" pitchFamily="34" charset="0"/>
            </a:endParaRPr>
          </a:p>
        </p:txBody>
      </p:sp>
      <p:grpSp>
        <p:nvGrpSpPr>
          <p:cNvPr id="17" name="Group 16"/>
          <p:cNvGrpSpPr/>
          <p:nvPr/>
        </p:nvGrpSpPr>
        <p:grpSpPr>
          <a:xfrm>
            <a:off x="3712028" y="707439"/>
            <a:ext cx="4800601" cy="435561"/>
            <a:chOff x="3869871" y="818696"/>
            <a:chExt cx="4484915" cy="571501"/>
          </a:xfrm>
        </p:grpSpPr>
        <p:cxnSp>
          <p:nvCxnSpPr>
            <p:cNvPr id="18" name="Straight Connector 17"/>
            <p:cNvCxnSpPr/>
            <p:nvPr/>
          </p:nvCxnSpPr>
          <p:spPr>
            <a:xfrm>
              <a:off x="3869871" y="818696"/>
              <a:ext cx="2245198" cy="571501"/>
            </a:xfrm>
            <a:prstGeom prst="line">
              <a:avLst/>
            </a:prstGeom>
            <a:ln w="57150">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109588" y="818696"/>
              <a:ext cx="2245198" cy="571501"/>
            </a:xfrm>
            <a:prstGeom prst="line">
              <a:avLst/>
            </a:prstGeom>
            <a:ln w="57150">
              <a:solidFill>
                <a:srgbClr val="FF6699"/>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1000"/>
                                        <p:tgtEl>
                                          <p:spTgt spid="8">
                                            <p:txEl>
                                              <p:pRg st="2" end="2"/>
                                            </p:txEl>
                                          </p:spTgt>
                                        </p:tgtEl>
                                      </p:cBhvr>
                                    </p:animEffect>
                                    <p:anim calcmode="lin" valueType="num">
                                      <p:cBhvr>
                                        <p:cTn id="2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1000"/>
                                        <p:tgtEl>
                                          <p:spTgt spid="8">
                                            <p:txEl>
                                              <p:pRg st="3" end="3"/>
                                            </p:txEl>
                                          </p:spTgt>
                                        </p:tgtEl>
                                      </p:cBhvr>
                                    </p:animEffect>
                                    <p:anim calcmode="lin" valueType="num">
                                      <p:cBhvr>
                                        <p:cTn id="2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1000"/>
                                        <p:tgtEl>
                                          <p:spTgt spid="8">
                                            <p:txEl>
                                              <p:pRg st="4" end="4"/>
                                            </p:txEl>
                                          </p:spTgt>
                                        </p:tgtEl>
                                      </p:cBhvr>
                                    </p:animEffect>
                                    <p:anim calcmode="lin" valueType="num">
                                      <p:cBhvr>
                                        <p:cTn id="31"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7" presetClass="entr" presetSubtype="0" fill="hold" grpId="0" nodeType="afterEffect">
                                  <p:stCondLst>
                                    <p:cond delay="0"/>
                                  </p:stCondLst>
                                  <p:childTnLst>
                                    <p:set>
                                      <p:cBhvr>
                                        <p:cTn id="35" dur="1" fill="hold">
                                          <p:stCondLst>
                                            <p:cond delay="0"/>
                                          </p:stCondLst>
                                        </p:cTn>
                                        <p:tgtEl>
                                          <p:spTgt spid="8">
                                            <p:txEl>
                                              <p:pRg st="6" end="6"/>
                                            </p:txEl>
                                          </p:spTgt>
                                        </p:tgtEl>
                                        <p:attrNameLst>
                                          <p:attrName>style.visibility</p:attrName>
                                        </p:attrNameLst>
                                      </p:cBhvr>
                                      <p:to>
                                        <p:strVal val="visible"/>
                                      </p:to>
                                    </p:set>
                                    <p:animEffect transition="in" filter="fade">
                                      <p:cBhvr>
                                        <p:cTn id="36" dur="1000"/>
                                        <p:tgtEl>
                                          <p:spTgt spid="8">
                                            <p:txEl>
                                              <p:pRg st="6" end="6"/>
                                            </p:txEl>
                                          </p:spTgt>
                                        </p:tgtEl>
                                      </p:cBhvr>
                                    </p:animEffect>
                                    <p:anim calcmode="lin" valueType="num">
                                      <p:cBhvr>
                                        <p:cTn id="37"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47" presetClass="entr" presetSubtype="0" fill="hold" grpId="0" nodeType="afterEffect">
                                  <p:stCondLst>
                                    <p:cond delay="0"/>
                                  </p:stCondLst>
                                  <p:childTnLst>
                                    <p:set>
                                      <p:cBhvr>
                                        <p:cTn id="41" dur="1" fill="hold">
                                          <p:stCondLst>
                                            <p:cond delay="0"/>
                                          </p:stCondLst>
                                        </p:cTn>
                                        <p:tgtEl>
                                          <p:spTgt spid="8">
                                            <p:txEl>
                                              <p:pRg st="8" end="8"/>
                                            </p:txEl>
                                          </p:spTgt>
                                        </p:tgtEl>
                                        <p:attrNameLst>
                                          <p:attrName>style.visibility</p:attrName>
                                        </p:attrNameLst>
                                      </p:cBhvr>
                                      <p:to>
                                        <p:strVal val="visible"/>
                                      </p:to>
                                    </p:set>
                                    <p:animEffect transition="in" filter="fade">
                                      <p:cBhvr>
                                        <p:cTn id="42" dur="1000"/>
                                        <p:tgtEl>
                                          <p:spTgt spid="8">
                                            <p:txEl>
                                              <p:pRg st="8" end="8"/>
                                            </p:txEl>
                                          </p:spTgt>
                                        </p:tgtEl>
                                      </p:cBhvr>
                                    </p:animEffect>
                                    <p:anim calcmode="lin" valueType="num">
                                      <p:cBhvr>
                                        <p:cTn id="43"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8" end="8"/>
                                            </p:txEl>
                                          </p:spTgt>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animEffect transition="in" filter="fade">
                                      <p:cBhvr>
                                        <p:cTn id="47" dur="1000"/>
                                        <p:tgtEl>
                                          <p:spTgt spid="8">
                                            <p:txEl>
                                              <p:pRg st="9" end="9"/>
                                            </p:txEl>
                                          </p:spTgt>
                                        </p:tgtEl>
                                      </p:cBhvr>
                                    </p:animEffect>
                                    <p:anim calcmode="lin" valueType="num">
                                      <p:cBhvr>
                                        <p:cTn id="48"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9" end="9"/>
                                            </p:txEl>
                                          </p:spTgt>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8">
                                            <p:txEl>
                                              <p:pRg st="10" end="10"/>
                                            </p:txEl>
                                          </p:spTgt>
                                        </p:tgtEl>
                                        <p:attrNameLst>
                                          <p:attrName>style.visibility</p:attrName>
                                        </p:attrNameLst>
                                      </p:cBhvr>
                                      <p:to>
                                        <p:strVal val="visible"/>
                                      </p:to>
                                    </p:set>
                                    <p:animEffect transition="in" filter="fade">
                                      <p:cBhvr>
                                        <p:cTn id="52" dur="1000"/>
                                        <p:tgtEl>
                                          <p:spTgt spid="8">
                                            <p:txEl>
                                              <p:pRg st="10" end="10"/>
                                            </p:txEl>
                                          </p:spTgt>
                                        </p:tgtEl>
                                      </p:cBhvr>
                                    </p:animEffect>
                                    <p:anim calcmode="lin" valueType="num">
                                      <p:cBhvr>
                                        <p:cTn id="53"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54" dur="1000" fill="hold"/>
                                        <p:tgtEl>
                                          <p:spTgt spid="8">
                                            <p:txEl>
                                              <p:pRg st="10" end="10"/>
                                            </p:txEl>
                                          </p:spTgt>
                                        </p:tgtEl>
                                        <p:attrNameLst>
                                          <p:attrName>ppt_y</p:attrName>
                                        </p:attrNameLst>
                                      </p:cBhvr>
                                      <p:tavLst>
                                        <p:tav tm="0">
                                          <p:val>
                                            <p:strVal val="#ppt_y-.1"/>
                                          </p:val>
                                        </p:tav>
                                        <p:tav tm="100000">
                                          <p:val>
                                            <p:strVal val="#ppt_y"/>
                                          </p:val>
                                        </p:tav>
                                      </p:tavLst>
                                    </p:anim>
                                  </p:childTnLst>
                                </p:cTn>
                              </p:par>
                            </p:childTnLst>
                          </p:cTn>
                        </p:par>
                        <p:par>
                          <p:cTn id="55" fill="hold">
                            <p:stCondLst>
                              <p:cond delay="3000"/>
                            </p:stCondLst>
                            <p:childTnLst>
                              <p:par>
                                <p:cTn id="56" presetID="22" presetClass="entr" presetSubtype="2" fill="hold"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right)">
                                      <p:cBhvr>
                                        <p:cTn id="5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8" name="Text Placeholder 2"/>
          <p:cNvSpPr>
            <a:spLocks noGrp="1"/>
          </p:cNvSpPr>
          <p:nvPr>
            <p:ph type="body" idx="1"/>
          </p:nvPr>
        </p:nvSpPr>
        <p:spPr>
          <a:xfrm>
            <a:off x="857251" y="1150762"/>
            <a:ext cx="6196692" cy="4571018"/>
          </a:xfrm>
        </p:spPr>
        <p:txBody>
          <a:bodyPr/>
          <a:lstStyle/>
          <a:p>
            <a:pPr marL="0" indent="0">
              <a:buClrTx/>
              <a:buSzTx/>
              <a:buFontTx/>
              <a:buNone/>
            </a:pPr>
            <a:r>
              <a:rPr lang="en-US" sz="2000" b="1" u="sng" dirty="0">
                <a:ea typeface="Calibri" panose="020F0502020204030204" pitchFamily="34" charset="0"/>
                <a:cs typeface="Cambria" panose="02040503050406030204" pitchFamily="18" charset="0"/>
              </a:rPr>
              <a:t>Subject: ORDER NO 23230 (FOOTBALL)</a:t>
            </a:r>
          </a:p>
          <a:p>
            <a:pPr marL="0" indent="0">
              <a:buClrTx/>
              <a:buSzTx/>
              <a:buFontTx/>
              <a:buNone/>
            </a:pPr>
            <a:endParaRPr lang="en-US" sz="1000" dirty="0"/>
          </a:p>
          <a:p>
            <a:pPr marL="0" indent="0">
              <a:buClrTx/>
              <a:buSzTx/>
              <a:buFontTx/>
              <a:buNone/>
            </a:pPr>
            <a:r>
              <a:rPr lang="en-US" sz="2000" dirty="0">
                <a:ea typeface="Calibri" panose="020F0502020204030204" pitchFamily="34" charset="0"/>
                <a:cs typeface="Cambria" panose="02040503050406030204" pitchFamily="18" charset="0"/>
              </a:rPr>
              <a:t>Hi Sir/Madam</a:t>
            </a:r>
          </a:p>
          <a:p>
            <a:pPr marL="0" indent="0">
              <a:buClrTx/>
              <a:buSzTx/>
              <a:buFontTx/>
              <a:buNone/>
            </a:pPr>
            <a:endParaRPr lang="en-US" sz="1200" dirty="0"/>
          </a:p>
          <a:p>
            <a:pPr marL="0" indent="0">
              <a:buClrTx/>
              <a:buSzTx/>
              <a:buFontTx/>
              <a:buNone/>
            </a:pPr>
            <a:r>
              <a:rPr lang="en-US" sz="2000" dirty="0">
                <a:ea typeface="Calibri" panose="020F0502020204030204" pitchFamily="34" charset="0"/>
                <a:cs typeface="Cambria" panose="02040503050406030204" pitchFamily="18" charset="0"/>
              </a:rPr>
              <a:t>I am very delighted to inform you that we are going to have a football tournament in our school next week. I am looking forward to this as it is my </a:t>
            </a:r>
            <a:r>
              <a:rPr lang="en-US" sz="2000" dirty="0" err="1">
                <a:ea typeface="Calibri" panose="020F0502020204030204" pitchFamily="34" charset="0"/>
                <a:cs typeface="Cambria" panose="02040503050406030204" pitchFamily="18" charset="0"/>
              </a:rPr>
              <a:t>favourite</a:t>
            </a:r>
            <a:r>
              <a:rPr lang="en-US" sz="2000" dirty="0">
                <a:ea typeface="Calibri" panose="020F0502020204030204" pitchFamily="34" charset="0"/>
                <a:cs typeface="Cambria" panose="02040503050406030204" pitchFamily="18" charset="0"/>
              </a:rPr>
              <a:t> sport and I will be participating and representing our school. By the way, I think you have forgotten about the order we had placed with you regarding the footballs. Please, don't  forget</a:t>
            </a:r>
            <a:r>
              <a:rPr lang="en-US" sz="2000" b="1" i="1" dirty="0">
                <a:ea typeface="Calibri" panose="020F0502020204030204" pitchFamily="34" charset="0"/>
                <a:cs typeface="Cambria" panose="02040503050406030204" pitchFamily="18" charset="0"/>
              </a:rPr>
              <a:t> </a:t>
            </a:r>
            <a:r>
              <a:rPr lang="en-US" sz="2000" dirty="0">
                <a:ea typeface="Calibri" panose="020F0502020204030204" pitchFamily="34" charset="0"/>
                <a:cs typeface="Cambria" panose="02040503050406030204" pitchFamily="18" charset="0"/>
              </a:rPr>
              <a:t>about the order and deliver them in time</a:t>
            </a:r>
            <a:r>
              <a:rPr lang="en-US" sz="2000" b="1" i="1" dirty="0">
                <a:ea typeface="Calibri" panose="020F0502020204030204" pitchFamily="34" charset="0"/>
                <a:cs typeface="Cambria" panose="02040503050406030204" pitchFamily="18" charset="0"/>
              </a:rPr>
              <a:t>. </a:t>
            </a:r>
            <a:r>
              <a:rPr lang="en-US" sz="2000" dirty="0">
                <a:ea typeface="Calibri" panose="020F0502020204030204" pitchFamily="34" charset="0"/>
                <a:cs typeface="Cambria" panose="02040503050406030204" pitchFamily="18" charset="0"/>
              </a:rPr>
              <a:t>Hoping we will receive the order given, this week.</a:t>
            </a:r>
          </a:p>
          <a:p>
            <a:pPr marL="0" indent="0">
              <a:buClrTx/>
              <a:buSzTx/>
              <a:buFontTx/>
              <a:buNone/>
            </a:pPr>
            <a:endParaRPr lang="en-US" sz="1000" dirty="0"/>
          </a:p>
          <a:p>
            <a:pPr marL="0" indent="0">
              <a:buClrTx/>
              <a:buSzTx/>
              <a:buFontTx/>
              <a:buNone/>
            </a:pPr>
            <a:r>
              <a:rPr lang="en-US" sz="2000" dirty="0">
                <a:ea typeface="Calibri" panose="020F0502020204030204" pitchFamily="34" charset="0"/>
                <a:cs typeface="Cambria" panose="02040503050406030204" pitchFamily="18" charset="0"/>
              </a:rPr>
              <a:t>Yours lovingly</a:t>
            </a:r>
            <a:endParaRPr lang="en-US" sz="2000" dirty="0">
              <a:ea typeface="Calibri" panose="020F0502020204030204" pitchFamily="34" charset="0"/>
            </a:endParaRPr>
          </a:p>
          <a:p>
            <a:pPr marL="0" indent="0">
              <a:buClrTx/>
              <a:buSzTx/>
              <a:buFontTx/>
              <a:buNone/>
            </a:pPr>
            <a:r>
              <a:rPr lang="en-US" sz="2000" dirty="0">
                <a:ea typeface="Calibri" panose="020F0502020204030204" pitchFamily="34" charset="0"/>
                <a:cs typeface="Cambria" panose="02040503050406030204" pitchFamily="18" charset="0"/>
              </a:rPr>
              <a:t>Arjun Khanna</a:t>
            </a:r>
            <a:endParaRPr lang="en-US" sz="2000" dirty="0"/>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2275114" y="-146958"/>
            <a:ext cx="1436914" cy="143691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2629" y="-146958"/>
            <a:ext cx="1436914" cy="1436914"/>
          </a:xfrm>
          <a:prstGeom prst="rect">
            <a:avLst/>
          </a:prstGeom>
        </p:spPr>
      </p:pic>
      <p:sp>
        <p:nvSpPr>
          <p:cNvPr id="14" name="Google Shape;148;p4"/>
          <p:cNvSpPr txBox="1">
            <a:spLocks/>
          </p:cNvSpPr>
          <p:nvPr/>
        </p:nvSpPr>
        <p:spPr>
          <a:xfrm>
            <a:off x="1466856" y="264116"/>
            <a:ext cx="9296427" cy="43556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b="1" dirty="0">
                <a:solidFill>
                  <a:srgbClr val="990099"/>
                </a:solidFill>
                <a:latin typeface="Calibri" panose="020F0502020204030204" pitchFamily="34" charset="0"/>
                <a:ea typeface="Calibri" panose="020F0502020204030204" pitchFamily="34" charset="0"/>
                <a:cs typeface="Calibri" panose="020F0502020204030204" pitchFamily="34" charset="0"/>
              </a:rPr>
              <a:t>How much do you know</a:t>
            </a:r>
            <a:br>
              <a:rPr lang="en-US" sz="3200" dirty="0">
                <a:solidFill>
                  <a:srgbClr val="990099"/>
                </a:solidFill>
                <a:latin typeface="Calibri" panose="020F0502020204030204" pitchFamily="34" charset="0"/>
                <a:cs typeface="Calibri" panose="020F0502020204030204" pitchFamily="34" charset="0"/>
              </a:rPr>
            </a:br>
            <a:endParaRPr lang="en-US" sz="3200" dirty="0">
              <a:solidFill>
                <a:srgbClr val="990099"/>
              </a:solidFill>
              <a:latin typeface="Calibri" panose="020F0502020204030204" pitchFamily="34" charset="0"/>
              <a:cs typeface="Calibri" panose="020F0502020204030204" pitchFamily="34" charset="0"/>
            </a:endParaRPr>
          </a:p>
        </p:txBody>
      </p:sp>
      <p:grpSp>
        <p:nvGrpSpPr>
          <p:cNvPr id="15" name="Group 14"/>
          <p:cNvGrpSpPr/>
          <p:nvPr/>
        </p:nvGrpSpPr>
        <p:grpSpPr>
          <a:xfrm>
            <a:off x="3712028" y="707439"/>
            <a:ext cx="4800601" cy="435561"/>
            <a:chOff x="3869871" y="818696"/>
            <a:chExt cx="4484915" cy="571501"/>
          </a:xfrm>
        </p:grpSpPr>
        <p:cxnSp>
          <p:nvCxnSpPr>
            <p:cNvPr id="16" name="Straight Connector 15"/>
            <p:cNvCxnSpPr/>
            <p:nvPr/>
          </p:nvCxnSpPr>
          <p:spPr>
            <a:xfrm>
              <a:off x="3869871" y="818696"/>
              <a:ext cx="2245198" cy="571501"/>
            </a:xfrm>
            <a:prstGeom prst="line">
              <a:avLst/>
            </a:prstGeom>
            <a:ln w="57150">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109588" y="818696"/>
              <a:ext cx="2245198" cy="571501"/>
            </a:xfrm>
            <a:prstGeom prst="line">
              <a:avLst/>
            </a:prstGeom>
            <a:ln w="57150">
              <a:solidFill>
                <a:srgbClr val="FF6699"/>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757467D0-1CE7-0049-DEBD-51DD519E1609}"/>
              </a:ext>
            </a:extLst>
          </p:cNvPr>
          <p:cNvPicPr>
            <a:picLocks noChangeAspect="1"/>
          </p:cNvPicPr>
          <p:nvPr/>
        </p:nvPicPr>
        <p:blipFill rotWithShape="1">
          <a:blip r:embed="rId5"/>
          <a:srcRect l="26224" t="25252" r="6752"/>
          <a:stretch/>
        </p:blipFill>
        <p:spPr>
          <a:xfrm>
            <a:off x="7404530" y="1877675"/>
            <a:ext cx="4513843" cy="3661151"/>
          </a:xfrm>
          <a:prstGeom prst="rect">
            <a:avLst/>
          </a:prstGeom>
          <a:ln>
            <a:noFill/>
          </a:ln>
          <a:effectLst>
            <a:softEdge rad="112500"/>
          </a:effectLst>
        </p:spPr>
      </p:pic>
    </p:spTree>
    <p:extLst>
      <p:ext uri="{BB962C8B-B14F-4D97-AF65-F5344CB8AC3E}">
        <p14:creationId xmlns:p14="http://schemas.microsoft.com/office/powerpoint/2010/main" val="99676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1000"/>
                                        <p:tgtEl>
                                          <p:spTgt spid="8">
                                            <p:txEl>
                                              <p:pRg st="2" end="2"/>
                                            </p:txEl>
                                          </p:spTgt>
                                        </p:tgtEl>
                                      </p:cBhvr>
                                    </p:animEffect>
                                    <p:anim calcmode="lin" valueType="num">
                                      <p:cBhvr>
                                        <p:cTn id="14"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1000"/>
                                        <p:tgtEl>
                                          <p:spTgt spid="8">
                                            <p:txEl>
                                              <p:pRg st="4" end="4"/>
                                            </p:txEl>
                                          </p:spTgt>
                                        </p:tgtEl>
                                      </p:cBhvr>
                                    </p:animEffect>
                                    <p:anim calcmode="lin" valueType="num">
                                      <p:cBhvr>
                                        <p:cTn id="2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fade">
                                      <p:cBhvr>
                                        <p:cTn id="25" dur="1000"/>
                                        <p:tgtEl>
                                          <p:spTgt spid="8">
                                            <p:txEl>
                                              <p:pRg st="6" end="6"/>
                                            </p:txEl>
                                          </p:spTgt>
                                        </p:tgtEl>
                                      </p:cBhvr>
                                    </p:animEffect>
                                    <p:anim calcmode="lin" valueType="num">
                                      <p:cBhvr>
                                        <p:cTn id="26"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6" end="6"/>
                                            </p:txEl>
                                          </p:spTgt>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8">
                                            <p:txEl>
                                              <p:pRg st="7" end="7"/>
                                            </p:txEl>
                                          </p:spTgt>
                                        </p:tgtEl>
                                        <p:attrNameLst>
                                          <p:attrName>style.visibility</p:attrName>
                                        </p:attrNameLst>
                                      </p:cBhvr>
                                      <p:to>
                                        <p:strVal val="visible"/>
                                      </p:to>
                                    </p:set>
                                    <p:animEffect transition="in" filter="fade">
                                      <p:cBhvr>
                                        <p:cTn id="30" dur="1000"/>
                                        <p:tgtEl>
                                          <p:spTgt spid="8">
                                            <p:txEl>
                                              <p:pRg st="7" end="7"/>
                                            </p:txEl>
                                          </p:spTgt>
                                        </p:tgtEl>
                                      </p:cBhvr>
                                    </p:animEffect>
                                    <p:anim calcmode="lin" valueType="num">
                                      <p:cBhvr>
                                        <p:cTn id="31"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32"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2" presetClass="entr" presetSubtype="4"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57251" y="1361471"/>
            <a:ext cx="10311492" cy="4786312"/>
          </a:xfrm>
        </p:spPr>
        <p:txBody>
          <a:bodyPr/>
          <a:lstStyle/>
          <a:p>
            <a:pPr marL="0" indent="0">
              <a:buClrTx/>
              <a:buSzTx/>
              <a:buFontTx/>
              <a:buNone/>
            </a:pPr>
            <a:r>
              <a:rPr lang="en-US" sz="2400" dirty="0">
                <a:ea typeface="Calibri" panose="020F0502020204030204" pitchFamily="34" charset="0"/>
                <a:cs typeface="Cambria" panose="02040503050406030204" pitchFamily="18" charset="0"/>
              </a:rPr>
              <a:t>2. </a:t>
            </a:r>
            <a:r>
              <a:rPr lang="en-US" sz="2400" b="1" dirty="0">
                <a:ea typeface="Calibri" panose="020F0502020204030204" pitchFamily="34" charset="0"/>
                <a:cs typeface="Cambria" panose="02040503050406030204" pitchFamily="18" charset="0"/>
              </a:rPr>
              <a:t>Email to the sports company for enquiry of footballs ordered for the school.</a:t>
            </a:r>
            <a:endParaRPr lang="en-US" sz="2400" dirty="0"/>
          </a:p>
          <a:p>
            <a:pPr marL="0" indent="0">
              <a:buClrTx/>
              <a:buSzTx/>
              <a:buFontTx/>
              <a:buNone/>
            </a:pPr>
            <a:r>
              <a:rPr lang="en-US" sz="1600" b="1" dirty="0">
                <a:ea typeface="Calibri" panose="020F0502020204030204" pitchFamily="34" charset="0"/>
                <a:cs typeface="Cambria" panose="02040503050406030204" pitchFamily="18" charset="0"/>
              </a:rPr>
              <a:t>  </a:t>
            </a:r>
            <a:endParaRPr lang="en-US" sz="1600" dirty="0"/>
          </a:p>
          <a:p>
            <a:pPr marL="0" indent="0">
              <a:buClrTx/>
              <a:buSzTx/>
              <a:buFontTx/>
              <a:buNone/>
            </a:pPr>
            <a:r>
              <a:rPr lang="en-US" sz="2000" dirty="0">
                <a:ea typeface="Calibri" panose="020F0502020204030204" pitchFamily="34" charset="0"/>
                <a:cs typeface="Cambria" panose="02040503050406030204" pitchFamily="18" charset="0"/>
              </a:rPr>
              <a:t>FROM: </a:t>
            </a:r>
            <a:r>
              <a:rPr lang="en-US" sz="2000" dirty="0">
                <a:ea typeface="Calibri" panose="020F0502020204030204" pitchFamily="34" charset="0"/>
                <a:cs typeface="Cambria" panose="02040503050406030204" pitchFamily="18" charset="0"/>
                <a:hlinkClick r:id="rId3"/>
              </a:rPr>
              <a:t>ARJUNKHANNA08@gmail.com</a:t>
            </a:r>
            <a:endParaRPr lang="en-US" sz="2000" dirty="0">
              <a:ea typeface="Calibri" panose="020F0502020204030204" pitchFamily="34" charset="0"/>
              <a:cs typeface="Cambria" panose="02040503050406030204" pitchFamily="18" charset="0"/>
            </a:endParaRPr>
          </a:p>
          <a:p>
            <a:pPr marL="0" indent="0">
              <a:buClrTx/>
              <a:buSzTx/>
              <a:buNone/>
            </a:pPr>
            <a:r>
              <a:rPr lang="en-US" sz="2000" dirty="0">
                <a:ea typeface="Calibri" panose="020F0502020204030204" pitchFamily="34" charset="0"/>
                <a:cs typeface="Cambria" panose="02040503050406030204" pitchFamily="18" charset="0"/>
              </a:rPr>
              <a:t>TO: Kadiasports19@yahoo.com</a:t>
            </a:r>
            <a:endParaRPr lang="en-US" sz="2000" dirty="0"/>
          </a:p>
          <a:p>
            <a:pPr marL="0" indent="0">
              <a:buClrTx/>
              <a:buSzTx/>
              <a:buNone/>
            </a:pPr>
            <a:r>
              <a:rPr lang="en-US" sz="2000" dirty="0">
                <a:ea typeface="Calibri" panose="020F0502020204030204" pitchFamily="34" charset="0"/>
                <a:cs typeface="Cambria" panose="02040503050406030204" pitchFamily="18" charset="0"/>
              </a:rPr>
              <a:t>DATE: 13 MARCH 2024</a:t>
            </a:r>
            <a:endParaRPr lang="en-US" sz="2000" dirty="0"/>
          </a:p>
          <a:p>
            <a:pPr marL="0" indent="0">
              <a:buClrTx/>
              <a:buSzTx/>
              <a:buFontTx/>
              <a:buNone/>
            </a:pPr>
            <a:r>
              <a:rPr lang="en-US" sz="2000" dirty="0">
                <a:ea typeface="Calibri" panose="020F0502020204030204" pitchFamily="34" charset="0"/>
                <a:cs typeface="Cambria" panose="02040503050406030204" pitchFamily="18" charset="0"/>
              </a:rPr>
              <a:t>SUBJECT: ORDER NO. 23230 (FOOTBALLS)</a:t>
            </a:r>
            <a:endParaRPr lang="en-US" sz="2000" dirty="0"/>
          </a:p>
          <a:p>
            <a:pPr marL="0" indent="0">
              <a:buClrTx/>
              <a:buSzTx/>
              <a:buFontTx/>
              <a:buNone/>
            </a:pPr>
            <a:r>
              <a:rPr lang="en-US" sz="1200" dirty="0">
                <a:ea typeface="Calibri" panose="020F0502020204030204" pitchFamily="34" charset="0"/>
                <a:cs typeface="Cambria" panose="02040503050406030204" pitchFamily="18" charset="0"/>
              </a:rPr>
              <a:t> </a:t>
            </a:r>
            <a:endParaRPr lang="en-US" sz="1200" dirty="0"/>
          </a:p>
          <a:p>
            <a:pPr marL="0" indent="0">
              <a:buClrTx/>
              <a:buSzTx/>
              <a:buFontTx/>
              <a:buNone/>
            </a:pPr>
            <a:r>
              <a:rPr lang="en-US" sz="2000" dirty="0">
                <a:ea typeface="Calibri" panose="020F0502020204030204" pitchFamily="34" charset="0"/>
                <a:cs typeface="Cambria" panose="02040503050406030204" pitchFamily="18" charset="0"/>
              </a:rPr>
              <a:t>RESPECTED SIR,</a:t>
            </a:r>
          </a:p>
          <a:p>
            <a:pPr marL="0" indent="0">
              <a:buClrTx/>
              <a:buSzTx/>
              <a:buFontTx/>
              <a:buNone/>
            </a:pPr>
            <a:endParaRPr lang="en-US" sz="1200" dirty="0"/>
          </a:p>
          <a:p>
            <a:pPr marL="0" indent="0">
              <a:buClrTx/>
              <a:buSzTx/>
              <a:buFontTx/>
              <a:buNone/>
            </a:pPr>
            <a:r>
              <a:rPr lang="en-US" sz="2000" dirty="0">
                <a:ea typeface="Calibri" panose="020F0502020204030204" pitchFamily="34" charset="0"/>
                <a:cs typeface="Cambria" panose="02040503050406030204" pitchFamily="18" charset="0"/>
              </a:rPr>
              <a:t>I AM WRITING ON BEHALF OF ST MARY’S SCHOOL REGARDING THE ORDER NO 23230 WHICH WAS PLACED  WITH YOUR COMPANY BY OUR SPORTS INSTRUCTOR ON 25 FEB, 2024. KINDLY PROVIDE INFORMATION REGARDING THE EXPECTED DELIVERY DATE FOR THE SAME. </a:t>
            </a:r>
            <a:endParaRPr lang="en-US" sz="2000" dirty="0"/>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2275114" y="-146958"/>
            <a:ext cx="1436914" cy="143691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2629" y="-146958"/>
            <a:ext cx="1436914" cy="1436914"/>
          </a:xfrm>
          <a:prstGeom prst="rect">
            <a:avLst/>
          </a:prstGeom>
        </p:spPr>
      </p:pic>
      <p:sp>
        <p:nvSpPr>
          <p:cNvPr id="14" name="Google Shape;148;p4"/>
          <p:cNvSpPr txBox="1">
            <a:spLocks/>
          </p:cNvSpPr>
          <p:nvPr/>
        </p:nvSpPr>
        <p:spPr>
          <a:xfrm>
            <a:off x="1466856" y="174886"/>
            <a:ext cx="9296427" cy="6540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b="1" dirty="0">
                <a:solidFill>
                  <a:srgbClr val="3333CC"/>
                </a:solidFill>
                <a:latin typeface="Calibri" panose="020F0502020204030204" pitchFamily="34" charset="0"/>
                <a:ea typeface="Calibri" panose="020F0502020204030204" pitchFamily="34" charset="0"/>
                <a:cs typeface="Calibri" panose="020F0502020204030204" pitchFamily="34" charset="0"/>
              </a:rPr>
              <a:t>How much do you know</a:t>
            </a:r>
            <a:br>
              <a:rPr lang="en-US" sz="3200" dirty="0">
                <a:solidFill>
                  <a:srgbClr val="3333CC"/>
                </a:solidFill>
                <a:latin typeface="Calibri" panose="020F0502020204030204" pitchFamily="34" charset="0"/>
                <a:cs typeface="Calibri" panose="020F0502020204030204" pitchFamily="34" charset="0"/>
              </a:rPr>
            </a:br>
            <a:endParaRPr lang="en-US" sz="3200" dirty="0">
              <a:solidFill>
                <a:srgbClr val="3333CC"/>
              </a:solidFill>
              <a:latin typeface="Calibri" panose="020F0502020204030204" pitchFamily="34" charset="0"/>
              <a:cs typeface="Calibri" panose="020F0502020204030204" pitchFamily="34" charset="0"/>
            </a:endParaRPr>
          </a:p>
        </p:txBody>
      </p:sp>
      <p:grpSp>
        <p:nvGrpSpPr>
          <p:cNvPr id="15" name="Group 14"/>
          <p:cNvGrpSpPr/>
          <p:nvPr/>
        </p:nvGrpSpPr>
        <p:grpSpPr>
          <a:xfrm>
            <a:off x="3712028" y="707439"/>
            <a:ext cx="4800601" cy="435561"/>
            <a:chOff x="3869871" y="818696"/>
            <a:chExt cx="4484915" cy="571501"/>
          </a:xfrm>
        </p:grpSpPr>
        <p:cxnSp>
          <p:nvCxnSpPr>
            <p:cNvPr id="16" name="Straight Connector 15"/>
            <p:cNvCxnSpPr/>
            <p:nvPr/>
          </p:nvCxnSpPr>
          <p:spPr>
            <a:xfrm>
              <a:off x="3869871" y="818696"/>
              <a:ext cx="2245198" cy="571501"/>
            </a:xfrm>
            <a:prstGeom prst="line">
              <a:avLst/>
            </a:prstGeom>
            <a:ln w="57150">
              <a:solidFill>
                <a:srgbClr val="9999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109588" y="818696"/>
              <a:ext cx="2245198" cy="571501"/>
            </a:xfrm>
            <a:prstGeom prst="line">
              <a:avLst/>
            </a:prstGeom>
            <a:ln w="57150">
              <a:solidFill>
                <a:srgbClr val="9999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95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fade">
                                      <p:cBhvr>
                                        <p:cTn id="55" dur="1000"/>
                                        <p:tgtEl>
                                          <p:spTgt spid="3">
                                            <p:txEl>
                                              <p:pRg st="9" end="9"/>
                                            </p:txEl>
                                          </p:spTgt>
                                        </p:tgtEl>
                                      </p:cBhvr>
                                    </p:animEffect>
                                    <p:anim calcmode="lin" valueType="num">
                                      <p:cBhvr>
                                        <p:cTn id="5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5037" y="1611800"/>
            <a:ext cx="5986964" cy="4033157"/>
          </a:xfrm>
          <a:prstGeom prst="rect">
            <a:avLst/>
          </a:prstGeom>
        </p:spPr>
      </p:pic>
      <p:sp>
        <p:nvSpPr>
          <p:cNvPr id="3" name="Text Placeholder 2"/>
          <p:cNvSpPr>
            <a:spLocks noGrp="1"/>
          </p:cNvSpPr>
          <p:nvPr>
            <p:ph type="body" idx="1"/>
          </p:nvPr>
        </p:nvSpPr>
        <p:spPr>
          <a:xfrm>
            <a:off x="857251" y="1611800"/>
            <a:ext cx="5252144" cy="3573149"/>
          </a:xfrm>
        </p:spPr>
        <p:txBody>
          <a:bodyPr/>
          <a:lstStyle/>
          <a:p>
            <a:pPr marL="0" indent="0">
              <a:buClrTx/>
              <a:buSzTx/>
              <a:buFontTx/>
              <a:buNone/>
            </a:pPr>
            <a:r>
              <a:rPr lang="en-US" sz="2000" dirty="0">
                <a:ea typeface="Calibri" panose="020F0502020204030204" pitchFamily="34" charset="0"/>
                <a:cs typeface="Cambria" panose="02040503050406030204" pitchFamily="18" charset="0"/>
              </a:rPr>
              <a:t>WE WOULD REQUEST YOU TO FULFILL OUR GIVEN ORDER BY THIS WEEK AS WE REQUIRE THE PURCHASED ARTICLES  FOR THE SOCCER TOURNAMENT THAT IS TO BE HELD IN THE COMING WEEK.</a:t>
            </a:r>
            <a:endParaRPr lang="en-US" sz="2000" dirty="0"/>
          </a:p>
          <a:p>
            <a:pPr marL="0" indent="0">
              <a:buClrTx/>
              <a:buSzTx/>
              <a:buFontTx/>
              <a:buNone/>
            </a:pPr>
            <a:endParaRPr lang="en-US" sz="2000" dirty="0">
              <a:ea typeface="Calibri" panose="020F0502020204030204" pitchFamily="34" charset="0"/>
              <a:cs typeface="Cambria" panose="02040503050406030204" pitchFamily="18" charset="0"/>
            </a:endParaRPr>
          </a:p>
          <a:p>
            <a:pPr marL="0" indent="0">
              <a:buClrTx/>
              <a:buSzTx/>
              <a:buFontTx/>
              <a:buNone/>
            </a:pPr>
            <a:r>
              <a:rPr lang="en-US" sz="2000" dirty="0">
                <a:ea typeface="Calibri" panose="020F0502020204030204" pitchFamily="34" charset="0"/>
                <a:cs typeface="Cambria" panose="02040503050406030204" pitchFamily="18" charset="0"/>
              </a:rPr>
              <a:t>HOPING WE WILL RECEIVE THE DELIVERY  EARLY.</a:t>
            </a:r>
          </a:p>
          <a:p>
            <a:pPr marL="0" indent="0">
              <a:buClrTx/>
              <a:buSzTx/>
              <a:buFontTx/>
              <a:buNone/>
            </a:pPr>
            <a:endParaRPr lang="en-US" sz="1200" dirty="0"/>
          </a:p>
          <a:p>
            <a:pPr marL="0" indent="0">
              <a:buClrTx/>
              <a:buSzTx/>
              <a:buFontTx/>
              <a:buNone/>
            </a:pPr>
            <a:r>
              <a:rPr lang="en-US" sz="2000" dirty="0">
                <a:ea typeface="Calibri" panose="020F0502020204030204" pitchFamily="34" charset="0"/>
                <a:cs typeface="Cambria" panose="02040503050406030204" pitchFamily="18" charset="0"/>
              </a:rPr>
              <a:t>YOURS FAITHFULLY</a:t>
            </a:r>
            <a:endParaRPr lang="en-US" sz="2000" dirty="0"/>
          </a:p>
          <a:p>
            <a:pPr marL="0" indent="0">
              <a:buClrTx/>
              <a:buSzTx/>
              <a:buFontTx/>
              <a:buNone/>
            </a:pPr>
            <a:r>
              <a:rPr lang="en-US" sz="2000" dirty="0">
                <a:ea typeface="Calibri" panose="020F0502020204030204" pitchFamily="34" charset="0"/>
                <a:cs typeface="Cambria" panose="02040503050406030204" pitchFamily="18" charset="0"/>
              </a:rPr>
              <a:t>ARJUN KHANNA</a:t>
            </a:r>
          </a:p>
          <a:p>
            <a:pPr marL="0" indent="0">
              <a:buClrTx/>
              <a:buSzTx/>
              <a:buFontTx/>
              <a:buNone/>
            </a:pPr>
            <a:endParaRPr lang="en-US" sz="1200" dirty="0"/>
          </a:p>
          <a:p>
            <a:pPr marL="25400" indent="0">
              <a:buNone/>
            </a:pPr>
            <a:endParaRPr lang="en-US" sz="2000" dirty="0"/>
          </a:p>
        </p:txBody>
      </p:sp>
      <p:sp>
        <p:nvSpPr>
          <p:cNvPr id="6" name="Google Shape;148;p4"/>
          <p:cNvSpPr txBox="1">
            <a:spLocks/>
          </p:cNvSpPr>
          <p:nvPr/>
        </p:nvSpPr>
        <p:spPr>
          <a:xfrm>
            <a:off x="1466856" y="174886"/>
            <a:ext cx="9296427" cy="6540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b="1" dirty="0">
                <a:solidFill>
                  <a:srgbClr val="3333CC"/>
                </a:solidFill>
                <a:latin typeface="Calibri" panose="020F0502020204030204" pitchFamily="34" charset="0"/>
                <a:ea typeface="Calibri" panose="020F0502020204030204" pitchFamily="34" charset="0"/>
                <a:cs typeface="Calibri" panose="020F0502020204030204" pitchFamily="34" charset="0"/>
              </a:rPr>
              <a:t>How much do you know</a:t>
            </a:r>
            <a:br>
              <a:rPr lang="en-US" sz="3200" dirty="0">
                <a:solidFill>
                  <a:srgbClr val="3333CC"/>
                </a:solidFill>
                <a:latin typeface="Calibri" panose="020F0502020204030204" pitchFamily="34" charset="0"/>
                <a:cs typeface="Calibri" panose="020F0502020204030204" pitchFamily="34" charset="0"/>
              </a:rPr>
            </a:br>
            <a:endParaRPr lang="en-US" sz="3200" dirty="0">
              <a:solidFill>
                <a:srgbClr val="3333CC"/>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2275114" y="-146958"/>
            <a:ext cx="1436914" cy="143691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2629" y="-146958"/>
            <a:ext cx="1436914" cy="1436914"/>
          </a:xfrm>
          <a:prstGeom prst="rect">
            <a:avLst/>
          </a:prstGeom>
        </p:spPr>
      </p:pic>
      <p:grpSp>
        <p:nvGrpSpPr>
          <p:cNvPr id="9" name="Group 8"/>
          <p:cNvGrpSpPr/>
          <p:nvPr/>
        </p:nvGrpSpPr>
        <p:grpSpPr>
          <a:xfrm>
            <a:off x="3712028" y="707439"/>
            <a:ext cx="4800601" cy="435561"/>
            <a:chOff x="3869871" y="818696"/>
            <a:chExt cx="4484915" cy="571501"/>
          </a:xfrm>
        </p:grpSpPr>
        <p:cxnSp>
          <p:nvCxnSpPr>
            <p:cNvPr id="10" name="Straight Connector 9"/>
            <p:cNvCxnSpPr/>
            <p:nvPr/>
          </p:nvCxnSpPr>
          <p:spPr>
            <a:xfrm>
              <a:off x="3869871" y="818696"/>
              <a:ext cx="2245198" cy="571501"/>
            </a:xfrm>
            <a:prstGeom prst="line">
              <a:avLst/>
            </a:prstGeom>
            <a:ln w="57150">
              <a:solidFill>
                <a:srgbClr val="9999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109588" y="818696"/>
              <a:ext cx="2245198" cy="571501"/>
            </a:xfrm>
            <a:prstGeom prst="line">
              <a:avLst/>
            </a:prstGeom>
            <a:ln w="57150">
              <a:solidFill>
                <a:srgbClr val="9999FF"/>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BDD57AA-6CD7-7FD7-71AC-2BA883399C5A}"/>
              </a:ext>
            </a:extLst>
          </p:cNvPr>
          <p:cNvSpPr txBox="1"/>
          <p:nvPr/>
        </p:nvSpPr>
        <p:spPr>
          <a:xfrm>
            <a:off x="1014884" y="5335675"/>
            <a:ext cx="4612193" cy="923330"/>
          </a:xfrm>
          <a:prstGeom prst="rect">
            <a:avLst/>
          </a:prstGeom>
          <a:noFill/>
        </p:spPr>
        <p:txBody>
          <a:bodyPr wrap="square" rtlCol="0">
            <a:spAutoFit/>
          </a:bodyPr>
          <a:lstStyle/>
          <a:p>
            <a:r>
              <a:rPr lang="en-US" sz="2000" b="1" i="1" dirty="0">
                <a:latin typeface="Calibri" panose="020F0502020204030204" pitchFamily="34" charset="0"/>
                <a:ea typeface="Calibri" panose="020F0502020204030204" pitchFamily="34" charset="0"/>
                <a:cs typeface="Calibri" panose="020F0502020204030204" pitchFamily="34" charset="0"/>
              </a:rPr>
              <a:t>*</a:t>
            </a:r>
            <a:r>
              <a:rPr lang="en-US" sz="2000" b="1" dirty="0">
                <a:latin typeface="Calibri" panose="020F0502020204030204" pitchFamily="34" charset="0"/>
                <a:ea typeface="Calibri" panose="020F0502020204030204" pitchFamily="34" charset="0"/>
                <a:cs typeface="Calibri" panose="020F0502020204030204" pitchFamily="34" charset="0"/>
              </a:rPr>
              <a:t>Please note- writing in capitals in an email is equivalent to shouting.</a:t>
            </a:r>
            <a:r>
              <a:rPr lang="en-US" sz="2000" b="1" i="1" dirty="0">
                <a:latin typeface="Calibri" panose="020F0502020204030204" pitchFamily="34" charset="0"/>
                <a:ea typeface="Calibri" panose="020F0502020204030204" pitchFamily="34" charset="0"/>
                <a:cs typeface="Calibri" panose="020F0502020204030204" pitchFamily="34" charset="0"/>
              </a:rPr>
              <a:t>     </a:t>
            </a:r>
            <a:endParaRPr lang="en-US" sz="20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12" name="TextBox 11">
            <a:extLst>
              <a:ext uri="{FF2B5EF4-FFF2-40B4-BE49-F238E27FC236}">
                <a16:creationId xmlns:a16="http://schemas.microsoft.com/office/drawing/2014/main" id="{F6982B6F-87A0-E225-A838-891F263EF7D1}"/>
              </a:ext>
            </a:extLst>
          </p:cNvPr>
          <p:cNvSpPr txBox="1"/>
          <p:nvPr/>
        </p:nvSpPr>
        <p:spPr>
          <a:xfrm>
            <a:off x="2579915" y="6273950"/>
            <a:ext cx="6094324" cy="307777"/>
          </a:xfrm>
          <a:prstGeom prst="rect">
            <a:avLst/>
          </a:prstGeom>
          <a:noFill/>
        </p:spPr>
        <p:txBody>
          <a:bodyPr wrap="square">
            <a:spAutoFit/>
          </a:bodyPr>
          <a:lstStyle/>
          <a:p>
            <a:pPr marL="0" marR="0" lvl="0" indent="0" algn="ctr" rtl="0">
              <a:spcBef>
                <a:spcPts val="0"/>
              </a:spcBef>
              <a:spcAft>
                <a:spcPts val="0"/>
              </a:spcAft>
              <a:buNone/>
            </a:pPr>
            <a:r>
              <a:rPr lang="en-US" sz="1400" dirty="0">
                <a:solidFill>
                  <a:srgbClr val="FF0000"/>
                </a:solidFill>
                <a:latin typeface="Calibri"/>
                <a:ea typeface="Calibri"/>
                <a:cs typeface="Calibri"/>
                <a:sym typeface="Calibri"/>
              </a:rPr>
              <a:t>Refer to the Notes Section below for instructional details. </a:t>
            </a:r>
            <a:endParaRPr lang="en-US" dirty="0"/>
          </a:p>
        </p:txBody>
      </p:sp>
    </p:spTree>
    <p:extLst>
      <p:ext uri="{BB962C8B-B14F-4D97-AF65-F5344CB8AC3E}">
        <p14:creationId xmlns:p14="http://schemas.microsoft.com/office/powerpoint/2010/main" val="29916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anim calcmode="lin" valueType="num">
                                      <p:cBhvr>
                                        <p:cTn id="1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1000"/>
                                        <p:tgtEl>
                                          <p:spTgt spid="3">
                                            <p:txEl>
                                              <p:pRg st="5" end="5"/>
                                            </p:txEl>
                                          </p:spTgt>
                                        </p:tgtEl>
                                      </p:cBhvr>
                                    </p:animEffect>
                                    <p:anim calcmode="lin" valueType="num">
                                      <p:cBhvr>
                                        <p:cTn id="2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2" presetClass="entr" presetSubtype="2"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right)">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8" name="Text Placeholder 2"/>
          <p:cNvSpPr>
            <a:spLocks noGrp="1"/>
          </p:cNvSpPr>
          <p:nvPr>
            <p:ph type="body" idx="1"/>
          </p:nvPr>
        </p:nvSpPr>
        <p:spPr>
          <a:xfrm>
            <a:off x="857251" y="1554075"/>
            <a:ext cx="10668000" cy="4786312"/>
          </a:xfrm>
        </p:spPr>
        <p:txBody>
          <a:bodyPr/>
          <a:lstStyle/>
          <a:p>
            <a:pPr marL="0" indent="0">
              <a:buClrTx/>
              <a:buSzTx/>
              <a:buFontTx/>
              <a:buNone/>
            </a:pPr>
            <a:r>
              <a:rPr lang="en-US" sz="2400" b="1" dirty="0">
                <a:ea typeface="Calibri" panose="020F0502020204030204" pitchFamily="34" charset="0"/>
                <a:cs typeface="Cambria" panose="02040503050406030204" pitchFamily="18" charset="0"/>
              </a:rPr>
              <a:t>1. Letter to the sports company for enquiry of footballs ordered for the school.</a:t>
            </a:r>
            <a:endParaRPr lang="en-US" sz="2400" dirty="0"/>
          </a:p>
          <a:p>
            <a:pPr marL="0" indent="0">
              <a:buClrTx/>
              <a:buSzTx/>
              <a:buFontTx/>
              <a:buNone/>
            </a:pPr>
            <a:r>
              <a:rPr lang="en-US" sz="2000" b="1" i="1" dirty="0">
                <a:ea typeface="Calibri" panose="020F0502020204030204" pitchFamily="34" charset="0"/>
                <a:cs typeface="Cambria" panose="02040503050406030204" pitchFamily="18" charset="0"/>
              </a:rPr>
              <a:t>  </a:t>
            </a:r>
            <a:endParaRPr lang="en-US" sz="2000" dirty="0"/>
          </a:p>
          <a:p>
            <a:pPr marL="0" indent="0">
              <a:buClrTx/>
              <a:buSzTx/>
              <a:buFontTx/>
              <a:buNone/>
            </a:pPr>
            <a:r>
              <a:rPr lang="en-US" sz="2000" dirty="0">
                <a:ea typeface="Calibri" panose="020F0502020204030204" pitchFamily="34" charset="0"/>
                <a:cs typeface="Cambria" panose="02040503050406030204" pitchFamily="18" charset="0"/>
              </a:rPr>
              <a:t>Arjun Khanna</a:t>
            </a:r>
            <a:endParaRPr lang="en-US" sz="2000" dirty="0"/>
          </a:p>
          <a:p>
            <a:pPr marL="0" indent="0">
              <a:buClrTx/>
              <a:buSzTx/>
              <a:buFontTx/>
              <a:buNone/>
            </a:pPr>
            <a:r>
              <a:rPr lang="en-US" sz="2000" dirty="0">
                <a:ea typeface="Calibri" panose="020F0502020204030204" pitchFamily="34" charset="0"/>
                <a:cs typeface="Cambria" panose="02040503050406030204" pitchFamily="18" charset="0"/>
              </a:rPr>
              <a:t>801/10, Pink City </a:t>
            </a:r>
            <a:endParaRPr lang="en-US" sz="2000" dirty="0"/>
          </a:p>
          <a:p>
            <a:pPr marL="0" indent="0">
              <a:buClrTx/>
              <a:buSzTx/>
              <a:buFontTx/>
              <a:buNone/>
            </a:pPr>
            <a:r>
              <a:rPr lang="en-US" sz="2000" dirty="0">
                <a:ea typeface="Calibri" panose="020F0502020204030204" pitchFamily="34" charset="0"/>
                <a:cs typeface="Cambria" panose="02040503050406030204" pitchFamily="18" charset="0"/>
              </a:rPr>
              <a:t>Ambala </a:t>
            </a:r>
          </a:p>
          <a:p>
            <a:pPr marL="0" indent="0">
              <a:buClrTx/>
              <a:buSzTx/>
              <a:buFontTx/>
              <a:buNone/>
            </a:pPr>
            <a:endParaRPr lang="en-US" sz="1200" dirty="0"/>
          </a:p>
          <a:p>
            <a:pPr marL="0" indent="0">
              <a:buClrTx/>
              <a:buSzTx/>
              <a:buFontTx/>
              <a:buNone/>
            </a:pPr>
            <a:r>
              <a:rPr lang="en-US" sz="2000" dirty="0">
                <a:ea typeface="Calibri" panose="020F0502020204030204" pitchFamily="34" charset="0"/>
                <a:cs typeface="Cambria" panose="02040503050406030204" pitchFamily="18" charset="0"/>
              </a:rPr>
              <a:t>10th March 2024</a:t>
            </a:r>
          </a:p>
          <a:p>
            <a:pPr marL="0" indent="0">
              <a:buClrTx/>
              <a:buSzTx/>
              <a:buFontTx/>
              <a:buNone/>
            </a:pPr>
            <a:endParaRPr lang="en-US" sz="1200" dirty="0"/>
          </a:p>
          <a:p>
            <a:pPr marL="0" indent="0">
              <a:buClrTx/>
              <a:buSzTx/>
              <a:buFontTx/>
              <a:buNone/>
            </a:pPr>
            <a:r>
              <a:rPr lang="en-US" sz="2000" dirty="0">
                <a:ea typeface="Calibri" panose="020F0502020204030204" pitchFamily="34" charset="0"/>
                <a:cs typeface="Cambria" panose="02040503050406030204" pitchFamily="18" charset="0"/>
              </a:rPr>
              <a:t>The Manager</a:t>
            </a:r>
            <a:endParaRPr lang="en-US" sz="2000" dirty="0"/>
          </a:p>
          <a:p>
            <a:pPr marL="0" indent="0">
              <a:buClrTx/>
              <a:buSzTx/>
              <a:buFontTx/>
              <a:buNone/>
            </a:pPr>
            <a:r>
              <a:rPr lang="en-US" sz="2000" dirty="0" err="1">
                <a:ea typeface="Calibri" panose="020F0502020204030204" pitchFamily="34" charset="0"/>
                <a:cs typeface="Cambria" panose="02040503050406030204" pitchFamily="18" charset="0"/>
              </a:rPr>
              <a:t>Kadia</a:t>
            </a:r>
            <a:r>
              <a:rPr lang="en-US" sz="2000" dirty="0">
                <a:ea typeface="Calibri" panose="020F0502020204030204" pitchFamily="34" charset="0"/>
                <a:cs typeface="Cambria" panose="02040503050406030204" pitchFamily="18" charset="0"/>
              </a:rPr>
              <a:t> Sports </a:t>
            </a:r>
            <a:endParaRPr lang="en-US" sz="2000" dirty="0"/>
          </a:p>
          <a:p>
            <a:pPr marL="0" indent="0">
              <a:buClrTx/>
              <a:buSzTx/>
              <a:buFontTx/>
              <a:buNone/>
            </a:pPr>
            <a:r>
              <a:rPr lang="en-US" sz="2000" dirty="0">
                <a:ea typeface="Calibri" panose="020F0502020204030204" pitchFamily="34" charset="0"/>
                <a:cs typeface="Cambria" panose="02040503050406030204" pitchFamily="18" charset="0"/>
              </a:rPr>
              <a:t>Chandigarh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843" y="2616619"/>
            <a:ext cx="4689056" cy="3125590"/>
          </a:xfrm>
          <a:prstGeom prst="rect">
            <a:avLst/>
          </a:prstGeom>
          <a:ln>
            <a:noFill/>
          </a:ln>
          <a:effectLst>
            <a:softEdge rad="112500"/>
          </a:effec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2275114" y="-146958"/>
            <a:ext cx="1436914" cy="143691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2629" y="-146958"/>
            <a:ext cx="1436914" cy="1436914"/>
          </a:xfrm>
          <a:prstGeom prst="rect">
            <a:avLst/>
          </a:prstGeom>
        </p:spPr>
      </p:pic>
      <p:sp>
        <p:nvSpPr>
          <p:cNvPr id="16" name="Google Shape;148;p4"/>
          <p:cNvSpPr txBox="1">
            <a:spLocks/>
          </p:cNvSpPr>
          <p:nvPr/>
        </p:nvSpPr>
        <p:spPr>
          <a:xfrm>
            <a:off x="1466856" y="174886"/>
            <a:ext cx="9296427" cy="6540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b="1" dirty="0">
                <a:solidFill>
                  <a:srgbClr val="990099"/>
                </a:solidFill>
                <a:latin typeface="Calibri" panose="020F0502020204030204" pitchFamily="34" charset="0"/>
                <a:ea typeface="Calibri" panose="020F0502020204030204" pitchFamily="34" charset="0"/>
                <a:cs typeface="Calibri" panose="020F0502020204030204" pitchFamily="34" charset="0"/>
              </a:rPr>
              <a:t>Corrected Format</a:t>
            </a:r>
          </a:p>
          <a:p>
            <a:r>
              <a:rPr lang="en-US" sz="2400" b="1" dirty="0">
                <a:solidFill>
                  <a:srgbClr val="990099"/>
                </a:solidFill>
                <a:latin typeface="Calibri" panose="020F0502020204030204" pitchFamily="34" charset="0"/>
                <a:ea typeface="Calibri" panose="020F0502020204030204" pitchFamily="34" charset="0"/>
                <a:cs typeface="Calibri" panose="020F0502020204030204" pitchFamily="34" charset="0"/>
              </a:rPr>
              <a:t>Business letter</a:t>
            </a:r>
            <a:endParaRPr lang="en-US" sz="2400" dirty="0">
              <a:solidFill>
                <a:srgbClr val="990099"/>
              </a:solidFill>
              <a:latin typeface="Calibri" panose="020F0502020204030204" pitchFamily="34" charset="0"/>
              <a:cs typeface="Calibri" panose="020F0502020204030204" pitchFamily="34" charset="0"/>
            </a:endParaRPr>
          </a:p>
        </p:txBody>
      </p:sp>
      <p:grpSp>
        <p:nvGrpSpPr>
          <p:cNvPr id="17" name="Group 16"/>
          <p:cNvGrpSpPr/>
          <p:nvPr/>
        </p:nvGrpSpPr>
        <p:grpSpPr>
          <a:xfrm>
            <a:off x="3712028" y="707439"/>
            <a:ext cx="4800601" cy="435561"/>
            <a:chOff x="3869871" y="818696"/>
            <a:chExt cx="4484915" cy="571501"/>
          </a:xfrm>
        </p:grpSpPr>
        <p:cxnSp>
          <p:nvCxnSpPr>
            <p:cNvPr id="18" name="Straight Connector 17"/>
            <p:cNvCxnSpPr/>
            <p:nvPr/>
          </p:nvCxnSpPr>
          <p:spPr>
            <a:xfrm>
              <a:off x="3869871" y="818696"/>
              <a:ext cx="2245198" cy="571501"/>
            </a:xfrm>
            <a:prstGeom prst="line">
              <a:avLst/>
            </a:prstGeom>
            <a:ln w="57150">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109588" y="818696"/>
              <a:ext cx="2245198" cy="571501"/>
            </a:xfrm>
            <a:prstGeom prst="line">
              <a:avLst/>
            </a:prstGeom>
            <a:ln w="57150">
              <a:solidFill>
                <a:srgbClr val="FF669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2272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1000"/>
                                        <p:tgtEl>
                                          <p:spTgt spid="8">
                                            <p:txEl>
                                              <p:pRg st="2" end="2"/>
                                            </p:txEl>
                                          </p:spTgt>
                                        </p:tgtEl>
                                      </p:cBhvr>
                                    </p:animEffect>
                                    <p:anim calcmode="lin" valueType="num">
                                      <p:cBhvr>
                                        <p:cTn id="2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1000"/>
                                        <p:tgtEl>
                                          <p:spTgt spid="8">
                                            <p:txEl>
                                              <p:pRg st="3" end="3"/>
                                            </p:txEl>
                                          </p:spTgt>
                                        </p:tgtEl>
                                      </p:cBhvr>
                                    </p:animEffect>
                                    <p:anim calcmode="lin" valueType="num">
                                      <p:cBhvr>
                                        <p:cTn id="2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1000"/>
                                        <p:tgtEl>
                                          <p:spTgt spid="8">
                                            <p:txEl>
                                              <p:pRg st="4" end="4"/>
                                            </p:txEl>
                                          </p:spTgt>
                                        </p:tgtEl>
                                      </p:cBhvr>
                                    </p:animEffect>
                                    <p:anim calcmode="lin" valueType="num">
                                      <p:cBhvr>
                                        <p:cTn id="31"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7" presetClass="entr" presetSubtype="0" fill="hold" grpId="0" nodeType="afterEffect">
                                  <p:stCondLst>
                                    <p:cond delay="0"/>
                                  </p:stCondLst>
                                  <p:childTnLst>
                                    <p:set>
                                      <p:cBhvr>
                                        <p:cTn id="35" dur="1" fill="hold">
                                          <p:stCondLst>
                                            <p:cond delay="0"/>
                                          </p:stCondLst>
                                        </p:cTn>
                                        <p:tgtEl>
                                          <p:spTgt spid="8">
                                            <p:txEl>
                                              <p:pRg st="6" end="6"/>
                                            </p:txEl>
                                          </p:spTgt>
                                        </p:tgtEl>
                                        <p:attrNameLst>
                                          <p:attrName>style.visibility</p:attrName>
                                        </p:attrNameLst>
                                      </p:cBhvr>
                                      <p:to>
                                        <p:strVal val="visible"/>
                                      </p:to>
                                    </p:set>
                                    <p:animEffect transition="in" filter="fade">
                                      <p:cBhvr>
                                        <p:cTn id="36" dur="1000"/>
                                        <p:tgtEl>
                                          <p:spTgt spid="8">
                                            <p:txEl>
                                              <p:pRg st="6" end="6"/>
                                            </p:txEl>
                                          </p:spTgt>
                                        </p:tgtEl>
                                      </p:cBhvr>
                                    </p:animEffect>
                                    <p:anim calcmode="lin" valueType="num">
                                      <p:cBhvr>
                                        <p:cTn id="37"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47" presetClass="entr" presetSubtype="0" fill="hold" grpId="0" nodeType="afterEffect">
                                  <p:stCondLst>
                                    <p:cond delay="0"/>
                                  </p:stCondLst>
                                  <p:childTnLst>
                                    <p:set>
                                      <p:cBhvr>
                                        <p:cTn id="41" dur="1" fill="hold">
                                          <p:stCondLst>
                                            <p:cond delay="0"/>
                                          </p:stCondLst>
                                        </p:cTn>
                                        <p:tgtEl>
                                          <p:spTgt spid="8">
                                            <p:txEl>
                                              <p:pRg st="8" end="8"/>
                                            </p:txEl>
                                          </p:spTgt>
                                        </p:tgtEl>
                                        <p:attrNameLst>
                                          <p:attrName>style.visibility</p:attrName>
                                        </p:attrNameLst>
                                      </p:cBhvr>
                                      <p:to>
                                        <p:strVal val="visible"/>
                                      </p:to>
                                    </p:set>
                                    <p:animEffect transition="in" filter="fade">
                                      <p:cBhvr>
                                        <p:cTn id="42" dur="1000"/>
                                        <p:tgtEl>
                                          <p:spTgt spid="8">
                                            <p:txEl>
                                              <p:pRg st="8" end="8"/>
                                            </p:txEl>
                                          </p:spTgt>
                                        </p:tgtEl>
                                      </p:cBhvr>
                                    </p:animEffect>
                                    <p:anim calcmode="lin" valueType="num">
                                      <p:cBhvr>
                                        <p:cTn id="43"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8" end="8"/>
                                            </p:txEl>
                                          </p:spTgt>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animEffect transition="in" filter="fade">
                                      <p:cBhvr>
                                        <p:cTn id="47" dur="1000"/>
                                        <p:tgtEl>
                                          <p:spTgt spid="8">
                                            <p:txEl>
                                              <p:pRg st="9" end="9"/>
                                            </p:txEl>
                                          </p:spTgt>
                                        </p:tgtEl>
                                      </p:cBhvr>
                                    </p:animEffect>
                                    <p:anim calcmode="lin" valueType="num">
                                      <p:cBhvr>
                                        <p:cTn id="48"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9" end="9"/>
                                            </p:txEl>
                                          </p:spTgt>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8">
                                            <p:txEl>
                                              <p:pRg st="10" end="10"/>
                                            </p:txEl>
                                          </p:spTgt>
                                        </p:tgtEl>
                                        <p:attrNameLst>
                                          <p:attrName>style.visibility</p:attrName>
                                        </p:attrNameLst>
                                      </p:cBhvr>
                                      <p:to>
                                        <p:strVal val="visible"/>
                                      </p:to>
                                    </p:set>
                                    <p:animEffect transition="in" filter="fade">
                                      <p:cBhvr>
                                        <p:cTn id="52" dur="1000"/>
                                        <p:tgtEl>
                                          <p:spTgt spid="8">
                                            <p:txEl>
                                              <p:pRg st="10" end="10"/>
                                            </p:txEl>
                                          </p:spTgt>
                                        </p:tgtEl>
                                      </p:cBhvr>
                                    </p:animEffect>
                                    <p:anim calcmode="lin" valueType="num">
                                      <p:cBhvr>
                                        <p:cTn id="53"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54" dur="1000" fill="hold"/>
                                        <p:tgtEl>
                                          <p:spTgt spid="8">
                                            <p:txEl>
                                              <p:pRg st="10" end="10"/>
                                            </p:txEl>
                                          </p:spTgt>
                                        </p:tgtEl>
                                        <p:attrNameLst>
                                          <p:attrName>ppt_y</p:attrName>
                                        </p:attrNameLst>
                                      </p:cBhvr>
                                      <p:tavLst>
                                        <p:tav tm="0">
                                          <p:val>
                                            <p:strVal val="#ppt_y-.1"/>
                                          </p:val>
                                        </p:tav>
                                        <p:tav tm="100000">
                                          <p:val>
                                            <p:strVal val="#ppt_y"/>
                                          </p:val>
                                        </p:tav>
                                      </p:tavLst>
                                    </p:anim>
                                  </p:childTnLst>
                                </p:cTn>
                              </p:par>
                            </p:childTnLst>
                          </p:cTn>
                        </p:par>
                        <p:par>
                          <p:cTn id="55" fill="hold">
                            <p:stCondLst>
                              <p:cond delay="3000"/>
                            </p:stCondLst>
                            <p:childTnLst>
                              <p:par>
                                <p:cTn id="56" presetID="22" presetClass="entr" presetSubtype="2" fill="hold"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right)">
                                      <p:cBhvr>
                                        <p:cTn id="5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8" name="Text Placeholder 2"/>
          <p:cNvSpPr>
            <a:spLocks noGrp="1"/>
          </p:cNvSpPr>
          <p:nvPr>
            <p:ph type="body" idx="1"/>
          </p:nvPr>
        </p:nvSpPr>
        <p:spPr>
          <a:xfrm>
            <a:off x="857251" y="1150762"/>
            <a:ext cx="6547279" cy="4571018"/>
          </a:xfrm>
        </p:spPr>
        <p:txBody>
          <a:bodyPr/>
          <a:lstStyle/>
          <a:p>
            <a:pPr marL="0" indent="0">
              <a:buClrTx/>
              <a:buSzTx/>
              <a:buFontTx/>
              <a:buNone/>
            </a:pPr>
            <a:r>
              <a:rPr lang="en-US" sz="2000" dirty="0">
                <a:ea typeface="Calibri" panose="020F0502020204030204" pitchFamily="34" charset="0"/>
                <a:cs typeface="Cambria" panose="02040503050406030204" pitchFamily="18" charset="0"/>
              </a:rPr>
              <a:t>Respected Sir, </a:t>
            </a:r>
            <a:endParaRPr lang="en-US" sz="1200" dirty="0"/>
          </a:p>
          <a:p>
            <a:pPr marL="0" indent="0">
              <a:buClrTx/>
              <a:buSzTx/>
              <a:buFontTx/>
              <a:buNone/>
            </a:pPr>
            <a:endParaRPr lang="en-US" sz="1000" dirty="0">
              <a:ea typeface="Calibri" panose="020F0502020204030204" pitchFamily="34" charset="0"/>
              <a:cs typeface="Cambria" panose="02040503050406030204" pitchFamily="18" charset="0"/>
            </a:endParaRPr>
          </a:p>
          <a:p>
            <a:pPr marL="0" indent="0">
              <a:buClrTx/>
              <a:buSzTx/>
              <a:buNone/>
            </a:pPr>
            <a:r>
              <a:rPr lang="en-US" sz="2000" b="1" u="sng" dirty="0">
                <a:ea typeface="Calibri" panose="020F0502020204030204" pitchFamily="34" charset="0"/>
                <a:cs typeface="Cambria" panose="02040503050406030204" pitchFamily="18" charset="0"/>
              </a:rPr>
              <a:t>Subject: ORDER NO 23230 (FOOTBALL)</a:t>
            </a:r>
          </a:p>
          <a:p>
            <a:pPr marL="0" indent="0">
              <a:buClrTx/>
              <a:buSzTx/>
              <a:buFontTx/>
              <a:buNone/>
            </a:pPr>
            <a:endParaRPr lang="en-US" sz="1000" dirty="0">
              <a:ea typeface="Calibri" panose="020F0502020204030204" pitchFamily="34" charset="0"/>
              <a:cs typeface="Cambria" panose="02040503050406030204" pitchFamily="18" charset="0"/>
            </a:endParaRPr>
          </a:p>
          <a:p>
            <a:pPr marL="0" indent="0">
              <a:buClrTx/>
              <a:buSzTx/>
              <a:buFontTx/>
              <a:buNone/>
            </a:pPr>
            <a:r>
              <a:rPr lang="en-US" sz="2000" dirty="0">
                <a:ea typeface="Calibri" panose="020F0502020204030204" pitchFamily="34" charset="0"/>
                <a:cs typeface="Cambria" panose="02040503050406030204" pitchFamily="18" charset="0"/>
              </a:rPr>
              <a:t>I am writing on behalf of St. Mary’s school regarding the order no. 23230 which was placed with your company by our Sports Instructor on 25 Feb, 2024. Kindly provide information regarding the expected delivery date for the same. We would request you to fulfill our given order by this week as we require the purchased articles for the soccer tournament that is to be held in the coming week.</a:t>
            </a:r>
            <a:endParaRPr lang="en-US" sz="2000" dirty="0"/>
          </a:p>
          <a:p>
            <a:pPr marL="0" indent="0">
              <a:buClrTx/>
              <a:buSzTx/>
              <a:buFontTx/>
              <a:buNone/>
            </a:pPr>
            <a:endParaRPr lang="en-US" sz="1000" dirty="0"/>
          </a:p>
          <a:p>
            <a:pPr marL="0" indent="0">
              <a:buClrTx/>
              <a:buSzTx/>
              <a:buFontTx/>
              <a:buNone/>
            </a:pPr>
            <a:r>
              <a:rPr lang="en-US" sz="2000" dirty="0">
                <a:ea typeface="Calibri" panose="020F0502020204030204" pitchFamily="34" charset="0"/>
                <a:cs typeface="Cambria" panose="02040503050406030204" pitchFamily="18" charset="0"/>
              </a:rPr>
              <a:t>Hoping we will receive the delivery early.</a:t>
            </a:r>
          </a:p>
          <a:p>
            <a:pPr marL="0" indent="0">
              <a:buClrTx/>
              <a:buSzTx/>
              <a:buFontTx/>
              <a:buNone/>
            </a:pPr>
            <a:endParaRPr lang="en-US" sz="1000" dirty="0"/>
          </a:p>
          <a:p>
            <a:pPr marL="0" indent="0">
              <a:buClrTx/>
              <a:buSzTx/>
              <a:buFontTx/>
              <a:buNone/>
            </a:pPr>
            <a:r>
              <a:rPr lang="en-US" sz="2000" dirty="0">
                <a:ea typeface="Calibri" panose="020F0502020204030204" pitchFamily="34" charset="0"/>
                <a:cs typeface="Cambria" panose="02040503050406030204" pitchFamily="18" charset="0"/>
              </a:rPr>
              <a:t>Yours faithfully</a:t>
            </a:r>
            <a:endParaRPr lang="en-US" sz="2000" dirty="0"/>
          </a:p>
          <a:p>
            <a:pPr marL="0" indent="0">
              <a:buClrTx/>
              <a:buSzTx/>
              <a:buFontTx/>
              <a:buNone/>
            </a:pPr>
            <a:r>
              <a:rPr lang="en-US" sz="2000" dirty="0">
                <a:ea typeface="Calibri" panose="020F0502020204030204" pitchFamily="34" charset="0"/>
                <a:cs typeface="Cambria" panose="02040503050406030204" pitchFamily="18" charset="0"/>
              </a:rPr>
              <a:t>Arjun Khanna</a:t>
            </a:r>
          </a:p>
          <a:p>
            <a:pPr marL="0" indent="0">
              <a:buClrTx/>
              <a:buSzTx/>
              <a:buFontTx/>
              <a:buNone/>
            </a:pPr>
            <a:endParaRPr lang="en-US" sz="2000" dirty="0"/>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2275114" y="-146958"/>
            <a:ext cx="1436914" cy="143691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2629" y="-146958"/>
            <a:ext cx="1436914" cy="1436914"/>
          </a:xfrm>
          <a:prstGeom prst="rect">
            <a:avLst/>
          </a:prstGeom>
        </p:spPr>
      </p:pic>
      <p:sp>
        <p:nvSpPr>
          <p:cNvPr id="14" name="Google Shape;148;p4"/>
          <p:cNvSpPr txBox="1">
            <a:spLocks/>
          </p:cNvSpPr>
          <p:nvPr/>
        </p:nvSpPr>
        <p:spPr>
          <a:xfrm>
            <a:off x="1466856" y="155630"/>
            <a:ext cx="9296427" cy="43556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b="1" dirty="0">
                <a:solidFill>
                  <a:srgbClr val="990099"/>
                </a:solidFill>
                <a:latin typeface="Calibri" panose="020F0502020204030204" pitchFamily="34" charset="0"/>
                <a:ea typeface="Calibri" panose="020F0502020204030204" pitchFamily="34" charset="0"/>
                <a:cs typeface="Calibri" panose="020F0502020204030204" pitchFamily="34" charset="0"/>
              </a:rPr>
              <a:t>Corrected Format</a:t>
            </a:r>
          </a:p>
          <a:p>
            <a:r>
              <a:rPr lang="en-US" sz="2400" b="1" dirty="0">
                <a:solidFill>
                  <a:srgbClr val="990099"/>
                </a:solidFill>
                <a:latin typeface="Calibri" panose="020F0502020204030204" pitchFamily="34" charset="0"/>
                <a:ea typeface="Calibri" panose="020F0502020204030204" pitchFamily="34" charset="0"/>
                <a:cs typeface="Calibri" panose="020F0502020204030204" pitchFamily="34" charset="0"/>
              </a:rPr>
              <a:t>Business letter</a:t>
            </a:r>
            <a:endParaRPr lang="en-US" sz="2400" dirty="0">
              <a:solidFill>
                <a:srgbClr val="990099"/>
              </a:solidFill>
              <a:latin typeface="Calibri" panose="020F0502020204030204" pitchFamily="34" charset="0"/>
              <a:cs typeface="Calibri" panose="020F0502020204030204" pitchFamily="34" charset="0"/>
            </a:endParaRPr>
          </a:p>
        </p:txBody>
      </p:sp>
      <p:grpSp>
        <p:nvGrpSpPr>
          <p:cNvPr id="15" name="Group 14"/>
          <p:cNvGrpSpPr/>
          <p:nvPr/>
        </p:nvGrpSpPr>
        <p:grpSpPr>
          <a:xfrm>
            <a:off x="3712028" y="707439"/>
            <a:ext cx="4800601" cy="435561"/>
            <a:chOff x="3869871" y="818696"/>
            <a:chExt cx="4484915" cy="571501"/>
          </a:xfrm>
        </p:grpSpPr>
        <p:cxnSp>
          <p:nvCxnSpPr>
            <p:cNvPr id="16" name="Straight Connector 15"/>
            <p:cNvCxnSpPr/>
            <p:nvPr/>
          </p:nvCxnSpPr>
          <p:spPr>
            <a:xfrm>
              <a:off x="3869871" y="818696"/>
              <a:ext cx="2245198" cy="571501"/>
            </a:xfrm>
            <a:prstGeom prst="line">
              <a:avLst/>
            </a:prstGeom>
            <a:ln w="57150">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109588" y="818696"/>
              <a:ext cx="2245198" cy="571501"/>
            </a:xfrm>
            <a:prstGeom prst="line">
              <a:avLst/>
            </a:prstGeom>
            <a:ln w="57150">
              <a:solidFill>
                <a:srgbClr val="FF6699"/>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757467D0-1CE7-0049-DEBD-51DD519E1609}"/>
              </a:ext>
            </a:extLst>
          </p:cNvPr>
          <p:cNvPicPr>
            <a:picLocks noChangeAspect="1"/>
          </p:cNvPicPr>
          <p:nvPr/>
        </p:nvPicPr>
        <p:blipFill rotWithShape="1">
          <a:blip r:embed="rId5"/>
          <a:srcRect l="26224" t="25252" r="6752"/>
          <a:stretch/>
        </p:blipFill>
        <p:spPr>
          <a:xfrm>
            <a:off x="7404530" y="1877675"/>
            <a:ext cx="4513843" cy="3661151"/>
          </a:xfrm>
          <a:prstGeom prst="rect">
            <a:avLst/>
          </a:prstGeom>
          <a:ln>
            <a:noFill/>
          </a:ln>
          <a:effectLst>
            <a:softEdge rad="112500"/>
          </a:effectLst>
        </p:spPr>
      </p:pic>
    </p:spTree>
    <p:extLst>
      <p:ext uri="{BB962C8B-B14F-4D97-AF65-F5344CB8AC3E}">
        <p14:creationId xmlns:p14="http://schemas.microsoft.com/office/powerpoint/2010/main" val="52374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1000"/>
                                        <p:tgtEl>
                                          <p:spTgt spid="8">
                                            <p:txEl>
                                              <p:pRg st="2" end="2"/>
                                            </p:txEl>
                                          </p:spTgt>
                                        </p:tgtEl>
                                      </p:cBhvr>
                                    </p:animEffect>
                                    <p:anim calcmode="lin" valueType="num">
                                      <p:cBhvr>
                                        <p:cTn id="1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fade">
                                      <p:cBhvr>
                                        <p:cTn id="18" dur="1000"/>
                                        <p:tgtEl>
                                          <p:spTgt spid="8">
                                            <p:txEl>
                                              <p:pRg st="4" end="4"/>
                                            </p:txEl>
                                          </p:spTgt>
                                        </p:tgtEl>
                                      </p:cBhvr>
                                    </p:animEffect>
                                    <p:anim calcmode="lin" valueType="num">
                                      <p:cBhvr>
                                        <p:cTn id="19"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8">
                                            <p:txEl>
                                              <p:pRg st="6" end="6"/>
                                            </p:txEl>
                                          </p:spTgt>
                                        </p:tgtEl>
                                        <p:attrNameLst>
                                          <p:attrName>style.visibility</p:attrName>
                                        </p:attrNameLst>
                                      </p:cBhvr>
                                      <p:to>
                                        <p:strVal val="visible"/>
                                      </p:to>
                                    </p:set>
                                    <p:animEffect transition="in" filter="fade">
                                      <p:cBhvr>
                                        <p:cTn id="24" dur="1000"/>
                                        <p:tgtEl>
                                          <p:spTgt spid="8">
                                            <p:txEl>
                                              <p:pRg st="6" end="6"/>
                                            </p:txEl>
                                          </p:spTgt>
                                        </p:tgtEl>
                                      </p:cBhvr>
                                    </p:animEffect>
                                    <p:anim calcmode="lin" valueType="num">
                                      <p:cBhvr>
                                        <p:cTn id="25"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7" presetClass="entr" presetSubtype="0" fill="hold" grpId="0" nodeType="afterEffect">
                                  <p:stCondLst>
                                    <p:cond delay="0"/>
                                  </p:stCondLst>
                                  <p:childTnLst>
                                    <p:set>
                                      <p:cBhvr>
                                        <p:cTn id="29" dur="1" fill="hold">
                                          <p:stCondLst>
                                            <p:cond delay="0"/>
                                          </p:stCondLst>
                                        </p:cTn>
                                        <p:tgtEl>
                                          <p:spTgt spid="8">
                                            <p:txEl>
                                              <p:pRg st="8" end="8"/>
                                            </p:txEl>
                                          </p:spTgt>
                                        </p:tgtEl>
                                        <p:attrNameLst>
                                          <p:attrName>style.visibility</p:attrName>
                                        </p:attrNameLst>
                                      </p:cBhvr>
                                      <p:to>
                                        <p:strVal val="visible"/>
                                      </p:to>
                                    </p:set>
                                    <p:animEffect transition="in" filter="fade">
                                      <p:cBhvr>
                                        <p:cTn id="30" dur="1000"/>
                                        <p:tgtEl>
                                          <p:spTgt spid="8">
                                            <p:txEl>
                                              <p:pRg st="8" end="8"/>
                                            </p:txEl>
                                          </p:spTgt>
                                        </p:tgtEl>
                                      </p:cBhvr>
                                    </p:animEffect>
                                    <p:anim calcmode="lin" valueType="num">
                                      <p:cBhvr>
                                        <p:cTn id="31"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32"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7" presetClass="entr" presetSubtype="0" fill="hold" grpId="0" nodeType="afterEffect">
                                  <p:stCondLst>
                                    <p:cond delay="0"/>
                                  </p:stCondLst>
                                  <p:childTnLst>
                                    <p:set>
                                      <p:cBhvr>
                                        <p:cTn id="35" dur="1" fill="hold">
                                          <p:stCondLst>
                                            <p:cond delay="0"/>
                                          </p:stCondLst>
                                        </p:cTn>
                                        <p:tgtEl>
                                          <p:spTgt spid="8">
                                            <p:txEl>
                                              <p:pRg st="9" end="9"/>
                                            </p:txEl>
                                          </p:spTgt>
                                        </p:tgtEl>
                                        <p:attrNameLst>
                                          <p:attrName>style.visibility</p:attrName>
                                        </p:attrNameLst>
                                      </p:cBhvr>
                                      <p:to>
                                        <p:strVal val="visible"/>
                                      </p:to>
                                    </p:set>
                                    <p:animEffect transition="in" filter="fade">
                                      <p:cBhvr>
                                        <p:cTn id="36" dur="1000"/>
                                        <p:tgtEl>
                                          <p:spTgt spid="8">
                                            <p:txEl>
                                              <p:pRg st="9" end="9"/>
                                            </p:txEl>
                                          </p:spTgt>
                                        </p:tgtEl>
                                      </p:cBhvr>
                                    </p:animEffect>
                                    <p:anim calcmode="lin" valueType="num">
                                      <p:cBhvr>
                                        <p:cTn id="37"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38"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2" presetClass="entr" presetSubtype="4"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40254" y="1364249"/>
            <a:ext cx="10311492" cy="4786312"/>
          </a:xfrm>
        </p:spPr>
        <p:txBody>
          <a:bodyPr/>
          <a:lstStyle/>
          <a:p>
            <a:pPr marL="0" indent="0">
              <a:buClrTx/>
              <a:buSzTx/>
              <a:buFontTx/>
              <a:buNone/>
            </a:pPr>
            <a:r>
              <a:rPr lang="en-US" sz="2400" dirty="0">
                <a:ea typeface="Calibri" panose="020F0502020204030204" pitchFamily="34" charset="0"/>
                <a:cs typeface="Cambria" panose="02040503050406030204" pitchFamily="18" charset="0"/>
              </a:rPr>
              <a:t>2. </a:t>
            </a:r>
            <a:r>
              <a:rPr lang="en-US" sz="2400" b="1" dirty="0">
                <a:ea typeface="Calibri" panose="020F0502020204030204" pitchFamily="34" charset="0"/>
                <a:cs typeface="Cambria" panose="02040503050406030204" pitchFamily="18" charset="0"/>
              </a:rPr>
              <a:t>Email to the sports company for enquiry of footballs ordered for the school.</a:t>
            </a:r>
            <a:endParaRPr lang="en-US" sz="2400" dirty="0"/>
          </a:p>
          <a:p>
            <a:pPr marL="0" indent="0">
              <a:buClrTx/>
              <a:buSzTx/>
              <a:buFontTx/>
              <a:buNone/>
            </a:pPr>
            <a:r>
              <a:rPr lang="en-US" sz="1600" b="1" dirty="0">
                <a:ea typeface="Calibri" panose="020F0502020204030204" pitchFamily="34" charset="0"/>
                <a:cs typeface="Cambria" panose="02040503050406030204" pitchFamily="18" charset="0"/>
              </a:rPr>
              <a:t>  </a:t>
            </a:r>
            <a:endParaRPr lang="en-US" sz="1600" dirty="0"/>
          </a:p>
          <a:p>
            <a:pPr marL="0" indent="0">
              <a:buClrTx/>
              <a:buSzTx/>
              <a:buFontTx/>
              <a:buNone/>
            </a:pPr>
            <a:r>
              <a:rPr lang="en-US" sz="2000" dirty="0">
                <a:ea typeface="Calibri" panose="020F0502020204030204" pitchFamily="34" charset="0"/>
                <a:cs typeface="Cambria" panose="02040503050406030204" pitchFamily="18" charset="0"/>
              </a:rPr>
              <a:t>From: </a:t>
            </a:r>
            <a:r>
              <a:rPr lang="en-US" sz="2000" dirty="0">
                <a:ea typeface="Calibri" panose="020F0502020204030204" pitchFamily="34" charset="0"/>
                <a:cs typeface="Cambria" panose="02040503050406030204" pitchFamily="18" charset="0"/>
                <a:hlinkClick r:id="rId3"/>
              </a:rPr>
              <a:t>Arjunkhanna08@gmail.com</a:t>
            </a:r>
            <a:endParaRPr lang="en-US" sz="2000" dirty="0">
              <a:ea typeface="Calibri" panose="020F0502020204030204" pitchFamily="34" charset="0"/>
              <a:cs typeface="Cambria" panose="02040503050406030204" pitchFamily="18" charset="0"/>
            </a:endParaRPr>
          </a:p>
          <a:p>
            <a:pPr marL="0" indent="0">
              <a:buClrTx/>
              <a:buSzTx/>
              <a:buNone/>
            </a:pPr>
            <a:r>
              <a:rPr lang="en-US" sz="2000" dirty="0">
                <a:ea typeface="Calibri" panose="020F0502020204030204" pitchFamily="34" charset="0"/>
                <a:cs typeface="Cambria" panose="02040503050406030204" pitchFamily="18" charset="0"/>
              </a:rPr>
              <a:t>To: Kadiasports19@yahoo.com</a:t>
            </a:r>
            <a:endParaRPr lang="en-US" sz="2000" dirty="0"/>
          </a:p>
          <a:p>
            <a:pPr marL="0" indent="0">
              <a:buClrTx/>
              <a:buSzTx/>
              <a:buNone/>
            </a:pPr>
            <a:r>
              <a:rPr lang="en-US" sz="2000" dirty="0">
                <a:ea typeface="Calibri" panose="020F0502020204030204" pitchFamily="34" charset="0"/>
                <a:cs typeface="Cambria" panose="02040503050406030204" pitchFamily="18" charset="0"/>
              </a:rPr>
              <a:t>Date: 13 March 2024</a:t>
            </a:r>
            <a:endParaRPr lang="en-US" sz="2000" dirty="0"/>
          </a:p>
          <a:p>
            <a:pPr marL="0" indent="0">
              <a:buClrTx/>
              <a:buSzTx/>
              <a:buFontTx/>
              <a:buNone/>
            </a:pPr>
            <a:r>
              <a:rPr lang="en-US" sz="2000" dirty="0">
                <a:ea typeface="Calibri" panose="020F0502020204030204" pitchFamily="34" charset="0"/>
                <a:cs typeface="Cambria" panose="02040503050406030204" pitchFamily="18" charset="0"/>
              </a:rPr>
              <a:t>Subject: Order No. 23230 (footballs)</a:t>
            </a:r>
            <a:endParaRPr lang="en-US" sz="2000" dirty="0"/>
          </a:p>
          <a:p>
            <a:pPr marL="0" indent="0">
              <a:buClrTx/>
              <a:buSzTx/>
              <a:buFontTx/>
              <a:buNone/>
            </a:pPr>
            <a:r>
              <a:rPr lang="en-US" sz="1200" dirty="0">
                <a:ea typeface="Calibri" panose="020F0502020204030204" pitchFamily="34" charset="0"/>
                <a:cs typeface="Cambria" panose="02040503050406030204" pitchFamily="18" charset="0"/>
              </a:rPr>
              <a:t> </a:t>
            </a:r>
            <a:endParaRPr lang="en-US" sz="1200" dirty="0"/>
          </a:p>
          <a:p>
            <a:pPr marL="0" indent="0">
              <a:buClrTx/>
              <a:buSzTx/>
              <a:buFontTx/>
              <a:buNone/>
            </a:pPr>
            <a:r>
              <a:rPr lang="en-US" sz="2000" dirty="0">
                <a:ea typeface="Calibri" panose="020F0502020204030204" pitchFamily="34" charset="0"/>
                <a:cs typeface="Cambria" panose="02040503050406030204" pitchFamily="18" charset="0"/>
              </a:rPr>
              <a:t>Respected Sir,</a:t>
            </a:r>
          </a:p>
          <a:p>
            <a:pPr marL="0" indent="0">
              <a:buClrTx/>
              <a:buSzTx/>
              <a:buFontTx/>
              <a:buNone/>
            </a:pPr>
            <a:endParaRPr lang="en-US" sz="1200" dirty="0"/>
          </a:p>
          <a:p>
            <a:pPr marL="0" indent="0">
              <a:buClrTx/>
              <a:buSzTx/>
              <a:buFontTx/>
              <a:buNone/>
            </a:pPr>
            <a:r>
              <a:rPr lang="en-US" sz="2000" dirty="0">
                <a:ea typeface="Calibri" panose="020F0502020204030204" pitchFamily="34" charset="0"/>
                <a:cs typeface="Cambria" panose="02040503050406030204" pitchFamily="18" charset="0"/>
              </a:rPr>
              <a:t>I am writing on behalf of St. Mary’s school regarding the order no. 23230 which was placed with your company by our Sports Instructor on 25 February, 2024. Kindly provide information regarding the expected delivery date for the same. </a:t>
            </a:r>
            <a:endParaRPr lang="en-US" sz="2000" dirty="0"/>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2275114" y="-146958"/>
            <a:ext cx="1436914" cy="143691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2629" y="-146958"/>
            <a:ext cx="1436914" cy="1436914"/>
          </a:xfrm>
          <a:prstGeom prst="rect">
            <a:avLst/>
          </a:prstGeom>
        </p:spPr>
      </p:pic>
      <p:sp>
        <p:nvSpPr>
          <p:cNvPr id="14" name="Google Shape;148;p4"/>
          <p:cNvSpPr txBox="1">
            <a:spLocks/>
          </p:cNvSpPr>
          <p:nvPr/>
        </p:nvSpPr>
        <p:spPr>
          <a:xfrm>
            <a:off x="1466856" y="174886"/>
            <a:ext cx="9296427" cy="6540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b="1" dirty="0">
                <a:solidFill>
                  <a:srgbClr val="3333CC"/>
                </a:solidFill>
                <a:latin typeface="Calibri" panose="020F0502020204030204" pitchFamily="34" charset="0"/>
                <a:ea typeface="Calibri" panose="020F0502020204030204" pitchFamily="34" charset="0"/>
                <a:cs typeface="Calibri" panose="020F0502020204030204" pitchFamily="34" charset="0"/>
              </a:rPr>
              <a:t>Corrected Format -  Email</a:t>
            </a:r>
            <a:br>
              <a:rPr lang="en-US" sz="3200" dirty="0">
                <a:solidFill>
                  <a:srgbClr val="3333CC"/>
                </a:solidFill>
                <a:latin typeface="Calibri" panose="020F0502020204030204" pitchFamily="34" charset="0"/>
                <a:cs typeface="Calibri" panose="020F0502020204030204" pitchFamily="34" charset="0"/>
              </a:rPr>
            </a:br>
            <a:endParaRPr lang="en-US" sz="3200" dirty="0">
              <a:solidFill>
                <a:srgbClr val="3333CC"/>
              </a:solidFill>
              <a:latin typeface="Calibri" panose="020F0502020204030204" pitchFamily="34" charset="0"/>
              <a:cs typeface="Calibri" panose="020F0502020204030204" pitchFamily="34" charset="0"/>
            </a:endParaRPr>
          </a:p>
        </p:txBody>
      </p:sp>
      <p:grpSp>
        <p:nvGrpSpPr>
          <p:cNvPr id="15" name="Group 14"/>
          <p:cNvGrpSpPr/>
          <p:nvPr/>
        </p:nvGrpSpPr>
        <p:grpSpPr>
          <a:xfrm>
            <a:off x="3712028" y="707439"/>
            <a:ext cx="4800601" cy="435561"/>
            <a:chOff x="3869871" y="818696"/>
            <a:chExt cx="4484915" cy="571501"/>
          </a:xfrm>
        </p:grpSpPr>
        <p:cxnSp>
          <p:nvCxnSpPr>
            <p:cNvPr id="16" name="Straight Connector 15"/>
            <p:cNvCxnSpPr/>
            <p:nvPr/>
          </p:nvCxnSpPr>
          <p:spPr>
            <a:xfrm>
              <a:off x="3869871" y="818696"/>
              <a:ext cx="2245198" cy="571501"/>
            </a:xfrm>
            <a:prstGeom prst="line">
              <a:avLst/>
            </a:prstGeom>
            <a:ln w="57150">
              <a:solidFill>
                <a:srgbClr val="9999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109588" y="818696"/>
              <a:ext cx="2245198" cy="571501"/>
            </a:xfrm>
            <a:prstGeom prst="line">
              <a:avLst/>
            </a:prstGeom>
            <a:ln w="57150">
              <a:solidFill>
                <a:srgbClr val="9999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048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nodeType="after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1000"/>
                                        <p:tgtEl>
                                          <p:spTgt spid="3">
                                            <p:txEl>
                                              <p:pRg st="7" end="7"/>
                                            </p:txEl>
                                          </p:spTgt>
                                        </p:tgtEl>
                                      </p:cBhvr>
                                    </p:animEffect>
                                    <p:anim calcmode="lin" valueType="num">
                                      <p:cBhvr>
                                        <p:cTn id="3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nodeType="after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1000"/>
                                        <p:tgtEl>
                                          <p:spTgt spid="3">
                                            <p:txEl>
                                              <p:pRg st="9" end="9"/>
                                            </p:txEl>
                                          </p:spTgt>
                                        </p:tgtEl>
                                      </p:cBhvr>
                                    </p:animEffect>
                                    <p:anim calcmode="lin" valueType="num">
                                      <p:cBhvr>
                                        <p:cTn id="4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MLP">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Q">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ttributio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16704</TotalTime>
  <Words>1704</Words>
  <Application>Microsoft Office PowerPoint</Application>
  <PresentationFormat>Widescreen</PresentationFormat>
  <Paragraphs>187</Paragraphs>
  <Slides>13</Slides>
  <Notes>13</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13</vt:i4>
      </vt:variant>
    </vt:vector>
  </HeadingPairs>
  <TitlesOfParts>
    <vt:vector size="20" baseType="lpstr">
      <vt:lpstr>Arial</vt:lpstr>
      <vt:lpstr>Calibri</vt:lpstr>
      <vt:lpstr>IBM 3270</vt:lpstr>
      <vt:lpstr>MLP</vt:lpstr>
      <vt:lpstr>IQ</vt:lpstr>
      <vt:lpstr>IA</vt:lpstr>
      <vt:lpstr>Attribution</vt:lpstr>
      <vt:lpstr>Letter Writing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Evolution of e-mails</vt:lpstr>
      <vt:lpstr>Attribution / Citation</vt:lpstr>
      <vt:lpstr>Attribution / Citation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prabha acharya</dc:creator>
  <cp:lastModifiedBy>Veneeta Tandon</cp:lastModifiedBy>
  <cp:revision>68</cp:revision>
  <dcterms:created xsi:type="dcterms:W3CDTF">2023-08-23T08:06:50Z</dcterms:created>
  <dcterms:modified xsi:type="dcterms:W3CDTF">2024-06-16T15:03:48Z</dcterms:modified>
</cp:coreProperties>
</file>