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62" r:id="rId5"/>
    <p:sldId id="264" r:id="rId6"/>
    <p:sldId id="265" r:id="rId7"/>
    <p:sldId id="259" r:id="rId8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2" roundtripDataSignature="AMtx7mhP4wUl3E05SZBLpONXD87feY3DR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7E79"/>
    <a:srgbClr val="31859C"/>
    <a:srgbClr val="9416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2AC690E-9807-4614-8822-9DAAEB3D9093}" v="12" dt="2024-07-25T17:40:33.600"/>
  </p1510:revLst>
</p1510:revInfo>
</file>

<file path=ppt/tableStyles.xml><?xml version="1.0" encoding="utf-8"?>
<a:tblStyleLst xmlns:a="http://schemas.openxmlformats.org/drawingml/2006/main" def="{28FDD046-EDC3-46F5-B043-72031D98A67C}">
  <a:tblStyle styleId="{28FDD046-EDC3-46F5-B043-72031D98A67C}" styleName="Table_0">
    <a:wholeTbl>
      <a:tcTxStyle b="off" i="off">
        <a:font>
          <a:latin typeface="Calibri"/>
          <a:ea typeface="Calibri"/>
          <a:cs typeface="Calibri"/>
        </a:font>
        <a:schemeClr val="dk1"/>
      </a:tcTxStyle>
      <a:tcStyle>
        <a:tcBdr>
          <a:lef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127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insideV>
        </a:tcBdr>
        <a:fill>
          <a:solidFill>
            <a:srgbClr val="E8ECF4"/>
          </a:solidFill>
        </a:fill>
      </a:tcStyle>
    </a:wholeTbl>
    <a:band1H>
      <a:tcTxStyle b="off" i="off"/>
      <a:tcStyle>
        <a:tcBdr/>
        <a:fill>
          <a:solidFill>
            <a:srgbClr val="CFD7E7"/>
          </a:solidFill>
        </a:fill>
      </a:tcStyle>
    </a:band1H>
    <a:band2H>
      <a:tcTxStyle b="off" i="off"/>
      <a:tcStyle>
        <a:tcBdr/>
      </a:tcStyle>
    </a:band2H>
    <a:band1V>
      <a:tcTxStyle b="off" i="off"/>
      <a:tcStyle>
        <a:tcBdr/>
        <a:fill>
          <a:solidFill>
            <a:srgbClr val="CFD7E7"/>
          </a:solidFill>
        </a:fill>
      </a:tcStyle>
    </a:band1V>
    <a:band2V>
      <a:tcTxStyle b="off" i="off"/>
      <a:tcStyle>
        <a:tcBdr/>
      </a:tcStyle>
    </a:band2V>
    <a:la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 i="off">
        <a:font>
          <a:latin typeface="Calibri"/>
          <a:ea typeface="Calibri"/>
          <a:cs typeface="Calibri"/>
        </a:font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top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top>
        </a:tcBdr>
        <a:fill>
          <a:solidFill>
            <a:schemeClr val="accent1"/>
          </a:solidFill>
        </a:fill>
      </a:tcStyle>
    </a:lastRow>
    <a:seCell>
      <a:tcTxStyle b="off" i="off"/>
      <a:tcStyle>
        <a:tcBdr/>
      </a:tcStyle>
    </a:seCell>
    <a:swCell>
      <a:tcTxStyle b="off" i="off"/>
      <a:tcStyle>
        <a:tcBdr/>
      </a:tcStyle>
    </a:swCell>
    <a:firstRow>
      <a:tcTxStyle b="on" i="off">
        <a:font>
          <a:latin typeface="Calibri"/>
          <a:ea typeface="Calibri"/>
          <a:cs typeface="Calibri"/>
        </a:font>
        <a:schemeClr val="lt1"/>
      </a:tcTxStyle>
      <a:tcStyle>
        <a:tcBdr>
          <a:bottom>
            <a:ln w="38100" cap="flat" cmpd="sng">
              <a:solidFill>
                <a:schemeClr val="lt1"/>
              </a:solidFill>
              <a:prstDash val="solid"/>
              <a:round/>
              <a:headEnd type="none" w="sm" len="sm"/>
              <a:tailEnd type="none" w="sm" len="sm"/>
            </a:ln>
          </a:bottom>
        </a:tcBdr>
        <a:fill>
          <a:solidFill>
            <a:schemeClr val="accent1"/>
          </a:solidFill>
        </a:fill>
      </a:tcStyle>
    </a:firstRow>
    <a:neCell>
      <a:tcTxStyle b="off" i="off"/>
      <a:tcStyle>
        <a:tcBdr/>
      </a:tcStyle>
    </a:neCell>
    <a:nwCell>
      <a:tcTxStyle b="off" i="off"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26"/>
    <p:restoredTop sz="83191" autoAdjust="0"/>
  </p:normalViewPr>
  <p:slideViewPr>
    <p:cSldViewPr snapToGrid="0">
      <p:cViewPr>
        <p:scale>
          <a:sx n="60" d="100"/>
          <a:sy n="60" d="100"/>
        </p:scale>
        <p:origin x="28" y="-2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customschemas.google.com/relationships/presentationmetadata" Target="metadata"/><Relationship Id="rId17" Type="http://schemas.microsoft.com/office/2015/10/relationships/revisionInfo" Target="revisionInfo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IN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0" name="Google Shape;40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IN" sz="1200" b="1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Notes for Teacher</a:t>
            </a:r>
            <a:r>
              <a:rPr lang="en-IN" sz="1200" b="0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&lt; Information for further reference or explanation &gt;</a:t>
            </a:r>
            <a:endParaRPr b="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br>
              <a:rPr lang="en-IN" b="0" dirty="0"/>
            </a:br>
            <a:r>
              <a:rPr lang="en-IN" sz="1200" b="1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Suggestions: </a:t>
            </a:r>
            <a:r>
              <a:rPr lang="en-IN" sz="1200" b="0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&lt;Ideas/ Images/ Animations / Others – To make better representation of the content &gt;</a:t>
            </a:r>
            <a:br>
              <a:rPr lang="en-IN" sz="1200" b="0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IN" sz="1200" b="1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 of Multimedia used in this slide - </a:t>
            </a:r>
            <a:r>
              <a:rPr lang="en-IN" sz="1200" b="0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&lt;Please provide source URL where we find the image and the license agreement&gt; </a:t>
            </a:r>
            <a:endParaRPr b="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41" name="Google Shape;41;p1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IN"/>
              <a:t>1</a:t>
            </a:fld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7" name="Google Shape;4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>
              <a:tabLst>
                <a:tab pos="1885950" algn="l"/>
              </a:tabLst>
            </a:pPr>
            <a:r>
              <a:rPr lang="en-US" sz="1800" dirty="0">
                <a:solidFill>
                  <a:srgbClr val="BFBFBF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mbria" panose="02040503050406030204" pitchFamily="18" charset="0"/>
              </a:rPr>
              <a:t> </a:t>
            </a:r>
            <a:endParaRPr lang="en-US" sz="1800" dirty="0">
              <a:effectLst/>
              <a:latin typeface="Cambria" panose="02040503050406030204" pitchFamily="18" charset="0"/>
              <a:ea typeface="Cambria" panose="02040503050406030204" pitchFamily="18" charset="0"/>
              <a:cs typeface="Cambria" panose="02040503050406030204" pitchFamily="18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sz="1200" b="1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Notes to Teacher: </a:t>
            </a:r>
            <a:r>
              <a:rPr lang="en-US" sz="1200" b="0" i="1" u="none" strike="noStrike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The quiz and the riddles can be used to ask  questions to the students to lead them to the concept of  different forms of writing (autobiography and biography) </a:t>
            </a:r>
            <a:endParaRPr lang="en-IN" sz="1000" b="0" i="0" u="none" strike="noStrik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en-US" sz="1200" b="1" i="0" u="none" strike="noStrik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sz="1200" b="1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Suggestions: </a:t>
            </a:r>
            <a:r>
              <a:rPr lang="en-US" sz="1200" b="0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N/A</a:t>
            </a:r>
            <a:endParaRPr lang="en-US" b="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en-IN" sz="1200" b="1" i="0" u="none" strike="noStrike" dirty="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IN" sz="1200" b="1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 of Multimedia used in this slide - </a:t>
            </a:r>
            <a:r>
              <a:rPr lang="en-IN" sz="1200" b="0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N/A</a:t>
            </a:r>
            <a:endParaRPr b="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48" name="Google Shape;48;p2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IN"/>
              <a:t>2</a:t>
            </a:fld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5" name="Google Shape;5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IN" sz="1200" b="1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Notes for Teacher</a:t>
            </a:r>
            <a:r>
              <a:rPr lang="en-IN" sz="1200" b="0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 Click each story box to know in which categories they are</a:t>
            </a:r>
            <a:endParaRPr b="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br>
              <a:rPr lang="en-IN" b="0" dirty="0"/>
            </a:br>
            <a:r>
              <a:rPr lang="en-IN" sz="1200" b="1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Suggestions: </a:t>
            </a:r>
            <a:r>
              <a:rPr lang="en-IN" sz="1200" b="0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N/A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b="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IN" sz="1200" b="1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 of Multimedia used in this slide - </a:t>
            </a:r>
            <a:r>
              <a:rPr lang="en-IN" sz="1200" b="0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IN" sz="1200" b="0" i="0" u="none" strike="noStrike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Cinderella : https://pixabay.com/illustrations/fantasy-cinderella-fairy-tale-7697380/  (</a:t>
            </a:r>
            <a:r>
              <a:rPr lang="en-IN" sz="1200" b="0" i="0" u="none" strike="noStrike" dirty="0" err="1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JuliusH</a:t>
            </a:r>
            <a:r>
              <a:rPr lang="en-IN" sz="1200" b="0" i="0" u="none" strike="noStrike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)</a:t>
            </a:r>
            <a:endParaRPr b="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GB" dirty="0"/>
              <a:t>Stories : https://</a:t>
            </a:r>
            <a:r>
              <a:rPr lang="en-GB" dirty="0" err="1"/>
              <a:t>www.freepik.com</a:t>
            </a:r>
            <a:r>
              <a:rPr lang="en-GB" dirty="0"/>
              <a:t>/free-vector/forest-night-landscape-scene-with-different-wild-animals_18384169.htm#    (</a:t>
            </a:r>
            <a:r>
              <a:rPr lang="en-GB" dirty="0" err="1"/>
              <a:t>brgfx</a:t>
            </a:r>
            <a:r>
              <a:rPr lang="en-GB" dirty="0"/>
              <a:t>)</a:t>
            </a: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56" name="Google Shape;56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IN"/>
              <a:t>3</a:t>
            </a:fld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5" name="Google Shape;5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IN" sz="1200" b="1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Notes for Teacher</a:t>
            </a:r>
            <a:r>
              <a:rPr lang="en-IN" sz="1200" b="0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</a:t>
            </a:r>
            <a:r>
              <a:rPr lang="en-US" sz="1800" b="0" i="1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solution to the two riddles is the same but what is the difference in the two forms of writing? 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lang="en-IN" b="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IN" sz="1200" b="1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Suggestions: </a:t>
            </a:r>
            <a:r>
              <a:rPr lang="en-IN" sz="1200" b="0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N/A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b="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IN" sz="1200" b="1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 of Multimedia used in this slide - </a:t>
            </a:r>
            <a:r>
              <a:rPr lang="en-IN" sz="1200" b="0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IN" sz="1200" b="0" i="0" u="none" strike="noStrike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Boy : https://</a:t>
            </a:r>
            <a:r>
              <a:rPr lang="en-IN" sz="1200" b="0" i="0" u="none" strike="noStrike" dirty="0" err="1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www.freepik.com</a:t>
            </a:r>
            <a:r>
              <a:rPr lang="en-IN" sz="1200" b="0" i="0" u="none" strike="noStrike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/free-vector/student-back-school-happiness-icon-isolated_88419503.htm#    (</a:t>
            </a:r>
            <a:r>
              <a:rPr lang="en-IN" sz="1200" b="0" i="0" u="none" strike="noStrike" dirty="0" err="1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jemastock</a:t>
            </a:r>
            <a:r>
              <a:rPr lang="en-IN" sz="1200" b="0" i="0" u="none" strike="noStrike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)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IN" sz="1200" b="0" i="0" u="none" strike="noStrike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Bag : https://</a:t>
            </a:r>
            <a:r>
              <a:rPr lang="en-IN" sz="1200" b="0" i="0" u="none" strike="noStrike" dirty="0" err="1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www.freepik.com</a:t>
            </a:r>
            <a:r>
              <a:rPr lang="en-IN" sz="1200" b="0" i="0" u="none" strike="noStrike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/free-vector/backpack-with-books-materials_1215870.htm#                (</a:t>
            </a:r>
            <a:r>
              <a:rPr lang="en-IN" sz="1200" b="0" i="0" u="none" strike="noStrike" dirty="0" err="1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freepik</a:t>
            </a:r>
            <a:r>
              <a:rPr lang="en-IN" sz="1200" b="0" i="0" u="none" strike="noStrike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)</a:t>
            </a:r>
            <a:endParaRPr b="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56" name="Google Shape;56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IN"/>
              <a:t>4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809355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5" name="Google Shape;55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IN" sz="1200" b="1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Notes for Teacher</a:t>
            </a:r>
            <a:r>
              <a:rPr lang="en-IN" sz="1200" b="0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</a:t>
            </a:r>
            <a:r>
              <a:rPr lang="en-US" sz="1800" b="0" i="1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The solution to the two riddles is the same but what is the difference in the two forms of writing? </a:t>
            </a:r>
            <a:endParaRPr b="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br>
              <a:rPr lang="en-IN" b="0" dirty="0"/>
            </a:br>
            <a:r>
              <a:rPr lang="en-IN" sz="1200" b="1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Suggestions: </a:t>
            </a:r>
            <a:r>
              <a:rPr lang="en-IN" sz="1200" b="0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&lt;Ideas/ Images/ Animations / Others – To make better representation of the content &gt;</a:t>
            </a:r>
            <a:br>
              <a:rPr lang="en-IN" sz="1200" b="0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IN" sz="1200" b="1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 of Multimedia used in this slide - </a:t>
            </a:r>
            <a:r>
              <a:rPr lang="en-IN" sz="1200" b="0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&lt;Please provide source URL where we find the image and the license agreement&gt; 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IN" sz="1200" b="0" i="0" u="none" strike="noStrike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Boy : https://</a:t>
            </a:r>
            <a:r>
              <a:rPr lang="en-IN" sz="1200" b="0" i="0" u="none" strike="noStrike" dirty="0" err="1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www.freepik.com</a:t>
            </a:r>
            <a:r>
              <a:rPr lang="en-IN" sz="1200" b="0" i="0" u="none" strike="noStrike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/free-vector/cute-boy-with-backpack-paper-greeting-white_6874082.htm#   (</a:t>
            </a:r>
            <a:r>
              <a:rPr lang="en-IN" sz="1200" b="0" i="0" u="none" strike="noStrike" dirty="0" err="1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brgfx</a:t>
            </a:r>
            <a:r>
              <a:rPr lang="en-IN" sz="1200" b="0" i="0" u="none" strike="noStrike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)</a:t>
            </a: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IN" sz="1200" b="0" i="0" u="none" strike="noStrike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Kids : https://</a:t>
            </a:r>
            <a:r>
              <a:rPr lang="en-IN" sz="1200" b="0" i="0" u="none" strike="noStrike" dirty="0" err="1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www.freepik.com</a:t>
            </a:r>
            <a:r>
              <a:rPr lang="en-IN" sz="1200" b="0" i="0" u="none" strike="noStrike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/free-vector/back-school-background-with-kids_2499203.htm#    (</a:t>
            </a:r>
            <a:r>
              <a:rPr lang="en-IN" sz="1200" b="0" i="0" u="none" strike="noStrike" dirty="0" err="1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freepik</a:t>
            </a:r>
            <a:r>
              <a:rPr lang="en-IN" sz="1200" b="0" i="0" u="none" strike="noStrike" dirty="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)</a:t>
            </a:r>
            <a:endParaRPr b="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 dirty="0"/>
          </a:p>
        </p:txBody>
      </p:sp>
      <p:sp>
        <p:nvSpPr>
          <p:cNvPr id="56" name="Google Shape;56;p8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IN"/>
              <a:t>5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4899094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IN" sz="1200" b="1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Notes for Teacher</a:t>
            </a:r>
            <a:r>
              <a:rPr lang="en-IN" sz="1200" b="0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&lt; Information for further reference or explanation &gt;</a:t>
            </a:r>
            <a:endParaRPr lang="en-IN" b="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br>
              <a:rPr lang="en-IN" b="0" dirty="0"/>
            </a:br>
            <a:r>
              <a:rPr lang="en-IN" sz="1200" b="1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Suggestions: </a:t>
            </a:r>
            <a:r>
              <a:rPr lang="en-IN" sz="1200" b="0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&lt;Ideas/ Images/ Animations / Others – To make better representation of the content &gt;</a:t>
            </a:r>
            <a:br>
              <a:rPr lang="en-IN" sz="1200" b="0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lang="en-IN" b="0" dirty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IN" sz="1200" b="1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 of Multimedia used in this slide - </a:t>
            </a:r>
            <a:r>
              <a:rPr lang="en-IN" sz="1200" b="0" i="0" u="none" strike="noStrik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&lt;Please provide source URL where we find the image and the license agreement&gt; </a:t>
            </a:r>
            <a:endParaRPr lang="en-IN" b="0" dirty="0"/>
          </a:p>
          <a:p>
            <a:endParaRPr lang="en-A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lang="en-IN" sz="1200" b="0" i="0" u="none" strike="noStrike" cap="none" smtClean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</a:t>
            </a:fld>
            <a:endParaRPr lang="en-IN"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522718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2" name="Google Shape;62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IN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Notes for Teacher</a:t>
            </a:r>
            <a: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 - &lt; Information for further reference or explanation &gt;</a:t>
            </a:r>
            <a:endParaRPr b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br>
              <a:rPr lang="en-IN" b="0"/>
            </a:br>
            <a:r>
              <a:rPr lang="en-IN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Suggestions: </a:t>
            </a:r>
            <a: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&lt;Ideas/ Images/ Animations / Others – To make better representation of the content &gt;</a:t>
            </a:r>
            <a:b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</a:br>
            <a:endParaRPr b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IN" sz="1200" b="1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Source of Multimedia used in this slide - </a:t>
            </a:r>
            <a:r>
              <a:rPr lang="en-IN" sz="1200" b="0" i="0" u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 &lt;Please provide source URL where we find the image and the license agreement&gt; </a:t>
            </a:r>
            <a:endParaRPr b="0"/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endParaRPr/>
          </a:p>
        </p:txBody>
      </p:sp>
      <p:sp>
        <p:nvSpPr>
          <p:cNvPr id="63" name="Google Shape;63;p3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fld id="{00000000-1234-1234-1234-123412341234}" type="slidenum">
              <a:rPr lang="en-IN"/>
              <a:t>7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5"/>
          <p:cNvSpPr txBox="1">
            <a:spLocks noGrp="1"/>
          </p:cNvSpPr>
          <p:nvPr>
            <p:ph type="ctrTitle"/>
          </p:nvPr>
        </p:nvSpPr>
        <p:spPr>
          <a:xfrm>
            <a:off x="914400" y="957292"/>
            <a:ext cx="10363200" cy="17526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  <a:defRPr sz="5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Google Shape;14;p5"/>
          <p:cNvSpPr txBox="1">
            <a:spLocks noGrp="1"/>
          </p:cNvSpPr>
          <p:nvPr>
            <p:ph type="subTitle" idx="1"/>
          </p:nvPr>
        </p:nvSpPr>
        <p:spPr>
          <a:xfrm>
            <a:off x="1828800" y="2979167"/>
            <a:ext cx="85344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" name="Google Shape;15;p5"/>
          <p:cNvSpPr/>
          <p:nvPr/>
        </p:nvSpPr>
        <p:spPr>
          <a:xfrm>
            <a:off x="7538953" y="6438238"/>
            <a:ext cx="4467257" cy="41260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8482B"/>
              </a:buClr>
              <a:buSzPts val="1400"/>
              <a:buFont typeface="Calibri"/>
              <a:buNone/>
            </a:pPr>
            <a:r>
              <a:rPr lang="en-IN" sz="1400" b="1" i="0" u="none" strike="noStrike" cap="none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Integral Education</a:t>
            </a:r>
            <a:r>
              <a:rPr lang="en-IN" sz="1400" b="0" i="0" u="none" strike="noStrike" cap="none">
                <a:solidFill>
                  <a:srgbClr val="08482B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en-IN" sz="14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FOR  </a:t>
            </a:r>
            <a:r>
              <a:rPr lang="en-IN" sz="1400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ALL, </a:t>
            </a:r>
            <a:r>
              <a:rPr lang="en-IN" sz="1400" b="1" i="0" u="none" strike="noStrike" cap="none">
                <a:solidFill>
                  <a:srgbClr val="002060"/>
                </a:solidFill>
                <a:latin typeface="Calibri"/>
                <a:ea typeface="Calibri"/>
                <a:cs typeface="Calibri"/>
                <a:sym typeface="Calibri"/>
              </a:rPr>
              <a:t>BY</a:t>
            </a:r>
            <a:r>
              <a:rPr lang="en-IN" sz="1400" b="1" i="0" u="none" strike="noStrike" cap="none">
                <a:solidFill>
                  <a:srgbClr val="C00000"/>
                </a:solidFill>
                <a:latin typeface="Calibri"/>
                <a:ea typeface="Calibri"/>
                <a:cs typeface="Calibri"/>
                <a:sym typeface="Calibri"/>
              </a:rPr>
              <a:t> ALL</a:t>
            </a:r>
            <a:endParaRPr sz="18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6" name="Google Shape;16;p5" descr="A picture containing text, clock&#10;&#10;Description automatically generated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6011" y="74045"/>
            <a:ext cx="678726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5" descr="Calendar&#10;&#10;Description automatically generated with low confidence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67509" y="74045"/>
            <a:ext cx="738701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" name="Google Shape;18;p5" descr="A picture containing text, clipart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11286950" y="6062852"/>
            <a:ext cx="720000" cy="720000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Google Shape;11;p4">
            <a:extLst>
              <a:ext uri="{FF2B5EF4-FFF2-40B4-BE49-F238E27FC236}">
                <a16:creationId xmlns:a16="http://schemas.microsoft.com/office/drawing/2014/main" id="{741A1FFE-6E9E-EF9B-F2BF-1C1CA0AD3D03}"/>
              </a:ext>
            </a:extLst>
          </p:cNvPr>
          <p:cNvSpPr txBox="1"/>
          <p:nvPr userDrawn="1"/>
        </p:nvSpPr>
        <p:spPr>
          <a:xfrm>
            <a:off x="1105808" y="6199105"/>
            <a:ext cx="9980400" cy="246300"/>
          </a:xfrm>
          <a:prstGeom prst="rect">
            <a:avLst/>
          </a:prstGeom>
          <a:noFill/>
          <a:ln w="9525" cap="flat" cmpd="sng">
            <a:solidFill>
              <a:srgbClr val="7F7F7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IN" sz="1000">
                <a:solidFill>
                  <a:srgbClr val="7F7F7F"/>
                </a:solidFill>
                <a:latin typeface="Calibri"/>
                <a:ea typeface="Calibri"/>
                <a:cs typeface="Calibri"/>
                <a:sym typeface="Calibri"/>
              </a:rPr>
              <a:t>This digital material has been developed by the Sri Sathya Sai Vidya Vahini, a unit of Sri Sathya Sai Central Trust, Prasanthi Nilayam, as a collaborative offering in the service of our nation.</a:t>
            </a:r>
            <a:endParaRPr sz="1000">
              <a:solidFill>
                <a:srgbClr val="7F7F7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6"/>
          <p:cNvSpPr txBox="1">
            <a:spLocks noGrp="1"/>
          </p:cNvSpPr>
          <p:nvPr>
            <p:ph type="title"/>
          </p:nvPr>
        </p:nvSpPr>
        <p:spPr>
          <a:xfrm>
            <a:off x="1466856" y="71414"/>
            <a:ext cx="9296427" cy="6540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  <a:defRPr sz="3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1" name="Google Shape;21;p6"/>
          <p:cNvSpPr txBox="1">
            <a:spLocks noGrp="1"/>
          </p:cNvSpPr>
          <p:nvPr>
            <p:ph type="body" idx="1"/>
          </p:nvPr>
        </p:nvSpPr>
        <p:spPr>
          <a:xfrm>
            <a:off x="857251" y="1214438"/>
            <a:ext cx="10495333" cy="47290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pic>
        <p:nvPicPr>
          <p:cNvPr id="22" name="Google Shape;22;p6" descr="Calendar&#10;&#10;Description automatically generated with low confidenc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267509" y="74045"/>
            <a:ext cx="738701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" name="Google Shape;23;p6" descr="A picture containing text, clipar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86950" y="6062852"/>
            <a:ext cx="720000" cy="72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>
  <p:cSld name="Section Header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Google Shape;25;p7" descr="Calendar&#10;&#10;Description automatically generated with low confidence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1267509" y="74045"/>
            <a:ext cx="738701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" name="Google Shape;26;p7" descr="A picture containing text, clipart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1286950" y="6062852"/>
            <a:ext cx="720000" cy="720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1_Title Slide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E53266EC-9901-99C4-C636-160B512E0873}"/>
              </a:ext>
            </a:extLst>
          </p:cNvPr>
          <p:cNvGrpSpPr/>
          <p:nvPr userDrawn="1"/>
        </p:nvGrpSpPr>
        <p:grpSpPr>
          <a:xfrm>
            <a:off x="347438" y="874745"/>
            <a:ext cx="11497123" cy="1461812"/>
            <a:chOff x="0" y="0"/>
            <a:chExt cx="11497123" cy="1461812"/>
          </a:xfrm>
        </p:grpSpPr>
        <p:sp>
          <p:nvSpPr>
            <p:cNvPr id="13" name="Rounded Rectangle 12">
              <a:extLst>
                <a:ext uri="{FF2B5EF4-FFF2-40B4-BE49-F238E27FC236}">
                  <a16:creationId xmlns:a16="http://schemas.microsoft.com/office/drawing/2014/main" id="{23A2AEC2-093C-1966-150E-AC9F37C746BD}"/>
                </a:ext>
              </a:extLst>
            </p:cNvPr>
            <p:cNvSpPr/>
            <p:nvPr userDrawn="1"/>
          </p:nvSpPr>
          <p:spPr>
            <a:xfrm>
              <a:off x="0" y="0"/>
              <a:ext cx="11497123" cy="1461812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4" name="Rounded Rectangle 4">
              <a:extLst>
                <a:ext uri="{FF2B5EF4-FFF2-40B4-BE49-F238E27FC236}">
                  <a16:creationId xmlns:a16="http://schemas.microsoft.com/office/drawing/2014/main" id="{5EF9F579-4BBE-6857-8259-7BB101450F52}"/>
                </a:ext>
              </a:extLst>
            </p:cNvPr>
            <p:cNvSpPr txBox="1"/>
            <p:nvPr userDrawn="1"/>
          </p:nvSpPr>
          <p:spPr>
            <a:xfrm>
              <a:off x="2465183" y="0"/>
              <a:ext cx="9031939" cy="146181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marL="12700" lvl="0" indent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  <a:tabLst/>
              </a:pPr>
              <a:endParaRPr lang="en-GB" sz="1600" kern="1200" dirty="0"/>
            </a:p>
          </p:txBody>
        </p:sp>
      </p:grp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26F1AE5C-26F6-F339-C076-4360DAC20BA0}"/>
              </a:ext>
            </a:extLst>
          </p:cNvPr>
          <p:cNvSpPr/>
          <p:nvPr userDrawn="1"/>
        </p:nvSpPr>
        <p:spPr>
          <a:xfrm>
            <a:off x="764558" y="942615"/>
            <a:ext cx="1574944" cy="1326072"/>
          </a:xfrm>
          <a:prstGeom prst="roundRect">
            <a:avLst>
              <a:gd name="adj" fmla="val 10000"/>
            </a:avLst>
          </a:prstGeom>
          <a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3CF99805-E1F7-8116-5B22-2353E62531BC}"/>
              </a:ext>
            </a:extLst>
          </p:cNvPr>
          <p:cNvGrpSpPr/>
          <p:nvPr userDrawn="1"/>
        </p:nvGrpSpPr>
        <p:grpSpPr>
          <a:xfrm>
            <a:off x="347438" y="2502316"/>
            <a:ext cx="11497123" cy="1657590"/>
            <a:chOff x="0" y="1627571"/>
            <a:chExt cx="11497123" cy="1657590"/>
          </a:xfrm>
        </p:grpSpPr>
        <p:sp>
          <p:nvSpPr>
            <p:cNvPr id="11" name="Rounded Rectangle 10">
              <a:extLst>
                <a:ext uri="{FF2B5EF4-FFF2-40B4-BE49-F238E27FC236}">
                  <a16:creationId xmlns:a16="http://schemas.microsoft.com/office/drawing/2014/main" id="{1F3D69D3-EDC4-70C2-A9B0-89230FC228A3}"/>
                </a:ext>
              </a:extLst>
            </p:cNvPr>
            <p:cNvSpPr/>
            <p:nvPr userDrawn="1"/>
          </p:nvSpPr>
          <p:spPr>
            <a:xfrm>
              <a:off x="0" y="1627571"/>
              <a:ext cx="11497123" cy="1657590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2" name="Rounded Rectangle 7">
              <a:extLst>
                <a:ext uri="{FF2B5EF4-FFF2-40B4-BE49-F238E27FC236}">
                  <a16:creationId xmlns:a16="http://schemas.microsoft.com/office/drawing/2014/main" id="{367FCA65-218E-9B6A-9C96-DB495366D6BE}"/>
                </a:ext>
              </a:extLst>
            </p:cNvPr>
            <p:cNvSpPr txBox="1"/>
            <p:nvPr userDrawn="1"/>
          </p:nvSpPr>
          <p:spPr>
            <a:xfrm>
              <a:off x="2465183" y="1627571"/>
              <a:ext cx="9031939" cy="165759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marL="0" lvl="0" indent="0" algn="l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endParaRPr lang="en-GB" sz="1600" kern="1200" dirty="0"/>
            </a:p>
          </p:txBody>
        </p:sp>
      </p:grp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CD0BB2D2-6A0E-639D-E2B7-BF789952F92A}"/>
              </a:ext>
            </a:extLst>
          </p:cNvPr>
          <p:cNvSpPr/>
          <p:nvPr userDrawn="1"/>
        </p:nvSpPr>
        <p:spPr>
          <a:xfrm>
            <a:off x="764558" y="2668075"/>
            <a:ext cx="1574944" cy="1326072"/>
          </a:xfrm>
          <a:prstGeom prst="roundRect">
            <a:avLst>
              <a:gd name="adj" fmla="val 10000"/>
            </a:avLst>
          </a:prstGeom>
          <a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BC8F843-FD80-1083-1F5F-603BB609F51B}"/>
              </a:ext>
            </a:extLst>
          </p:cNvPr>
          <p:cNvGrpSpPr/>
          <p:nvPr userDrawn="1"/>
        </p:nvGrpSpPr>
        <p:grpSpPr>
          <a:xfrm>
            <a:off x="347438" y="4325665"/>
            <a:ext cx="11497123" cy="1657590"/>
            <a:chOff x="0" y="3450920"/>
            <a:chExt cx="11497123" cy="1657590"/>
          </a:xfrm>
        </p:grpSpPr>
        <p:sp>
          <p:nvSpPr>
            <p:cNvPr id="9" name="Rounded Rectangle 8">
              <a:extLst>
                <a:ext uri="{FF2B5EF4-FFF2-40B4-BE49-F238E27FC236}">
                  <a16:creationId xmlns:a16="http://schemas.microsoft.com/office/drawing/2014/main" id="{F1B082A4-975E-691A-5B27-727BE1FDDB9A}"/>
                </a:ext>
              </a:extLst>
            </p:cNvPr>
            <p:cNvSpPr/>
            <p:nvPr userDrawn="1"/>
          </p:nvSpPr>
          <p:spPr>
            <a:xfrm>
              <a:off x="0" y="3450920"/>
              <a:ext cx="11497123" cy="1657590"/>
            </a:xfrm>
            <a:prstGeom prst="roundRect">
              <a:avLst>
                <a:gd name="adj" fmla="val 10000"/>
              </a:avLst>
            </a:prstGeom>
          </p:spPr>
          <p:style>
            <a:lnRef idx="2">
              <a:schemeClr val="accent2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10" name="Rounded Rectangle 10">
              <a:extLst>
                <a:ext uri="{FF2B5EF4-FFF2-40B4-BE49-F238E27FC236}">
                  <a16:creationId xmlns:a16="http://schemas.microsoft.com/office/drawing/2014/main" id="{5EC389FC-E794-0465-B910-46B1B9407FC6}"/>
                </a:ext>
              </a:extLst>
            </p:cNvPr>
            <p:cNvSpPr txBox="1"/>
            <p:nvPr userDrawn="1"/>
          </p:nvSpPr>
          <p:spPr>
            <a:xfrm>
              <a:off x="2465183" y="3450920"/>
              <a:ext cx="9031939" cy="165759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60960" tIns="60960" rIns="60960" bIns="60960" numCol="1" spcCol="1270" anchor="ctr" anchorCtr="0">
              <a:noAutofit/>
            </a:bodyPr>
            <a:lstStyle/>
            <a:p>
              <a:pPr marL="0" lvl="0" indent="0" algn="l" defTabSz="711200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None/>
              </a:pPr>
              <a:endParaRPr lang="en-GB" sz="1600" kern="1200" dirty="0">
                <a:latin typeface="+mn-lt"/>
              </a:endParaRPr>
            </a:p>
          </p:txBody>
        </p:sp>
      </p:grp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832402FB-4036-5403-5C0F-51E9F666C4A2}"/>
              </a:ext>
            </a:extLst>
          </p:cNvPr>
          <p:cNvSpPr/>
          <p:nvPr userDrawn="1"/>
        </p:nvSpPr>
        <p:spPr>
          <a:xfrm>
            <a:off x="764558" y="4491424"/>
            <a:ext cx="1574944" cy="1326072"/>
          </a:xfrm>
          <a:prstGeom prst="roundRect">
            <a:avLst>
              <a:gd name="adj" fmla="val 10000"/>
            </a:avLst>
          </a:prstGeom>
          <a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rgbClr r="0" g="0" b="0"/>
          </a:lnRef>
          <a:fillRef idx="1">
            <a:scrgbClr r="0" g="0" b="0"/>
          </a:fillRef>
          <a:effectRef idx="0">
            <a:schemeClr val="accent2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lt1">
              <a:hueOff val="0"/>
              <a:satOff val="0"/>
              <a:lumOff val="0"/>
              <a:alphaOff val="0"/>
            </a:schemeClr>
          </a:fontRef>
        </p:style>
      </p:sp>
      <p:sp>
        <p:nvSpPr>
          <p:cNvPr id="35" name="Google Shape;35;p10"/>
          <p:cNvSpPr txBox="1">
            <a:spLocks noGrp="1"/>
          </p:cNvSpPr>
          <p:nvPr>
            <p:ph type="body" idx="1"/>
          </p:nvPr>
        </p:nvSpPr>
        <p:spPr>
          <a:xfrm>
            <a:off x="2649538" y="1028556"/>
            <a:ext cx="9050626" cy="124705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Google Shape;36;p10"/>
          <p:cNvSpPr txBox="1">
            <a:spLocks noGrp="1"/>
          </p:cNvSpPr>
          <p:nvPr>
            <p:ph type="body" idx="2"/>
          </p:nvPr>
        </p:nvSpPr>
        <p:spPr>
          <a:xfrm>
            <a:off x="2640013" y="2660650"/>
            <a:ext cx="9080500" cy="1381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" name="Google Shape;37;p10"/>
          <p:cNvSpPr txBox="1">
            <a:spLocks noGrp="1"/>
          </p:cNvSpPr>
          <p:nvPr>
            <p:ph type="body" idx="3"/>
          </p:nvPr>
        </p:nvSpPr>
        <p:spPr>
          <a:xfrm>
            <a:off x="2649538" y="4478338"/>
            <a:ext cx="9070975" cy="1381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02D38B9-8569-2F06-E311-33FD8DF7A72C}"/>
              </a:ext>
            </a:extLst>
          </p:cNvPr>
          <p:cNvSpPr txBox="1"/>
          <p:nvPr userDrawn="1"/>
        </p:nvSpPr>
        <p:spPr>
          <a:xfrm>
            <a:off x="1433945" y="6131919"/>
            <a:ext cx="916478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dirty="0">
                <a:solidFill>
                  <a:srgbClr val="FF0000"/>
                </a:solidFill>
              </a:rPr>
              <a:t>Refer to the Notes Section below each slide for instructional details. </a:t>
            </a:r>
          </a:p>
        </p:txBody>
      </p:sp>
      <p:pic>
        <p:nvPicPr>
          <p:cNvPr id="2" name="Google Shape;17;p5" descr="Calendar&#10;&#10;Description automatically generated with low confidence">
            <a:extLst>
              <a:ext uri="{FF2B5EF4-FFF2-40B4-BE49-F238E27FC236}">
                <a16:creationId xmlns:a16="http://schemas.microsoft.com/office/drawing/2014/main" id="{6513848E-030E-111E-38A1-23236336A048}"/>
              </a:ext>
            </a:extLst>
          </p:cNvPr>
          <p:cNvPicPr preferRelativeResize="0"/>
          <p:nvPr userDrawn="1"/>
        </p:nvPicPr>
        <p:blipFill rotWithShape="1">
          <a:blip r:embed="rId5">
            <a:alphaModFix/>
          </a:blip>
          <a:srcRect/>
          <a:stretch/>
        </p:blipFill>
        <p:spPr>
          <a:xfrm>
            <a:off x="11267509" y="74045"/>
            <a:ext cx="738701" cy="720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" name="Google Shape;18;p5" descr="A picture containing text, clipart&#10;&#10;Description automatically generated">
            <a:extLst>
              <a:ext uri="{FF2B5EF4-FFF2-40B4-BE49-F238E27FC236}">
                <a16:creationId xmlns:a16="http://schemas.microsoft.com/office/drawing/2014/main" id="{FDB609F8-A043-FCF1-02FA-D41F3715F1EC}"/>
              </a:ext>
            </a:extLst>
          </p:cNvPr>
          <p:cNvPicPr preferRelativeResize="0"/>
          <p:nvPr userDrawn="1"/>
        </p:nvPicPr>
        <p:blipFill rotWithShape="1">
          <a:blip r:embed="rId6">
            <a:alphaModFix/>
          </a:blip>
          <a:srcRect/>
          <a:stretch/>
        </p:blipFill>
        <p:spPr>
          <a:xfrm>
            <a:off x="11286950" y="6062852"/>
            <a:ext cx="720000" cy="720000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898015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"/>
          <p:cNvSpPr txBox="1"/>
          <p:nvPr/>
        </p:nvSpPr>
        <p:spPr>
          <a:xfrm>
            <a:off x="138545" y="6534766"/>
            <a:ext cx="6096000" cy="2308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IN" sz="900" b="0" i="0" u="none" strike="noStrike" cap="none">
                <a:solidFill>
                  <a:srgbClr val="222222"/>
                </a:solidFill>
                <a:highlight>
                  <a:srgbClr val="FFFFFF"/>
                </a:highlight>
                <a:latin typeface="Arial"/>
                <a:ea typeface="Arial"/>
                <a:cs typeface="Arial"/>
                <a:sym typeface="Arial"/>
              </a:rPr>
              <a:t>CC BY-NC-SA 4.0 Sri Sathya Sai Central Trust</a:t>
            </a:r>
            <a:endParaRPr sz="9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4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1"/>
          <p:cNvSpPr txBox="1">
            <a:spLocks noGrp="1"/>
          </p:cNvSpPr>
          <p:nvPr>
            <p:ph type="ctrTitle"/>
          </p:nvPr>
        </p:nvSpPr>
        <p:spPr>
          <a:xfrm>
            <a:off x="125185" y="2212118"/>
            <a:ext cx="11941629" cy="1752601"/>
          </a:xfrm>
          <a:prstGeom prst="rect">
            <a:avLst/>
          </a:prstGeom>
          <a:solidFill>
            <a:srgbClr val="94165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</a:pPr>
            <a:r>
              <a:rPr lang="en-GB" b="1" dirty="0">
                <a:solidFill>
                  <a:schemeClr val="bg1"/>
                </a:solidFill>
              </a:rPr>
              <a:t>Where do I belong</a:t>
            </a:r>
            <a:endParaRPr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1143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GB" dirty="0"/>
              <a:t>CG-2 Appreciates the language and literary and cultural heritage in and related to language by exploring the various forms of literary devices.</a:t>
            </a:r>
            <a:endParaRPr dirty="0"/>
          </a:p>
        </p:txBody>
      </p:sp>
      <p:sp>
        <p:nvSpPr>
          <p:cNvPr id="51" name="Google Shape;51;p2"/>
          <p:cNvSpPr txBox="1">
            <a:spLocks noGrp="1"/>
          </p:cNvSpPr>
          <p:nvPr>
            <p:ph type="body" idx="2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1143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GB" dirty="0"/>
              <a:t>CG-2.1 Identifies and appreciates different forms of literature and styles of writing (narrative, descriptive) from various cultures and time periods.</a:t>
            </a:r>
            <a:endParaRPr dirty="0"/>
          </a:p>
        </p:txBody>
      </p:sp>
      <p:sp>
        <p:nvSpPr>
          <p:cNvPr id="52" name="Google Shape;52;p2"/>
          <p:cNvSpPr txBox="1">
            <a:spLocks noGrp="1"/>
          </p:cNvSpPr>
          <p:nvPr>
            <p:ph type="body" idx="3"/>
          </p:nvPr>
        </p:nvSpPr>
        <p:spPr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11430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n-GB" dirty="0"/>
              <a:t>Students will be able to identify different forms of writing.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8"/>
          <p:cNvSpPr txBox="1">
            <a:spLocks noGrp="1"/>
          </p:cNvSpPr>
          <p:nvPr>
            <p:ph type="title"/>
          </p:nvPr>
        </p:nvSpPr>
        <p:spPr>
          <a:xfrm>
            <a:off x="2528980" y="66438"/>
            <a:ext cx="5508171" cy="654032"/>
          </a:xfrm>
          <a:prstGeom prst="rect">
            <a:avLst/>
          </a:prstGeom>
          <a:gradFill>
            <a:gsLst>
              <a:gs pos="25000">
                <a:schemeClr val="accent5">
                  <a:lumMod val="20000"/>
                  <a:lumOff val="80000"/>
                </a:schemeClr>
              </a:gs>
              <a:gs pos="76000">
                <a:srgbClr val="31859C">
                  <a:alpha val="58824"/>
                </a:srgbClr>
              </a:gs>
            </a:gsLst>
            <a:lin ang="5400000" scaled="1"/>
          </a:gradFill>
          <a:ln>
            <a:solidFill>
              <a:schemeClr val="accent5">
                <a:lumMod val="50000"/>
              </a:schemeClr>
            </a:solidFill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r>
              <a:rPr lang="en-GB" dirty="0"/>
              <a:t>Quiz</a:t>
            </a:r>
            <a:endParaRPr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9498572-A177-3B62-CCC2-9A09AEE20C4D}"/>
              </a:ext>
            </a:extLst>
          </p:cNvPr>
          <p:cNvSpPr txBox="1"/>
          <p:nvPr/>
        </p:nvSpPr>
        <p:spPr>
          <a:xfrm>
            <a:off x="161821" y="1613098"/>
            <a:ext cx="2388930" cy="461665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u="none" strike="noStrike" dirty="0"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Fables</a:t>
            </a:r>
            <a:endParaRPr lang="en-AE" sz="2400" u="none" strike="noStrike" dirty="0">
              <a:effectLst/>
              <a:latin typeface="Calibri" panose="020F0502020204030204" pitchFamily="34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ED511CD-8281-8529-45CD-2B5A313D650A}"/>
              </a:ext>
            </a:extLst>
          </p:cNvPr>
          <p:cNvSpPr txBox="1"/>
          <p:nvPr/>
        </p:nvSpPr>
        <p:spPr>
          <a:xfrm>
            <a:off x="161821" y="2459820"/>
            <a:ext cx="2388930" cy="461665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u="none" strike="noStrike" dirty="0"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Science fiction </a:t>
            </a:r>
            <a:endParaRPr lang="en-AE" sz="2400" u="none" strike="noStrike" dirty="0">
              <a:effectLst/>
              <a:latin typeface="Calibri" panose="020F0502020204030204" pitchFamily="34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352712C-CB7B-D0AA-13F0-71E8065BBAB3}"/>
              </a:ext>
            </a:extLst>
          </p:cNvPr>
          <p:cNvSpPr txBox="1"/>
          <p:nvPr/>
        </p:nvSpPr>
        <p:spPr>
          <a:xfrm>
            <a:off x="161821" y="3306542"/>
            <a:ext cx="2388930" cy="461665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u="none" strike="noStrike" dirty="0"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Fantasy</a:t>
            </a:r>
            <a:endParaRPr lang="en-AE" sz="2400" u="none" strike="noStrike" dirty="0">
              <a:effectLst/>
              <a:latin typeface="Calibri" panose="020F0502020204030204" pitchFamily="34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70AC099-7997-E2DF-21CC-BBB1B2C9AC35}"/>
              </a:ext>
            </a:extLst>
          </p:cNvPr>
          <p:cNvSpPr txBox="1"/>
          <p:nvPr/>
        </p:nvSpPr>
        <p:spPr>
          <a:xfrm>
            <a:off x="161821" y="4153264"/>
            <a:ext cx="2388930" cy="461665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u="none" strike="noStrike" dirty="0"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Fairy tales</a:t>
            </a:r>
            <a:endParaRPr lang="en-AE" sz="2400" u="none" strike="noStrike" dirty="0">
              <a:effectLst/>
              <a:latin typeface="Calibri" panose="020F0502020204030204" pitchFamily="34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7A9082C-C129-3E6B-F984-0AD691A9F489}"/>
              </a:ext>
            </a:extLst>
          </p:cNvPr>
          <p:cNvSpPr txBox="1"/>
          <p:nvPr/>
        </p:nvSpPr>
        <p:spPr>
          <a:xfrm>
            <a:off x="161821" y="4999986"/>
            <a:ext cx="2388930" cy="461665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u="none" strike="noStrike" dirty="0"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Historical stories</a:t>
            </a:r>
            <a:endParaRPr lang="en-AE" sz="2400" u="none" strike="noStrike" dirty="0">
              <a:effectLst/>
              <a:latin typeface="Calibri" panose="020F0502020204030204" pitchFamily="34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2467F63-2529-3F0A-C4DB-4C46C7FCF711}"/>
              </a:ext>
            </a:extLst>
          </p:cNvPr>
          <p:cNvSpPr txBox="1"/>
          <p:nvPr/>
        </p:nvSpPr>
        <p:spPr>
          <a:xfrm>
            <a:off x="161822" y="5846706"/>
            <a:ext cx="2388930" cy="461665"/>
          </a:xfrm>
          <a:prstGeom prst="rect">
            <a:avLst/>
          </a:prstGeom>
          <a:gradFill flip="none" rotWithShape="1">
            <a:gsLst>
              <a:gs pos="0">
                <a:srgbClr val="FF0000">
                  <a:tint val="66000"/>
                  <a:satMod val="160000"/>
                </a:srgbClr>
              </a:gs>
              <a:gs pos="50000">
                <a:srgbClr val="FF0000">
                  <a:tint val="44500"/>
                  <a:satMod val="160000"/>
                </a:srgbClr>
              </a:gs>
              <a:gs pos="100000">
                <a:srgbClr val="FF00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F</a:t>
            </a:r>
            <a:r>
              <a:rPr lang="en-US" sz="2400" u="none" strike="noStrike" dirty="0"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iction</a:t>
            </a:r>
            <a:endParaRPr lang="en-AE" sz="2400" u="none" strike="noStrike" dirty="0">
              <a:effectLst/>
              <a:latin typeface="Calibri" panose="020F0502020204030204" pitchFamily="34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59F2B3D-E94D-1F2F-C6DF-9425FB5D9B0B}"/>
              </a:ext>
            </a:extLst>
          </p:cNvPr>
          <p:cNvSpPr txBox="1"/>
          <p:nvPr/>
        </p:nvSpPr>
        <p:spPr>
          <a:xfrm>
            <a:off x="7466451" y="854141"/>
            <a:ext cx="3888544" cy="492122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lvl="0" algn="ctr">
              <a:lnSpc>
                <a:spcPct val="115000"/>
              </a:lnSpc>
            </a:pPr>
            <a:r>
              <a:rPr lang="en-US" sz="2400" u="none" strike="noStrike" dirty="0"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The lion and the mouse</a:t>
            </a:r>
            <a:endParaRPr lang="en-AE" sz="2400" u="none" strike="noStrike" dirty="0">
              <a:effectLst/>
              <a:latin typeface="Calibri" panose="020F0502020204030204" pitchFamily="34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10E672E-0B0F-87FB-B6CA-6B32D6BE9031}"/>
              </a:ext>
            </a:extLst>
          </p:cNvPr>
          <p:cNvSpPr txBox="1"/>
          <p:nvPr/>
        </p:nvSpPr>
        <p:spPr>
          <a:xfrm>
            <a:off x="7466451" y="1424758"/>
            <a:ext cx="3888544" cy="492122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lvl="0" algn="ctr">
              <a:lnSpc>
                <a:spcPct val="115000"/>
              </a:lnSpc>
            </a:pPr>
            <a:r>
              <a:rPr lang="en-US" sz="2400" u="none" strike="noStrike" dirty="0"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Stars wars</a:t>
            </a:r>
            <a:endParaRPr lang="en-AE" sz="2400" u="none" strike="noStrike" dirty="0">
              <a:effectLst/>
              <a:latin typeface="Calibri" panose="020F0502020204030204" pitchFamily="34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763799A-33CD-2B95-9BC5-C2F8067DA3F6}"/>
              </a:ext>
            </a:extLst>
          </p:cNvPr>
          <p:cNvSpPr txBox="1"/>
          <p:nvPr/>
        </p:nvSpPr>
        <p:spPr>
          <a:xfrm>
            <a:off x="7466451" y="1995375"/>
            <a:ext cx="3888544" cy="492122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lvl="0" algn="ctr">
              <a:lnSpc>
                <a:spcPct val="115000"/>
              </a:lnSpc>
            </a:pPr>
            <a:r>
              <a:rPr lang="en-US" sz="2400" u="none" strike="noStrike" dirty="0"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Cinderella</a:t>
            </a:r>
            <a:endParaRPr lang="en-AE" sz="2400" u="none" strike="noStrike" dirty="0">
              <a:effectLst/>
              <a:latin typeface="Calibri" panose="020F0502020204030204" pitchFamily="34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422D82F-A43A-4627-F401-944345DAE2DC}"/>
              </a:ext>
            </a:extLst>
          </p:cNvPr>
          <p:cNvSpPr txBox="1"/>
          <p:nvPr/>
        </p:nvSpPr>
        <p:spPr>
          <a:xfrm>
            <a:off x="7466451" y="2565992"/>
            <a:ext cx="3888544" cy="492122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lvl="0" algn="ctr">
              <a:lnSpc>
                <a:spcPct val="115000"/>
              </a:lnSpc>
            </a:pPr>
            <a:r>
              <a:rPr lang="en-US" sz="2400" u="none" strike="noStrike" dirty="0"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The ant and the grasshopper</a:t>
            </a:r>
            <a:endParaRPr lang="en-AE" sz="2400" u="none" strike="noStrike" dirty="0">
              <a:effectLst/>
              <a:latin typeface="Calibri" panose="020F0502020204030204" pitchFamily="34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AE28377-F19E-98E2-D296-D75AA80F0322}"/>
              </a:ext>
            </a:extLst>
          </p:cNvPr>
          <p:cNvSpPr txBox="1"/>
          <p:nvPr/>
        </p:nvSpPr>
        <p:spPr>
          <a:xfrm>
            <a:off x="7466451" y="3136609"/>
            <a:ext cx="3888544" cy="492122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lvl="0" algn="ctr">
              <a:lnSpc>
                <a:spcPct val="115000"/>
              </a:lnSpc>
            </a:pPr>
            <a:r>
              <a:rPr lang="en-US" sz="2400" u="none" strike="noStrike" dirty="0"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Harry potter series</a:t>
            </a:r>
            <a:endParaRPr lang="en-AE" sz="2400" u="none" strike="noStrike" dirty="0">
              <a:effectLst/>
              <a:latin typeface="Calibri" panose="020F0502020204030204" pitchFamily="34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BD9CF5A6-FF5C-57FC-1FBE-D39AB47A592A}"/>
              </a:ext>
            </a:extLst>
          </p:cNvPr>
          <p:cNvSpPr txBox="1"/>
          <p:nvPr/>
        </p:nvSpPr>
        <p:spPr>
          <a:xfrm>
            <a:off x="7467603" y="3707226"/>
            <a:ext cx="3894087" cy="492122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lvl="0" algn="ctr">
              <a:lnSpc>
                <a:spcPct val="115000"/>
              </a:lnSpc>
            </a:pPr>
            <a:r>
              <a:rPr lang="en-US" sz="2400" u="none" strike="noStrike" dirty="0"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Panchatantra</a:t>
            </a:r>
            <a:endParaRPr lang="en-AE" sz="2400" u="none" strike="noStrike" dirty="0">
              <a:effectLst/>
              <a:latin typeface="Calibri" panose="020F0502020204030204" pitchFamily="34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70B9F929-E905-6307-7917-DB80BA5D826B}"/>
              </a:ext>
            </a:extLst>
          </p:cNvPr>
          <p:cNvSpPr txBox="1"/>
          <p:nvPr/>
        </p:nvSpPr>
        <p:spPr>
          <a:xfrm>
            <a:off x="7465297" y="4277843"/>
            <a:ext cx="3883001" cy="492122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lvl="0" algn="ctr">
              <a:lnSpc>
                <a:spcPct val="115000"/>
              </a:lnSpc>
            </a:pPr>
            <a:r>
              <a:rPr lang="en-US" sz="2400" u="none" strike="noStrike" dirty="0"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ET</a:t>
            </a:r>
            <a:endParaRPr lang="en-AE" sz="2400" u="none" strike="noStrike" dirty="0">
              <a:effectLst/>
              <a:latin typeface="Calibri" panose="020F0502020204030204" pitchFamily="34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AAB060A-0814-7786-4BEA-519FDB850EA5}"/>
              </a:ext>
            </a:extLst>
          </p:cNvPr>
          <p:cNvSpPr txBox="1"/>
          <p:nvPr/>
        </p:nvSpPr>
        <p:spPr>
          <a:xfrm>
            <a:off x="7467605" y="4848460"/>
            <a:ext cx="3894087" cy="492122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lvl="0" algn="ctr">
              <a:lnSpc>
                <a:spcPct val="115000"/>
              </a:lnSpc>
            </a:pPr>
            <a:r>
              <a:rPr lang="en-US" sz="2400" u="none" strike="noStrike" dirty="0" err="1"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Ramayan</a:t>
            </a:r>
            <a:endParaRPr lang="en-AE" sz="2400" u="none" strike="noStrike" dirty="0">
              <a:effectLst/>
              <a:latin typeface="Calibri" panose="020F0502020204030204" pitchFamily="34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9C61DDD-AC67-4A84-385F-711F625B4D62}"/>
              </a:ext>
            </a:extLst>
          </p:cNvPr>
          <p:cNvSpPr txBox="1"/>
          <p:nvPr/>
        </p:nvSpPr>
        <p:spPr>
          <a:xfrm>
            <a:off x="7469335" y="5419077"/>
            <a:ext cx="3902401" cy="492122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lvl="0" algn="ctr">
              <a:lnSpc>
                <a:spcPct val="115000"/>
              </a:lnSpc>
            </a:pPr>
            <a:r>
              <a:rPr lang="en-US" sz="2400" u="none" strike="noStrike" dirty="0"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Swami and his friends</a:t>
            </a:r>
            <a:endParaRPr lang="en-AE" sz="2400" u="none" strike="noStrike" dirty="0">
              <a:effectLst/>
              <a:latin typeface="Calibri" panose="020F0502020204030204" pitchFamily="34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DCF41A5-6E14-76B4-C144-583B3E85C672}"/>
              </a:ext>
            </a:extLst>
          </p:cNvPr>
          <p:cNvSpPr txBox="1"/>
          <p:nvPr/>
        </p:nvSpPr>
        <p:spPr>
          <a:xfrm>
            <a:off x="7469335" y="5989694"/>
            <a:ext cx="3902401" cy="492122"/>
          </a:xfrm>
          <a:prstGeom prst="rect">
            <a:avLst/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rgbClr val="0070C0"/>
            </a:solidFill>
          </a:ln>
        </p:spPr>
        <p:txBody>
          <a:bodyPr wrap="square">
            <a:spAutoFit/>
          </a:bodyPr>
          <a:lstStyle/>
          <a:p>
            <a:pPr lvl="0" algn="ctr">
              <a:lnSpc>
                <a:spcPct val="115000"/>
              </a:lnSpc>
            </a:pPr>
            <a:r>
              <a:rPr lang="en-US" sz="2400" u="none" strike="noStrike" dirty="0"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Stories of Akbar and Birbal</a:t>
            </a:r>
            <a:endParaRPr lang="en-AE" sz="2400" u="none" strike="noStrike" dirty="0">
              <a:effectLst/>
              <a:latin typeface="Calibri" panose="020F0502020204030204" pitchFamily="34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pic>
        <p:nvPicPr>
          <p:cNvPr id="1026" name="Picture 2" descr="Free fantasy cinderella fairy tale illustration">
            <a:extLst>
              <a:ext uri="{FF2B5EF4-FFF2-40B4-BE49-F238E27FC236}">
                <a16:creationId xmlns:a16="http://schemas.microsoft.com/office/drawing/2014/main" id="{226CF223-816A-6776-AF5A-BEF5C291D1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2377" y="1026884"/>
            <a:ext cx="2388930" cy="29064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Forest at night landscape scene with different wild animals">
            <a:extLst>
              <a:ext uri="{FF2B5EF4-FFF2-40B4-BE49-F238E27FC236}">
                <a16:creationId xmlns:a16="http://schemas.microsoft.com/office/drawing/2014/main" id="{08039D2E-F454-F644-A33D-D1A12714940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9804" y="4012266"/>
            <a:ext cx="4512403" cy="25012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Curved Down Arrow 1">
            <a:extLst>
              <a:ext uri="{FF2B5EF4-FFF2-40B4-BE49-F238E27FC236}">
                <a16:creationId xmlns:a16="http://schemas.microsoft.com/office/drawing/2014/main" id="{509B0842-B793-98BC-6E6A-1926D60F35D8}"/>
              </a:ext>
            </a:extLst>
          </p:cNvPr>
          <p:cNvSpPr/>
          <p:nvPr/>
        </p:nvSpPr>
        <p:spPr>
          <a:xfrm>
            <a:off x="639473" y="921548"/>
            <a:ext cx="760503" cy="539606"/>
          </a:xfrm>
          <a:prstGeom prst="curvedDownArrow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>
              <a:solidFill>
                <a:schemeClr val="tx1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499A831-EB41-4672-9B01-A6808FE268F1}"/>
              </a:ext>
            </a:extLst>
          </p:cNvPr>
          <p:cNvSpPr txBox="1"/>
          <p:nvPr/>
        </p:nvSpPr>
        <p:spPr>
          <a:xfrm>
            <a:off x="1268099" y="1057221"/>
            <a:ext cx="95055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E" sz="2400" b="1" dirty="0">
                <a:latin typeface="Calibri" panose="020F0502020204030204" pitchFamily="34" charset="0"/>
                <a:cs typeface="Calibri" panose="020F0502020204030204" pitchFamily="34" charset="0"/>
              </a:rPr>
              <a:t>Click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75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75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75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75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75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675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775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7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875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9750"/>
                            </p:stCondLst>
                            <p:childTnLst>
                              <p:par>
                                <p:cTn id="45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7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750"/>
                            </p:stCondLst>
                            <p:childTnLst>
                              <p:par>
                                <p:cTn id="49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1750"/>
                            </p:stCondLst>
                            <p:childTnLst>
                              <p:par>
                                <p:cTn id="53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2750"/>
                            </p:stCondLst>
                            <p:childTnLst>
                              <p:par>
                                <p:cTn id="57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3750"/>
                            </p:stCondLst>
                            <p:childTnLst>
                              <p:par>
                                <p:cTn id="61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4750"/>
                            </p:stCondLst>
                            <p:childTnLst>
                              <p:par>
                                <p:cTn id="65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5750"/>
                            </p:stCondLst>
                            <p:childTnLst>
                              <p:par>
                                <p:cTn id="69" presetID="2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1" dur="75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17000"/>
                            </p:stCondLst>
                            <p:childTnLst>
                              <p:par>
                                <p:cTn id="73" presetID="2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5" dur="75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18250"/>
                            </p:stCondLst>
                            <p:childTnLst>
                              <p:par>
                                <p:cTn id="7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9000"/>
                            </p:stCondLst>
                            <p:childTnLst>
                              <p:par>
                                <p:cTn id="8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9" fill="hold">
                      <p:stCondLst>
                        <p:cond delay="0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mph" presetSubtype="2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animClr clrSpc="rgb" dir="cw">
                                      <p:cBhvr>
                                        <p:cTn id="9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C00"/>
                                      </p:to>
                                    </p:animClr>
                                    <p:set>
                                      <p:cBhvr>
                                        <p:cTn id="9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500"/>
                            </p:stCondLst>
                            <p:childTnLst>
                              <p:par>
                                <p:cTn id="96" presetID="1" presetClass="emph" presetSubtype="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Clr clrSpc="rgb" dir="cw">
                                      <p:cBhvr>
                                        <p:cTn id="9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FC00"/>
                                      </p:to>
                                    </p:animClr>
                                    <p:set>
                                      <p:cBhvr>
                                        <p:cTn id="9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9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00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01" fill="hold">
                      <p:stCondLst>
                        <p:cond delay="0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" presetClass="emph" presetSubtype="2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animClr clrSpc="rgb" dir="cw">
                                      <p:cBhvr>
                                        <p:cTn id="10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A81FF"/>
                                      </p:to>
                                    </p:animClr>
                                    <p:set>
                                      <p:cBhvr>
                                        <p:cTn id="10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500"/>
                            </p:stCondLst>
                            <p:childTnLst>
                              <p:par>
                                <p:cTn id="108" presetID="1" presetClass="emph" presetSubtype="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Clr clrSpc="rgb" dir="cw">
                                      <p:cBhvr>
                                        <p:cTn id="109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7A81FF"/>
                                      </p:to>
                                    </p:animClr>
                                    <p:set>
                                      <p:cBhvr>
                                        <p:cTn id="11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11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3" fill="hold">
                      <p:stCondLst>
                        <p:cond delay="0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1" presetClass="emph" presetSubtype="2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animClr clrSpc="rgb" dir="cw">
                                      <p:cBhvr>
                                        <p:cTn id="11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8AD8"/>
                                      </p:to>
                                    </p:animClr>
                                    <p:set>
                                      <p:cBhvr>
                                        <p:cTn id="117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9" fill="hold">
                            <p:stCondLst>
                              <p:cond delay="1500"/>
                            </p:stCondLst>
                            <p:childTnLst>
                              <p:par>
                                <p:cTn id="120" presetID="1" presetClass="emph" presetSubtype="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Clr clrSpc="rgb" dir="cw">
                                      <p:cBhvr>
                                        <p:cTn id="12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8AD8"/>
                                      </p:to>
                                    </p:animClr>
                                    <p:set>
                                      <p:cBhvr>
                                        <p:cTn id="12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24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5" fill="hold">
                      <p:stCondLst>
                        <p:cond delay="0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1" presetClass="emph" presetSubtype="2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animClr clrSpc="rgb" dir="cw">
                                      <p:cBhvr>
                                        <p:cTn id="12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5DC"/>
                                      </p:to>
                                    </p:animClr>
                                    <p:set>
                                      <p:cBhvr>
                                        <p:cTn id="12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31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2" fill="hold">
                      <p:stCondLst>
                        <p:cond delay="0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1" presetClass="emph" presetSubtype="2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animClr clrSpc="rgb" dir="cw">
                                      <p:cBhvr>
                                        <p:cTn id="135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B6A480"/>
                                      </p:to>
                                    </p:animClr>
                                    <p:set>
                                      <p:cBhvr>
                                        <p:cTn id="136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7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1500"/>
                            </p:stCondLst>
                            <p:childTnLst>
                              <p:par>
                                <p:cTn id="139" presetID="1" presetClass="emph" presetSubtype="2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Clr clrSpc="rgb" dir="cw">
                                      <p:cBhvr>
                                        <p:cTn id="14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B6A480"/>
                                      </p:to>
                                    </p:animClr>
                                    <p:set>
                                      <p:cBhvr>
                                        <p:cTn id="14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43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44" fill="hold">
                      <p:stCondLst>
                        <p:cond delay="0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1" presetClass="emph" presetSubtype="2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animClr clrSpc="rgb" dir="cw">
                                      <p:cBhvr>
                                        <p:cTn id="14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DEB1"/>
                                      </p:to>
                                    </p:animClr>
                                    <p:set>
                                      <p:cBhvr>
                                        <p:cTn id="14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9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9" grpId="0" animBg="1"/>
      <p:bldP spid="11" grpId="0" animBg="1"/>
      <p:bldP spid="13" grpId="0" animBg="1"/>
      <p:bldP spid="15" grpId="0" animBg="1"/>
      <p:bldP spid="17" grpId="0" animBg="1"/>
      <p:bldP spid="19" grpId="0" animBg="1"/>
      <p:bldP spid="21" grpId="0" animBg="1"/>
      <p:bldP spid="23" grpId="0" animBg="1"/>
      <p:bldP spid="25" grpId="0" animBg="1"/>
      <p:bldP spid="27" grpId="0" animBg="1"/>
      <p:bldP spid="29" grpId="0" animBg="1"/>
      <p:bldP spid="2" grpId="0" animBg="1"/>
      <p:bldP spid="8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8"/>
          <p:cNvSpPr txBox="1">
            <a:spLocks noGrp="1"/>
          </p:cNvSpPr>
          <p:nvPr>
            <p:ph type="title"/>
          </p:nvPr>
        </p:nvSpPr>
        <p:spPr>
          <a:xfrm>
            <a:off x="674915" y="147614"/>
            <a:ext cx="10044826" cy="654032"/>
          </a:xfrm>
          <a:prstGeom prst="rect">
            <a:avLst/>
          </a:prstGeom>
          <a:gradFill>
            <a:gsLst>
              <a:gs pos="25000">
                <a:schemeClr val="accent5">
                  <a:lumMod val="20000"/>
                  <a:lumOff val="80000"/>
                </a:schemeClr>
              </a:gs>
              <a:gs pos="76000">
                <a:srgbClr val="31859C">
                  <a:alpha val="58824"/>
                </a:srgbClr>
              </a:gs>
            </a:gsLst>
            <a:lin ang="5400000" scaled="1"/>
          </a:gradFill>
          <a:ln>
            <a:solidFill>
              <a:schemeClr val="accent5">
                <a:lumMod val="50000"/>
              </a:schemeClr>
            </a:solidFill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lang="en-GB" dirty="0"/>
              <a:t>Riddles</a:t>
            </a: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E924523A-DBE6-E899-EE95-495C77A39740}"/>
              </a:ext>
            </a:extLst>
          </p:cNvPr>
          <p:cNvGrpSpPr/>
          <p:nvPr/>
        </p:nvGrpSpPr>
        <p:grpSpPr>
          <a:xfrm>
            <a:off x="143377" y="946782"/>
            <a:ext cx="9803729" cy="1614598"/>
            <a:chOff x="486026" y="1073572"/>
            <a:chExt cx="9803729" cy="1614598"/>
          </a:xfrm>
        </p:grpSpPr>
        <p:sp>
          <p:nvSpPr>
            <p:cNvPr id="2" name="Google Shape;611;p13">
              <a:extLst>
                <a:ext uri="{FF2B5EF4-FFF2-40B4-BE49-F238E27FC236}">
                  <a16:creationId xmlns:a16="http://schemas.microsoft.com/office/drawing/2014/main" id="{0E93A914-9397-C872-7823-5E3CCB8AD972}"/>
                </a:ext>
              </a:extLst>
            </p:cNvPr>
            <p:cNvSpPr/>
            <p:nvPr/>
          </p:nvSpPr>
          <p:spPr>
            <a:xfrm>
              <a:off x="486026" y="1073572"/>
              <a:ext cx="9179412" cy="1614598"/>
            </a:xfrm>
            <a:custGeom>
              <a:avLst/>
              <a:gdLst/>
              <a:ahLst/>
              <a:cxnLst/>
              <a:rect l="l" t="t" r="r" b="b"/>
              <a:pathLst>
                <a:path w="4358" h="3579" extrusionOk="0">
                  <a:moveTo>
                    <a:pt x="4358" y="1625"/>
                  </a:moveTo>
                  <a:cubicBezTo>
                    <a:pt x="4358" y="2521"/>
                    <a:pt x="3631" y="3248"/>
                    <a:pt x="2734" y="3248"/>
                  </a:cubicBezTo>
                  <a:lnTo>
                    <a:pt x="331" y="3248"/>
                  </a:lnTo>
                  <a:cubicBezTo>
                    <a:pt x="149" y="3248"/>
                    <a:pt x="0" y="3396"/>
                    <a:pt x="0" y="3579"/>
                  </a:cubicBezTo>
                  <a:lnTo>
                    <a:pt x="0" y="331"/>
                  </a:lnTo>
                  <a:cubicBezTo>
                    <a:pt x="0" y="240"/>
                    <a:pt x="37" y="157"/>
                    <a:pt x="97" y="98"/>
                  </a:cubicBezTo>
                  <a:cubicBezTo>
                    <a:pt x="157" y="38"/>
                    <a:pt x="240" y="0"/>
                    <a:pt x="331" y="0"/>
                  </a:cubicBezTo>
                  <a:lnTo>
                    <a:pt x="2734" y="0"/>
                  </a:lnTo>
                  <a:cubicBezTo>
                    <a:pt x="3182" y="0"/>
                    <a:pt x="3589" y="183"/>
                    <a:pt x="3882" y="476"/>
                  </a:cubicBezTo>
                  <a:cubicBezTo>
                    <a:pt x="4176" y="770"/>
                    <a:pt x="4358" y="1176"/>
                    <a:pt x="4358" y="1625"/>
                  </a:cubicBez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solidFill>
                <a:schemeClr val="accent2">
                  <a:lumMod val="50000"/>
                </a:schemeClr>
              </a:solidFill>
            </a:ln>
          </p:spPr>
          <p:txBody>
            <a:bodyPr spcFirstLastPara="1" wrap="square" lIns="67500" tIns="33750" rIns="67500" bIns="3375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 dirty="0">
                <a:solidFill>
                  <a:srgbClr val="747A9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32B4D71C-D701-C219-CDED-064877C5EF81}"/>
                </a:ext>
              </a:extLst>
            </p:cNvPr>
            <p:cNvSpPr txBox="1"/>
            <p:nvPr/>
          </p:nvSpPr>
          <p:spPr>
            <a:xfrm>
              <a:off x="486026" y="1272711"/>
              <a:ext cx="9803729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i="1" dirty="0">
                  <a:effectLst/>
                  <a:latin typeface="Calibri" panose="020F0502020204030204" pitchFamily="34" charset="0"/>
                  <a:ea typeface="Arial" panose="020B0604020202020204" pitchFamily="34" charset="0"/>
                  <a:cs typeface="Calibri" panose="020F0502020204030204" pitchFamily="34" charset="0"/>
                </a:rPr>
                <a:t>Hello young scholars, guess who am I? I am your faithful friend who accompanies you to school every day. Stuffed like a samosa, not with </a:t>
              </a:r>
            </a:p>
            <a:p>
              <a:r>
                <a:rPr lang="en-US" sz="2400" i="1" dirty="0">
                  <a:effectLst/>
                  <a:latin typeface="Calibri" panose="020F0502020204030204" pitchFamily="34" charset="0"/>
                  <a:ea typeface="Arial" panose="020B0604020202020204" pitchFamily="34" charset="0"/>
                  <a:cs typeface="Calibri" panose="020F0502020204030204" pitchFamily="34" charset="0"/>
                </a:rPr>
                <a:t>spicy potatoes but with books and notebooks ready to burst</a:t>
              </a:r>
              <a:endParaRPr lang="en-AE"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C97FD069-D04A-22F8-C22D-6BB109E3F488}"/>
              </a:ext>
            </a:extLst>
          </p:cNvPr>
          <p:cNvGrpSpPr/>
          <p:nvPr/>
        </p:nvGrpSpPr>
        <p:grpSpPr>
          <a:xfrm>
            <a:off x="143377" y="2588010"/>
            <a:ext cx="10077521" cy="1374659"/>
            <a:chOff x="476062" y="2589222"/>
            <a:chExt cx="10077521" cy="1374659"/>
          </a:xfrm>
        </p:grpSpPr>
        <p:sp>
          <p:nvSpPr>
            <p:cNvPr id="4" name="Google Shape;611;p13">
              <a:extLst>
                <a:ext uri="{FF2B5EF4-FFF2-40B4-BE49-F238E27FC236}">
                  <a16:creationId xmlns:a16="http://schemas.microsoft.com/office/drawing/2014/main" id="{C3C66013-EC52-C8D6-F769-92866AB55B43}"/>
                </a:ext>
              </a:extLst>
            </p:cNvPr>
            <p:cNvSpPr/>
            <p:nvPr/>
          </p:nvSpPr>
          <p:spPr>
            <a:xfrm>
              <a:off x="482193" y="2589222"/>
              <a:ext cx="9433615" cy="1374659"/>
            </a:xfrm>
            <a:custGeom>
              <a:avLst/>
              <a:gdLst/>
              <a:ahLst/>
              <a:cxnLst/>
              <a:rect l="l" t="t" r="r" b="b"/>
              <a:pathLst>
                <a:path w="4358" h="3579" extrusionOk="0">
                  <a:moveTo>
                    <a:pt x="4358" y="1625"/>
                  </a:moveTo>
                  <a:cubicBezTo>
                    <a:pt x="4358" y="2521"/>
                    <a:pt x="3631" y="3248"/>
                    <a:pt x="2734" y="3248"/>
                  </a:cubicBezTo>
                  <a:lnTo>
                    <a:pt x="331" y="3248"/>
                  </a:lnTo>
                  <a:cubicBezTo>
                    <a:pt x="149" y="3248"/>
                    <a:pt x="0" y="3396"/>
                    <a:pt x="0" y="3579"/>
                  </a:cubicBezTo>
                  <a:lnTo>
                    <a:pt x="0" y="331"/>
                  </a:lnTo>
                  <a:cubicBezTo>
                    <a:pt x="0" y="240"/>
                    <a:pt x="37" y="157"/>
                    <a:pt x="97" y="98"/>
                  </a:cubicBezTo>
                  <a:cubicBezTo>
                    <a:pt x="157" y="38"/>
                    <a:pt x="240" y="0"/>
                    <a:pt x="331" y="0"/>
                  </a:cubicBezTo>
                  <a:lnTo>
                    <a:pt x="2734" y="0"/>
                  </a:lnTo>
                  <a:cubicBezTo>
                    <a:pt x="3182" y="0"/>
                    <a:pt x="3589" y="183"/>
                    <a:pt x="3882" y="476"/>
                  </a:cubicBezTo>
                  <a:cubicBezTo>
                    <a:pt x="4176" y="770"/>
                    <a:pt x="4358" y="1176"/>
                    <a:pt x="4358" y="1625"/>
                  </a:cubicBez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txBody>
            <a:bodyPr spcFirstLastPara="1" wrap="square" lIns="67500" tIns="33750" rIns="67500" bIns="3375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747A9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3DBE61BC-338D-F5D1-EB76-0B673B2E7554}"/>
                </a:ext>
              </a:extLst>
            </p:cNvPr>
            <p:cNvSpPr txBox="1"/>
            <p:nvPr/>
          </p:nvSpPr>
          <p:spPr>
            <a:xfrm>
              <a:off x="476062" y="2675230"/>
              <a:ext cx="10077521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i="1" dirty="0">
                  <a:effectLst/>
                  <a:latin typeface="Calibri" panose="020F0502020204030204" pitchFamily="34" charset="0"/>
                  <a:ea typeface="Arial" panose="020B0604020202020204" pitchFamily="34" charset="0"/>
                  <a:cs typeface="Calibri" panose="020F0502020204030204" pitchFamily="34" charset="0"/>
                </a:rPr>
                <a:t>It is with a sigh of relief that you download me at school and with a </a:t>
              </a:r>
            </a:p>
            <a:p>
              <a:r>
                <a:rPr lang="en-US" sz="2400" i="1" dirty="0">
                  <a:effectLst/>
                  <a:latin typeface="Calibri" panose="020F0502020204030204" pitchFamily="34" charset="0"/>
                  <a:ea typeface="Arial" panose="020B0604020202020204" pitchFamily="34" charset="0"/>
                  <a:cs typeface="Calibri" panose="020F0502020204030204" pitchFamily="34" charset="0"/>
                </a:rPr>
                <a:t>Hurrah! when you reach home. I catch the aroma of your lunch in the tiffin boxes.</a:t>
              </a:r>
              <a:endParaRPr lang="en-AE" sz="2400" i="1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ECAFB4DA-E1CE-08EE-ACFE-2DD60E00D1AD}"/>
              </a:ext>
            </a:extLst>
          </p:cNvPr>
          <p:cNvGrpSpPr/>
          <p:nvPr/>
        </p:nvGrpSpPr>
        <p:grpSpPr>
          <a:xfrm>
            <a:off x="106205" y="3995167"/>
            <a:ext cx="10229884" cy="1425607"/>
            <a:chOff x="482194" y="3951936"/>
            <a:chExt cx="10229884" cy="1425607"/>
          </a:xfrm>
        </p:grpSpPr>
        <p:sp>
          <p:nvSpPr>
            <p:cNvPr id="6" name="Google Shape;611;p13">
              <a:extLst>
                <a:ext uri="{FF2B5EF4-FFF2-40B4-BE49-F238E27FC236}">
                  <a16:creationId xmlns:a16="http://schemas.microsoft.com/office/drawing/2014/main" id="{8EC0EFA5-71A0-1CD5-0626-41599F0931BD}"/>
                </a:ext>
              </a:extLst>
            </p:cNvPr>
            <p:cNvSpPr/>
            <p:nvPr/>
          </p:nvSpPr>
          <p:spPr>
            <a:xfrm>
              <a:off x="482194" y="3951936"/>
              <a:ext cx="9363433" cy="1425607"/>
            </a:xfrm>
            <a:custGeom>
              <a:avLst/>
              <a:gdLst/>
              <a:ahLst/>
              <a:cxnLst/>
              <a:rect l="l" t="t" r="r" b="b"/>
              <a:pathLst>
                <a:path w="4358" h="3579" extrusionOk="0">
                  <a:moveTo>
                    <a:pt x="4358" y="1625"/>
                  </a:moveTo>
                  <a:cubicBezTo>
                    <a:pt x="4358" y="2521"/>
                    <a:pt x="3631" y="3248"/>
                    <a:pt x="2734" y="3248"/>
                  </a:cubicBezTo>
                  <a:lnTo>
                    <a:pt x="331" y="3248"/>
                  </a:lnTo>
                  <a:cubicBezTo>
                    <a:pt x="149" y="3248"/>
                    <a:pt x="0" y="3396"/>
                    <a:pt x="0" y="3579"/>
                  </a:cubicBezTo>
                  <a:lnTo>
                    <a:pt x="0" y="331"/>
                  </a:lnTo>
                  <a:cubicBezTo>
                    <a:pt x="0" y="240"/>
                    <a:pt x="37" y="157"/>
                    <a:pt x="97" y="98"/>
                  </a:cubicBezTo>
                  <a:cubicBezTo>
                    <a:pt x="157" y="38"/>
                    <a:pt x="240" y="0"/>
                    <a:pt x="331" y="0"/>
                  </a:cubicBezTo>
                  <a:lnTo>
                    <a:pt x="2734" y="0"/>
                  </a:lnTo>
                  <a:cubicBezTo>
                    <a:pt x="3182" y="0"/>
                    <a:pt x="3589" y="183"/>
                    <a:pt x="3882" y="476"/>
                  </a:cubicBezTo>
                  <a:cubicBezTo>
                    <a:pt x="4176" y="770"/>
                    <a:pt x="4358" y="1176"/>
                    <a:pt x="4358" y="1625"/>
                  </a:cubicBezTo>
                  <a:close/>
                </a:path>
              </a:pathLst>
            </a:custGeom>
            <a:gradFill flip="none" rotWithShape="1">
              <a:gsLst>
                <a:gs pos="0">
                  <a:srgbClr val="7030A0">
                    <a:tint val="66000"/>
                    <a:satMod val="160000"/>
                  </a:srgbClr>
                </a:gs>
                <a:gs pos="50000">
                  <a:srgbClr val="7030A0">
                    <a:tint val="44500"/>
                    <a:satMod val="160000"/>
                  </a:srgbClr>
                </a:gs>
                <a:gs pos="100000">
                  <a:srgbClr val="7030A0">
                    <a:tint val="23500"/>
                    <a:satMod val="160000"/>
                  </a:srgbClr>
                </a:gs>
              </a:gsLst>
              <a:path path="circle">
                <a:fillToRect r="100000" b="100000"/>
              </a:path>
              <a:tileRect l="-100000" t="-100000"/>
            </a:gradFill>
            <a:ln>
              <a:solidFill>
                <a:schemeClr val="bg2">
                  <a:lumMod val="60000"/>
                  <a:lumOff val="40000"/>
                </a:schemeClr>
              </a:solidFill>
            </a:ln>
          </p:spPr>
          <p:txBody>
            <a:bodyPr spcFirstLastPara="1" wrap="square" lIns="67500" tIns="33750" rIns="67500" bIns="33750" anchor="ctr" anchorCtr="1">
              <a:noAutofit/>
            </a:bodyPr>
            <a:lstStyle/>
            <a:p>
              <a:pPr marL="0" marR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350">
                <a:solidFill>
                  <a:srgbClr val="747A94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EB4BF90-2482-7715-B19C-012615246104}"/>
                </a:ext>
              </a:extLst>
            </p:cNvPr>
            <p:cNvSpPr txBox="1"/>
            <p:nvPr/>
          </p:nvSpPr>
          <p:spPr>
            <a:xfrm>
              <a:off x="482194" y="4064574"/>
              <a:ext cx="10229884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i="1" dirty="0">
                  <a:effectLst/>
                  <a:latin typeface="Calibri" panose="020F0502020204030204" pitchFamily="34" charset="0"/>
                  <a:ea typeface="Arial" panose="020B0604020202020204" pitchFamily="34" charset="0"/>
                  <a:cs typeface="Calibri" panose="020F0502020204030204" pitchFamily="34" charset="0"/>
                </a:rPr>
                <a:t>I hide your hidden </a:t>
              </a:r>
              <a:r>
                <a:rPr lang="en-US" sz="2400" i="1" u="none" strike="noStrike" dirty="0">
                  <a:effectLst/>
                  <a:latin typeface="Calibri" panose="020F0502020204030204" pitchFamily="34" charset="0"/>
                  <a:ea typeface="Arial" panose="020B0604020202020204" pitchFamily="34" charset="0"/>
                  <a:cs typeface="Calibri" panose="020F0502020204030204" pitchFamily="34" charset="0"/>
                </a:rPr>
                <a:t>treasures comic books and candy stash. Mostly </a:t>
              </a:r>
            </a:p>
            <a:p>
              <a:r>
                <a:rPr lang="en-US" sz="2400" i="1" u="none" strike="noStrike" dirty="0">
                  <a:effectLst/>
                  <a:latin typeface="Calibri" panose="020F0502020204030204" pitchFamily="34" charset="0"/>
                  <a:ea typeface="Arial" panose="020B0604020202020204" pitchFamily="34" charset="0"/>
                  <a:cs typeface="Calibri" panose="020F0502020204030204" pitchFamily="34" charset="0"/>
                </a:rPr>
                <a:t>I get a piggyback ride on you. My favorite moments are the weekends </a:t>
              </a:r>
            </a:p>
            <a:p>
              <a:r>
                <a:rPr lang="en-US" sz="2400" i="1" u="none" strike="noStrike" dirty="0">
                  <a:effectLst/>
                  <a:latin typeface="Calibri" panose="020F0502020204030204" pitchFamily="34" charset="0"/>
                  <a:ea typeface="Arial" panose="020B0604020202020204" pitchFamily="34" charset="0"/>
                  <a:cs typeface="Calibri" panose="020F0502020204030204" pitchFamily="34" charset="0"/>
                </a:rPr>
                <a:t>when I get time to relax and catch my breath.</a:t>
              </a:r>
              <a:endParaRPr lang="en-AE" sz="2400" dirty="0">
                <a:latin typeface="Calibri" panose="020F0502020204030204" pitchFamily="34" charset="0"/>
                <a:cs typeface="Calibri" panose="020F0502020204030204" pitchFamily="34" charset="0"/>
              </a:endParaRPr>
            </a:p>
          </p:txBody>
        </p:sp>
      </p:grpSp>
      <p:sp>
        <p:nvSpPr>
          <p:cNvPr id="11" name="Trapezoid 10">
            <a:extLst>
              <a:ext uri="{FF2B5EF4-FFF2-40B4-BE49-F238E27FC236}">
                <a16:creationId xmlns:a16="http://schemas.microsoft.com/office/drawing/2014/main" id="{AEA6EC9B-EA1D-3E7E-1AFB-FFC0246E6EE2}"/>
              </a:ext>
            </a:extLst>
          </p:cNvPr>
          <p:cNvSpPr/>
          <p:nvPr/>
        </p:nvSpPr>
        <p:spPr>
          <a:xfrm>
            <a:off x="9583123" y="1026745"/>
            <a:ext cx="2259929" cy="751114"/>
          </a:xfrm>
          <a:prstGeom prst="trapezoid">
            <a:avLst/>
          </a:prstGeom>
          <a:solidFill>
            <a:srgbClr val="FFC00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E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Click here for solution</a:t>
            </a:r>
          </a:p>
        </p:txBody>
      </p:sp>
      <p:pic>
        <p:nvPicPr>
          <p:cNvPr id="1026" name="Picture 2" descr="student back to school happiness icon isolated">
            <a:extLst>
              <a:ext uri="{FF2B5EF4-FFF2-40B4-BE49-F238E27FC236}">
                <a16:creationId xmlns:a16="http://schemas.microsoft.com/office/drawing/2014/main" id="{99B6DAB9-4052-9BFB-7B95-6796D5459AF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56" t="8594" r="12810" b="8614"/>
          <a:stretch/>
        </p:blipFill>
        <p:spPr bwMode="auto">
          <a:xfrm>
            <a:off x="9784410" y="2088215"/>
            <a:ext cx="1641164" cy="24925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Backpack with books and materials">
            <a:extLst>
              <a:ext uri="{FF2B5EF4-FFF2-40B4-BE49-F238E27FC236}">
                <a16:creationId xmlns:a16="http://schemas.microsoft.com/office/drawing/2014/main" id="{33748901-D63A-B303-BE1F-82DBA11D292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653" b="6125"/>
          <a:stretch/>
        </p:blipFill>
        <p:spPr bwMode="auto">
          <a:xfrm>
            <a:off x="9643098" y="4919868"/>
            <a:ext cx="1651074" cy="1680478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Oval Callout 12">
            <a:extLst>
              <a:ext uri="{FF2B5EF4-FFF2-40B4-BE49-F238E27FC236}">
                <a16:creationId xmlns:a16="http://schemas.microsoft.com/office/drawing/2014/main" id="{F3EE51B3-F907-C980-DF08-4469FEE98338}"/>
              </a:ext>
            </a:extLst>
          </p:cNvPr>
          <p:cNvSpPr/>
          <p:nvPr/>
        </p:nvSpPr>
        <p:spPr>
          <a:xfrm>
            <a:off x="5486401" y="5771268"/>
            <a:ext cx="4069968" cy="829078"/>
          </a:xfrm>
          <a:prstGeom prst="wedgeEllipseCallout">
            <a:avLst>
              <a:gd name="adj1" fmla="val 54042"/>
              <a:gd name="adj2" fmla="val -97017"/>
            </a:avLst>
          </a:prstGeom>
          <a:gradFill flip="none" rotWithShape="1">
            <a:gsLst>
              <a:gs pos="0">
                <a:srgbClr val="00B0F0">
                  <a:tint val="66000"/>
                  <a:satMod val="160000"/>
                </a:srgbClr>
              </a:gs>
              <a:gs pos="50000">
                <a:srgbClr val="00B0F0">
                  <a:tint val="44500"/>
                  <a:satMod val="160000"/>
                </a:srgbClr>
              </a:gs>
              <a:gs pos="100000">
                <a:srgbClr val="00B0F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chemeClr val="accent5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E" sz="24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I am a school bag !!</a:t>
            </a:r>
          </a:p>
        </p:txBody>
      </p:sp>
    </p:spTree>
    <p:extLst>
      <p:ext uri="{BB962C8B-B14F-4D97-AF65-F5344CB8AC3E}">
        <p14:creationId xmlns:p14="http://schemas.microsoft.com/office/powerpoint/2010/main" val="2820686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500"/>
                            </p:stCondLst>
                            <p:childTnLst>
                              <p:par>
                                <p:cTn id="17" presetID="18" presetClass="entr" presetSubtype="1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9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53" presetClass="entr" presetSubtype="16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5" presetClass="entr" presetSubtype="5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down)">
                                      <p:cBhvr>
                                        <p:cTn id="3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8"/>
          <p:cNvSpPr txBox="1">
            <a:spLocks noGrp="1"/>
          </p:cNvSpPr>
          <p:nvPr>
            <p:ph type="title"/>
          </p:nvPr>
        </p:nvSpPr>
        <p:spPr>
          <a:xfrm>
            <a:off x="1441017" y="128117"/>
            <a:ext cx="8577940" cy="549072"/>
          </a:xfrm>
          <a:prstGeom prst="rect">
            <a:avLst/>
          </a:prstGeom>
          <a:gradFill>
            <a:gsLst>
              <a:gs pos="25000">
                <a:schemeClr val="accent5">
                  <a:lumMod val="20000"/>
                  <a:lumOff val="80000"/>
                </a:schemeClr>
              </a:gs>
              <a:gs pos="76000">
                <a:srgbClr val="31859C">
                  <a:alpha val="58824"/>
                </a:srgbClr>
              </a:gs>
            </a:gsLst>
            <a:lin ang="5400000" scaled="1"/>
          </a:gradFill>
          <a:ln>
            <a:solidFill>
              <a:schemeClr val="accent5">
                <a:lumMod val="50000"/>
              </a:schemeClr>
            </a:solidFill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lang="en-GB" dirty="0"/>
              <a:t>Riddles</a:t>
            </a: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0F947E74-E2C0-C8BF-F3E5-AE3D4D079050}"/>
              </a:ext>
            </a:extLst>
          </p:cNvPr>
          <p:cNvSpPr/>
          <p:nvPr/>
        </p:nvSpPr>
        <p:spPr>
          <a:xfrm>
            <a:off x="136076" y="815314"/>
            <a:ext cx="402772" cy="424543"/>
          </a:xfrm>
          <a:prstGeom prst="ellipse">
            <a:avLst/>
          </a:prstGeom>
          <a:solidFill>
            <a:srgbClr val="FF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  <p:sp>
        <p:nvSpPr>
          <p:cNvPr id="4" name="Oval 3">
            <a:extLst>
              <a:ext uri="{FF2B5EF4-FFF2-40B4-BE49-F238E27FC236}">
                <a16:creationId xmlns:a16="http://schemas.microsoft.com/office/drawing/2014/main" id="{6F63732D-4C31-9201-959B-10A892F149A6}"/>
              </a:ext>
            </a:extLst>
          </p:cNvPr>
          <p:cNvSpPr/>
          <p:nvPr/>
        </p:nvSpPr>
        <p:spPr>
          <a:xfrm>
            <a:off x="136076" y="1473359"/>
            <a:ext cx="402772" cy="424543"/>
          </a:xfrm>
          <a:prstGeom prst="ellipse">
            <a:avLst/>
          </a:prstGeom>
          <a:solidFill>
            <a:srgbClr val="0070C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F2E184D5-4B5E-B477-6348-58C2446F2E05}"/>
              </a:ext>
            </a:extLst>
          </p:cNvPr>
          <p:cNvSpPr/>
          <p:nvPr/>
        </p:nvSpPr>
        <p:spPr>
          <a:xfrm>
            <a:off x="136076" y="2006242"/>
            <a:ext cx="402772" cy="424543"/>
          </a:xfrm>
          <a:prstGeom prst="ellipse">
            <a:avLst/>
          </a:prstGeom>
          <a:solidFill>
            <a:srgbClr val="FF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60E240D5-AF97-B184-C978-6565D381ABE9}"/>
              </a:ext>
            </a:extLst>
          </p:cNvPr>
          <p:cNvSpPr/>
          <p:nvPr/>
        </p:nvSpPr>
        <p:spPr>
          <a:xfrm>
            <a:off x="136076" y="2578005"/>
            <a:ext cx="402772" cy="424543"/>
          </a:xfrm>
          <a:prstGeom prst="ellipse">
            <a:avLst/>
          </a:prstGeom>
          <a:solidFill>
            <a:srgbClr val="0070C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02307797-72BE-94B0-54AB-DDE165D66A50}"/>
              </a:ext>
            </a:extLst>
          </p:cNvPr>
          <p:cNvSpPr/>
          <p:nvPr/>
        </p:nvSpPr>
        <p:spPr>
          <a:xfrm>
            <a:off x="136076" y="3195987"/>
            <a:ext cx="402772" cy="424543"/>
          </a:xfrm>
          <a:prstGeom prst="ellipse">
            <a:avLst/>
          </a:prstGeom>
          <a:solidFill>
            <a:srgbClr val="FF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564CB3D-FFFA-AB43-8C59-44B77B8586A7}"/>
              </a:ext>
            </a:extLst>
          </p:cNvPr>
          <p:cNvSpPr/>
          <p:nvPr/>
        </p:nvSpPr>
        <p:spPr>
          <a:xfrm>
            <a:off x="136076" y="3813969"/>
            <a:ext cx="402772" cy="424543"/>
          </a:xfrm>
          <a:prstGeom prst="ellipse">
            <a:avLst/>
          </a:prstGeom>
          <a:solidFill>
            <a:srgbClr val="0070C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9FDEB6E2-87EA-4D3B-ECF3-E502705AF785}"/>
              </a:ext>
            </a:extLst>
          </p:cNvPr>
          <p:cNvSpPr/>
          <p:nvPr/>
        </p:nvSpPr>
        <p:spPr>
          <a:xfrm>
            <a:off x="136076" y="4452195"/>
            <a:ext cx="402772" cy="424543"/>
          </a:xfrm>
          <a:prstGeom prst="ellipse">
            <a:avLst/>
          </a:prstGeom>
          <a:solidFill>
            <a:srgbClr val="FF0000"/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D610655-CB75-8AAA-AE89-F83B29041FD5}"/>
              </a:ext>
            </a:extLst>
          </p:cNvPr>
          <p:cNvSpPr txBox="1"/>
          <p:nvPr/>
        </p:nvSpPr>
        <p:spPr>
          <a:xfrm>
            <a:off x="555175" y="779428"/>
            <a:ext cx="85779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u="none" strike="noStrike" dirty="0"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It is a constant companion that travels with you to school everyday. 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564E09A-7E23-12C0-A4C3-F2EDE9E5409B}"/>
              </a:ext>
            </a:extLst>
          </p:cNvPr>
          <p:cNvSpPr txBox="1"/>
          <p:nvPr/>
        </p:nvSpPr>
        <p:spPr>
          <a:xfrm>
            <a:off x="544291" y="1375756"/>
            <a:ext cx="89807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u="none" strike="noStrike" dirty="0"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It is made of waterproof material.</a:t>
            </a:r>
            <a:endParaRPr lang="en-AE" sz="24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D6806CC-6962-BDB1-CD4E-1F44F341596B}"/>
              </a:ext>
            </a:extLst>
          </p:cNvPr>
          <p:cNvSpPr txBox="1"/>
          <p:nvPr/>
        </p:nvSpPr>
        <p:spPr>
          <a:xfrm>
            <a:off x="555174" y="1972084"/>
            <a:ext cx="1154974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u="none" strike="noStrike" dirty="0"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It contains a storehouse of knowledge, but also yummy things like tiffin boxes and candies.</a:t>
            </a:r>
            <a:endParaRPr lang="en-AE" sz="24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ADE898F-ABEB-57E3-0134-73A0CD31725A}"/>
              </a:ext>
            </a:extLst>
          </p:cNvPr>
          <p:cNvSpPr txBox="1"/>
          <p:nvPr/>
        </p:nvSpPr>
        <p:spPr>
          <a:xfrm>
            <a:off x="555174" y="3821982"/>
            <a:ext cx="8980714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u="none" strike="noStrike" dirty="0"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It gets a piggyback ride on you daily.</a:t>
            </a:r>
            <a:endParaRPr lang="en-AE" sz="24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8292CB1-7BCB-89AE-C3B0-4BF1F17FED34}"/>
              </a:ext>
            </a:extLst>
          </p:cNvPr>
          <p:cNvSpPr txBox="1"/>
          <p:nvPr/>
        </p:nvSpPr>
        <p:spPr>
          <a:xfrm>
            <a:off x="555174" y="2568412"/>
            <a:ext cx="8980714" cy="4921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</a:pPr>
            <a:r>
              <a:rPr lang="en-US" sz="2400" u="none" strike="noStrike" dirty="0"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It is mostly stuffed resembling a gunny bag. 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7114609-6C47-8C90-1293-1801D30FD188}"/>
              </a:ext>
            </a:extLst>
          </p:cNvPr>
          <p:cNvSpPr txBox="1"/>
          <p:nvPr/>
        </p:nvSpPr>
        <p:spPr>
          <a:xfrm>
            <a:off x="555174" y="3195197"/>
            <a:ext cx="8980714" cy="4921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</a:pPr>
            <a:r>
              <a:rPr lang="en-US" sz="2400" u="none" strike="noStrike" dirty="0"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Sometimes it serves as a pillow for an impromptu nap. 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9A3179A5-E456-7773-824F-CC18CE1CD9A6}"/>
              </a:ext>
            </a:extLst>
          </p:cNvPr>
          <p:cNvSpPr txBox="1"/>
          <p:nvPr/>
        </p:nvSpPr>
        <p:spPr>
          <a:xfrm>
            <a:off x="555174" y="4418311"/>
            <a:ext cx="12139999" cy="9168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</a:pPr>
            <a:r>
              <a:rPr lang="en-US" sz="2400" u="none" strike="noStrike" dirty="0"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It dreams of becoming slim and light but till that paperless day dawns It will remain your loyal friend.</a:t>
            </a:r>
          </a:p>
        </p:txBody>
      </p:sp>
      <p:pic>
        <p:nvPicPr>
          <p:cNvPr id="24" name="Picture 2" descr="Cute boy with backpack and paper greeting on white">
            <a:extLst>
              <a:ext uri="{FF2B5EF4-FFF2-40B4-BE49-F238E27FC236}">
                <a16:creationId xmlns:a16="http://schemas.microsoft.com/office/drawing/2014/main" id="{9D481F9B-DD69-EFF0-1C14-871FB390DF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68608" y="5067009"/>
            <a:ext cx="950106" cy="1753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Rounded Rectangular Callout 24">
            <a:extLst>
              <a:ext uri="{FF2B5EF4-FFF2-40B4-BE49-F238E27FC236}">
                <a16:creationId xmlns:a16="http://schemas.microsoft.com/office/drawing/2014/main" id="{A5183B1B-D7AA-6A9A-FF6D-8A9885959F5D}"/>
              </a:ext>
            </a:extLst>
          </p:cNvPr>
          <p:cNvSpPr/>
          <p:nvPr/>
        </p:nvSpPr>
        <p:spPr>
          <a:xfrm>
            <a:off x="3600778" y="5335165"/>
            <a:ext cx="2645229" cy="1343308"/>
          </a:xfrm>
          <a:prstGeom prst="wedgeRoundRectCallout">
            <a:avLst>
              <a:gd name="adj1" fmla="val 89193"/>
              <a:gd name="adj2" fmla="val -35525"/>
              <a:gd name="adj3" fmla="val 16667"/>
            </a:avLst>
          </a:prstGeom>
          <a:gradFill flip="none" rotWithShape="1">
            <a:gsLst>
              <a:gs pos="0">
                <a:srgbClr val="FFFF00">
                  <a:tint val="66000"/>
                  <a:satMod val="160000"/>
                </a:srgbClr>
              </a:gs>
              <a:gs pos="50000">
                <a:srgbClr val="FFFF00">
                  <a:tint val="44500"/>
                  <a:satMod val="160000"/>
                </a:srgbClr>
              </a:gs>
              <a:gs pos="100000">
                <a:srgbClr val="FFFF00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rgbClr val="FFC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lnSpc>
                <a:spcPct val="115000"/>
              </a:lnSpc>
            </a:pPr>
            <a:r>
              <a:rPr lang="en-US" sz="2400" b="1" u="none" strike="noStrike" dirty="0">
                <a:solidFill>
                  <a:schemeClr val="tx1"/>
                </a:solidFill>
                <a:effectLst/>
                <a:latin typeface="Calibri" panose="020F0502020204030204" pitchFamily="34" charset="0"/>
                <a:ea typeface="Arial" panose="020B0604020202020204" pitchFamily="34" charset="0"/>
                <a:cs typeface="Calibri" panose="020F0502020204030204" pitchFamily="34" charset="0"/>
              </a:rPr>
              <a:t>Friends, guess the identity of the described object. </a:t>
            </a:r>
            <a:endParaRPr lang="en-AE" sz="2400" b="1" u="none" strike="noStrike" dirty="0">
              <a:solidFill>
                <a:schemeClr val="tx1"/>
              </a:solidFill>
              <a:effectLst/>
              <a:latin typeface="Calibri" panose="020F0502020204030204" pitchFamily="34" charset="0"/>
              <a:ea typeface="Cambria" panose="02040503050406030204" pitchFamily="18" charset="0"/>
              <a:cs typeface="Calibri" panose="020F0502020204030204" pitchFamily="34" charset="0"/>
            </a:endParaRPr>
          </a:p>
        </p:txBody>
      </p:sp>
      <p:pic>
        <p:nvPicPr>
          <p:cNvPr id="3074" name="Picture 2" descr="Back to school background with kids">
            <a:extLst>
              <a:ext uri="{FF2B5EF4-FFF2-40B4-BE49-F238E27FC236}">
                <a16:creationId xmlns:a16="http://schemas.microsoft.com/office/drawing/2014/main" id="{46788817-B634-804B-1E2E-8C18AE43955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90" t="9540" r="16031" b="19524"/>
          <a:stretch/>
        </p:blipFill>
        <p:spPr bwMode="auto">
          <a:xfrm>
            <a:off x="10156370" y="3023662"/>
            <a:ext cx="1326265" cy="13880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Wave 25">
            <a:extLst>
              <a:ext uri="{FF2B5EF4-FFF2-40B4-BE49-F238E27FC236}">
                <a16:creationId xmlns:a16="http://schemas.microsoft.com/office/drawing/2014/main" id="{B2E69FBC-6934-D72F-8BDA-DFDF911FE070}"/>
              </a:ext>
            </a:extLst>
          </p:cNvPr>
          <p:cNvSpPr/>
          <p:nvPr/>
        </p:nvSpPr>
        <p:spPr>
          <a:xfrm>
            <a:off x="8838301" y="2406333"/>
            <a:ext cx="3026229" cy="480570"/>
          </a:xfrm>
          <a:prstGeom prst="wave">
            <a:avLst/>
          </a:prstGeom>
          <a:solidFill>
            <a:schemeClr val="accent6">
              <a:lumMod val="75000"/>
            </a:schemeClr>
          </a:solidFill>
          <a:ln>
            <a:solidFill>
              <a:schemeClr val="accent6">
                <a:lumMod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latin typeface="Calibri" panose="020F0502020204030204" pitchFamily="34" charset="0"/>
                <a:cs typeface="Calibri" panose="020F0502020204030204" pitchFamily="34" charset="0"/>
              </a:rPr>
              <a:t>I</a:t>
            </a:r>
            <a:r>
              <a:rPr lang="en-AE" sz="2000" b="1" dirty="0">
                <a:latin typeface="Calibri" panose="020F0502020204030204" pitchFamily="34" charset="0"/>
                <a:cs typeface="Calibri" panose="020F0502020204030204" pitchFamily="34" charset="0"/>
              </a:rPr>
              <a:t>t’s me the school bag !!</a:t>
            </a:r>
          </a:p>
        </p:txBody>
      </p:sp>
      <p:sp>
        <p:nvSpPr>
          <p:cNvPr id="27" name="Trapezoid 26">
            <a:extLst>
              <a:ext uri="{FF2B5EF4-FFF2-40B4-BE49-F238E27FC236}">
                <a16:creationId xmlns:a16="http://schemas.microsoft.com/office/drawing/2014/main" id="{7C14D2EE-80B4-A4FB-1FDD-D28FB72C89A0}"/>
              </a:ext>
            </a:extLst>
          </p:cNvPr>
          <p:cNvSpPr/>
          <p:nvPr/>
        </p:nvSpPr>
        <p:spPr>
          <a:xfrm>
            <a:off x="9450174" y="908629"/>
            <a:ext cx="2259929" cy="751114"/>
          </a:xfrm>
          <a:prstGeom prst="trapezoid">
            <a:avLst/>
          </a:prstGeom>
          <a:solidFill>
            <a:srgbClr val="FFC000"/>
          </a:solidFill>
          <a:ln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E" sz="2400" dirty="0">
                <a:solidFill>
                  <a:srgbClr val="FF0000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Click here for solution</a:t>
            </a:r>
          </a:p>
        </p:txBody>
      </p:sp>
    </p:spTree>
    <p:extLst>
      <p:ext uri="{BB962C8B-B14F-4D97-AF65-F5344CB8AC3E}">
        <p14:creationId xmlns:p14="http://schemas.microsoft.com/office/powerpoint/2010/main" val="4499908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4000"/>
                            </p:stCondLst>
                            <p:childTnLst>
                              <p:par>
                                <p:cTn id="2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000"/>
                            </p:stCondLst>
                            <p:childTnLst>
                              <p:par>
                                <p:cTn id="3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3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7000"/>
                            </p:stCondLst>
                            <p:childTnLst>
                              <p:par>
                                <p:cTn id="4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3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8000"/>
                            </p:stCondLst>
                            <p:childTnLst>
                              <p:par>
                                <p:cTn id="4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9000"/>
                            </p:stCondLst>
                            <p:childTnLst>
                              <p:par>
                                <p:cTn id="5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10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10000"/>
                            </p:stCondLst>
                            <p:childTnLst>
                              <p:par>
                                <p:cTn id="5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1000"/>
                            </p:stCondLst>
                            <p:childTnLst>
                              <p:par>
                                <p:cTn id="6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2000"/>
                            </p:stCondLst>
                            <p:childTnLst>
                              <p:par>
                                <p:cTn id="6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3000"/>
                            </p:stCondLst>
                            <p:childTnLst>
                              <p:par>
                                <p:cTn id="7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10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4000"/>
                            </p:stCondLst>
                            <p:childTnLst>
                              <p:par>
                                <p:cTn id="7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15000"/>
                            </p:stCondLst>
                            <p:childTnLst>
                              <p:par>
                                <p:cTn id="79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16000"/>
                            </p:stCondLst>
                            <p:childTnLst>
                              <p:par>
                                <p:cTn id="83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5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86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7" fill="hold">
                      <p:stCondLst>
                        <p:cond delay="0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000"/>
                            </p:stCondLst>
                            <p:childTnLst>
                              <p:par>
                                <p:cTn id="95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/>
      <p:bldP spid="12" grpId="0"/>
      <p:bldP spid="14" grpId="0"/>
      <p:bldP spid="16" grpId="0"/>
      <p:bldP spid="18" grpId="0"/>
      <p:bldP spid="20" grpId="0"/>
      <p:bldP spid="22" grpId="0"/>
      <p:bldP spid="25" grpId="0" animBg="1"/>
      <p:bldP spid="26" grpId="0" animBg="1"/>
      <p:bldP spid="2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58;p8">
            <a:extLst>
              <a:ext uri="{FF2B5EF4-FFF2-40B4-BE49-F238E27FC236}">
                <a16:creationId xmlns:a16="http://schemas.microsoft.com/office/drawing/2014/main" id="{FD796139-D70F-E8B6-199B-A19779806D70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1441017" y="128117"/>
            <a:ext cx="8577940" cy="549072"/>
          </a:xfrm>
          <a:prstGeom prst="rect">
            <a:avLst/>
          </a:prstGeom>
          <a:gradFill>
            <a:gsLst>
              <a:gs pos="25000">
                <a:schemeClr val="accent5">
                  <a:lumMod val="20000"/>
                  <a:lumOff val="80000"/>
                </a:schemeClr>
              </a:gs>
              <a:gs pos="76000">
                <a:srgbClr val="31859C">
                  <a:alpha val="58824"/>
                </a:srgbClr>
              </a:gs>
            </a:gsLst>
            <a:lin ang="5400000" scaled="1"/>
          </a:gradFill>
          <a:ln>
            <a:solidFill>
              <a:schemeClr val="accent5">
                <a:lumMod val="50000"/>
              </a:schemeClr>
            </a:solidFill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Calibri"/>
              <a:buNone/>
            </a:pPr>
            <a:r>
              <a:rPr lang="en-GB" dirty="0"/>
              <a:t>Riddles</a:t>
            </a:r>
          </a:p>
        </p:txBody>
      </p:sp>
      <p:sp>
        <p:nvSpPr>
          <p:cNvPr id="5" name="Terminator 4">
            <a:extLst>
              <a:ext uri="{FF2B5EF4-FFF2-40B4-BE49-F238E27FC236}">
                <a16:creationId xmlns:a16="http://schemas.microsoft.com/office/drawing/2014/main" id="{ECC35127-EE37-8C17-C2BC-CE16118BFA97}"/>
              </a:ext>
            </a:extLst>
          </p:cNvPr>
          <p:cNvSpPr/>
          <p:nvPr/>
        </p:nvSpPr>
        <p:spPr>
          <a:xfrm>
            <a:off x="1197430" y="2552700"/>
            <a:ext cx="9383486" cy="1752600"/>
          </a:xfrm>
          <a:prstGeom prst="flowChartTerminator">
            <a:avLst/>
          </a:prstGeom>
          <a:gradFill flip="none" rotWithShape="1">
            <a:gsLst>
              <a:gs pos="0">
                <a:srgbClr val="FF7E79">
                  <a:tint val="66000"/>
                  <a:satMod val="160000"/>
                </a:srgbClr>
              </a:gs>
              <a:gs pos="50000">
                <a:srgbClr val="FF7E79">
                  <a:tint val="44500"/>
                  <a:satMod val="160000"/>
                </a:srgbClr>
              </a:gs>
              <a:gs pos="100000">
                <a:srgbClr val="FF7E79">
                  <a:tint val="23500"/>
                  <a:satMod val="160000"/>
                </a:srgbClr>
              </a:gs>
            </a:gsLst>
            <a:path path="circle">
              <a:fillToRect r="100000" b="100000"/>
            </a:path>
            <a:tileRect l="-100000" t="-100000"/>
          </a:gradFill>
          <a:ln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The solution to the two riddles is the same, but what is the difference in the two forms of writing. </a:t>
            </a:r>
          </a:p>
          <a:p>
            <a:pPr algn="ctr"/>
            <a:r>
              <a:rPr lang="en-US" sz="2800" b="1" dirty="0">
                <a:solidFill>
                  <a:schemeClr val="tx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THINK!</a:t>
            </a:r>
            <a:endParaRPr lang="en-AE" sz="2800" b="1" dirty="0">
              <a:solidFill>
                <a:schemeClr val="tx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33151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5" name="Google Shape;65;p3"/>
          <p:cNvGraphicFramePr/>
          <p:nvPr>
            <p:extLst>
              <p:ext uri="{D42A27DB-BD31-4B8C-83A1-F6EECF244321}">
                <p14:modId xmlns:p14="http://schemas.microsoft.com/office/powerpoint/2010/main" val="427980872"/>
              </p:ext>
            </p:extLst>
          </p:nvPr>
        </p:nvGraphicFramePr>
        <p:xfrm>
          <a:off x="1127448" y="924019"/>
          <a:ext cx="9937100" cy="1677830"/>
        </p:xfrm>
        <a:graphic>
          <a:graphicData uri="http://schemas.openxmlformats.org/drawingml/2006/table">
            <a:tbl>
              <a:tblPr firstRow="1" bandRow="1">
                <a:noFill/>
                <a:tableStyleId>{28FDD046-EDC3-46F5-B043-72031D98A67C}</a:tableStyleId>
              </a:tblPr>
              <a:tblGrid>
                <a:gridCol w="10081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1217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8326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84175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389325"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IN" sz="2000" u="none" strike="noStrike" cap="none"/>
                        <a:t>Slide #</a:t>
                      </a:r>
                      <a:endParaRPr sz="20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IN" sz="2000" u="none" strike="noStrike" cap="none"/>
                        <a:t>Thumbnail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IN" sz="2000" u="none" strike="noStrike" cap="none"/>
                        <a:t>Source link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ctr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2000"/>
                        <a:buFont typeface="Arial"/>
                        <a:buNone/>
                      </a:pPr>
                      <a:r>
                        <a:rPr lang="en-IN" sz="2000" u="none" strike="noStrike" cap="none"/>
                        <a:t>Author </a:t>
                      </a:r>
                      <a:endParaRPr sz="1400" u="none" strike="noStrike" cap="none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893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GB" sz="900" u="none" strike="noStrike" cap="none" dirty="0"/>
                        <a:t>3</a:t>
                      </a:r>
                      <a:endParaRPr sz="9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endParaRPr sz="9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228600" lvl="0" indent="-2286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100000"/>
                        <a:buFont typeface="+mj-lt"/>
                        <a:buAutoNum type="arabicPeriod"/>
                      </a:pPr>
                      <a:r>
                        <a:rPr lang="en-IN" sz="900" b="0" i="0" u="none" strike="noStrike" dirty="0" err="1">
                          <a:solidFill>
                            <a:schemeClr val="dk1"/>
                          </a:solidFill>
                          <a:latin typeface="Calibri"/>
                          <a:cs typeface="Calibri"/>
                          <a:sym typeface="Calibri"/>
                        </a:rPr>
                        <a:t>Cinderlla</a:t>
                      </a:r>
                      <a:r>
                        <a:rPr lang="en-IN" sz="900" b="0" i="0" u="none" strike="noStrike" dirty="0">
                          <a:solidFill>
                            <a:schemeClr val="dk1"/>
                          </a:solidFill>
                          <a:latin typeface="Calibri"/>
                          <a:cs typeface="Calibri"/>
                          <a:sym typeface="Calibri"/>
                        </a:rPr>
                        <a:t> : https://pixabay.com/illustrations/fantasy-cinderella-fairy-tale-7697380/ </a:t>
                      </a:r>
                      <a:endParaRPr lang="en-IN" sz="900" b="0" dirty="0"/>
                    </a:p>
                    <a:p>
                      <a:pPr marL="228600" lvl="0" indent="-2286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100000"/>
                        <a:buFont typeface="+mj-lt"/>
                        <a:buAutoNum type="arabicPeriod"/>
                      </a:pPr>
                      <a:r>
                        <a:rPr lang="en-IN" sz="900" dirty="0"/>
                        <a:t>Stories : https://</a:t>
                      </a:r>
                      <a:r>
                        <a:rPr lang="en-IN" sz="900" dirty="0" err="1"/>
                        <a:t>www.freepik.com</a:t>
                      </a:r>
                      <a:r>
                        <a:rPr lang="en-IN" sz="900" dirty="0"/>
                        <a:t>/free-vector/forest-night-landscape-scene-with-different-wild-animals_18384169.htm#    </a:t>
                      </a:r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228600" marR="0" lvl="0" indent="-2286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+mj-lt"/>
                        <a:buAutoNum type="arabicPeriod"/>
                      </a:pPr>
                      <a:r>
                        <a:rPr lang="en-IN" sz="900" b="0" i="0" u="none" strike="noStrike" dirty="0" err="1">
                          <a:solidFill>
                            <a:schemeClr val="dk1"/>
                          </a:solidFill>
                          <a:latin typeface="Calibri"/>
                          <a:cs typeface="Calibri"/>
                          <a:sym typeface="Calibri"/>
                        </a:rPr>
                        <a:t>JuliusH</a:t>
                      </a:r>
                      <a:endParaRPr lang="en-IN" sz="900" b="0" i="0" u="none" strike="noStrike" dirty="0">
                        <a:solidFill>
                          <a:schemeClr val="dk1"/>
                        </a:solidFill>
                        <a:latin typeface="Calibri"/>
                        <a:cs typeface="Calibri"/>
                        <a:sym typeface="Calibri"/>
                      </a:endParaRPr>
                    </a:p>
                    <a:p>
                      <a:pPr marL="228600" marR="0" lvl="0" indent="-2286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+mj-lt"/>
                        <a:buAutoNum type="arabicPeriod"/>
                      </a:pPr>
                      <a:r>
                        <a:rPr lang="en-IN" sz="900" b="0" i="0" u="none" strike="noStrike" cap="none" dirty="0" err="1">
                          <a:solidFill>
                            <a:schemeClr val="dk1"/>
                          </a:solidFill>
                          <a:latin typeface="Calibri"/>
                          <a:cs typeface="Calibri"/>
                          <a:sym typeface="Calibri"/>
                        </a:rPr>
                        <a:t>brgfx</a:t>
                      </a:r>
                      <a:endParaRPr sz="900" u="none" strike="noStrike" cap="none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893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GB" sz="900" u="none" strike="noStrike" cap="none" dirty="0"/>
                        <a:t>4</a:t>
                      </a:r>
                      <a:endParaRPr sz="9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endParaRPr sz="9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228600" lvl="0" indent="-2286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100000"/>
                        <a:buFont typeface="+mj-lt"/>
                        <a:buAutoNum type="arabicPeriod"/>
                      </a:pPr>
                      <a:r>
                        <a:rPr lang="en-IN" sz="900" b="0" i="0" u="none" strike="noStrike" dirty="0">
                          <a:solidFill>
                            <a:schemeClr val="dk1"/>
                          </a:solidFill>
                          <a:latin typeface="Calibri"/>
                          <a:cs typeface="Calibri"/>
                          <a:sym typeface="Calibri"/>
                        </a:rPr>
                        <a:t>Boy : https://</a:t>
                      </a:r>
                      <a:r>
                        <a:rPr lang="en-IN" sz="900" b="0" i="0" u="none" strike="noStrike" dirty="0" err="1">
                          <a:solidFill>
                            <a:schemeClr val="dk1"/>
                          </a:solidFill>
                          <a:latin typeface="Calibri"/>
                          <a:cs typeface="Calibri"/>
                          <a:sym typeface="Calibri"/>
                        </a:rPr>
                        <a:t>www.freepik.com</a:t>
                      </a:r>
                      <a:r>
                        <a:rPr lang="en-IN" sz="900" b="0" i="0" u="none" strike="noStrike" dirty="0">
                          <a:solidFill>
                            <a:schemeClr val="dk1"/>
                          </a:solidFill>
                          <a:latin typeface="Calibri"/>
                          <a:cs typeface="Calibri"/>
                          <a:sym typeface="Calibri"/>
                        </a:rPr>
                        <a:t>/free-vector/student-back-school-happiness-icon-isolated_88419503.htm#    </a:t>
                      </a:r>
                    </a:p>
                    <a:p>
                      <a:pPr marL="228600" lvl="0" indent="-2286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100000"/>
                        <a:buFont typeface="+mj-lt"/>
                        <a:buAutoNum type="arabicPeriod"/>
                      </a:pPr>
                      <a:r>
                        <a:rPr lang="en-IN" sz="900" b="0" i="0" u="none" strike="noStrike" dirty="0">
                          <a:solidFill>
                            <a:schemeClr val="dk1"/>
                          </a:solidFill>
                          <a:latin typeface="Calibri"/>
                          <a:cs typeface="Calibri"/>
                          <a:sym typeface="Calibri"/>
                        </a:rPr>
                        <a:t>Bag : https://</a:t>
                      </a:r>
                      <a:r>
                        <a:rPr lang="en-IN" sz="900" b="0" i="0" u="none" strike="noStrike" dirty="0" err="1">
                          <a:solidFill>
                            <a:schemeClr val="dk1"/>
                          </a:solidFill>
                          <a:latin typeface="Calibri"/>
                          <a:cs typeface="Calibri"/>
                          <a:sym typeface="Calibri"/>
                        </a:rPr>
                        <a:t>www.freepik.com</a:t>
                      </a:r>
                      <a:r>
                        <a:rPr lang="en-IN" sz="900" b="0" i="0" u="none" strike="noStrike" dirty="0">
                          <a:solidFill>
                            <a:schemeClr val="dk1"/>
                          </a:solidFill>
                          <a:latin typeface="Calibri"/>
                          <a:cs typeface="Calibri"/>
                          <a:sym typeface="Calibri"/>
                        </a:rPr>
                        <a:t>/free-vector/backpack-with-books-materials_1215870.htm#                </a:t>
                      </a:r>
                      <a:endParaRPr lang="en-IN" sz="900" b="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228600" marR="0" lvl="0" indent="-2286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+mj-lt"/>
                        <a:buAutoNum type="arabicPeriod"/>
                      </a:pPr>
                      <a:r>
                        <a:rPr lang="en-IN" sz="900" b="0" i="0" u="none" strike="noStrike" dirty="0" err="1">
                          <a:solidFill>
                            <a:schemeClr val="dk1"/>
                          </a:solidFill>
                          <a:latin typeface="Calibri"/>
                          <a:cs typeface="Calibri"/>
                          <a:sym typeface="Calibri"/>
                        </a:rPr>
                        <a:t>jemastock</a:t>
                      </a:r>
                      <a:endParaRPr lang="en-IN" sz="900" b="0" i="0" u="none" strike="noStrike" dirty="0">
                        <a:solidFill>
                          <a:schemeClr val="dk1"/>
                        </a:solidFill>
                        <a:latin typeface="Calibri"/>
                        <a:cs typeface="Calibri"/>
                        <a:sym typeface="Calibri"/>
                      </a:endParaRPr>
                    </a:p>
                    <a:p>
                      <a:pPr marL="228600" marR="0" lvl="0" indent="-2286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+mj-lt"/>
                        <a:buAutoNum type="arabicPeriod"/>
                      </a:pPr>
                      <a:r>
                        <a:rPr lang="en-IN" sz="900" b="0" i="0" u="none" strike="noStrike" cap="none" dirty="0" err="1">
                          <a:solidFill>
                            <a:schemeClr val="dk1"/>
                          </a:solidFill>
                          <a:latin typeface="Calibri"/>
                          <a:cs typeface="Calibri"/>
                          <a:sym typeface="Calibri"/>
                        </a:rPr>
                        <a:t>freepik</a:t>
                      </a:r>
                      <a:endParaRPr sz="900" u="none" strike="noStrike" cap="none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89325"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r>
                        <a:rPr lang="en-GB" sz="900" u="none" strike="noStrike" cap="none" dirty="0"/>
                        <a:t>5</a:t>
                      </a:r>
                      <a:endParaRPr sz="900" u="none" strike="noStrike" cap="none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0" marR="0" lvl="0" indent="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Arial"/>
                        <a:buNone/>
                      </a:pPr>
                      <a:endParaRPr sz="900" u="none" strike="noStrike" cap="none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228600" lvl="0" indent="-2286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100000"/>
                        <a:buFont typeface="+mj-lt"/>
                        <a:buAutoNum type="arabicPeriod"/>
                      </a:pPr>
                      <a:r>
                        <a:rPr lang="en-IN" sz="900" b="0" i="0" u="none" strike="noStrike" dirty="0">
                          <a:solidFill>
                            <a:schemeClr val="dk1"/>
                          </a:solidFill>
                          <a:latin typeface="Calibri"/>
                          <a:cs typeface="Calibri"/>
                          <a:sym typeface="Calibri"/>
                        </a:rPr>
                        <a:t>Boy : https://</a:t>
                      </a:r>
                      <a:r>
                        <a:rPr lang="en-IN" sz="900" b="0" i="0" u="none" strike="noStrike" dirty="0" err="1">
                          <a:solidFill>
                            <a:schemeClr val="dk1"/>
                          </a:solidFill>
                          <a:latin typeface="Calibri"/>
                          <a:cs typeface="Calibri"/>
                          <a:sym typeface="Calibri"/>
                        </a:rPr>
                        <a:t>www.freepik.com</a:t>
                      </a:r>
                      <a:r>
                        <a:rPr lang="en-IN" sz="900" b="0" i="0" u="none" strike="noStrike" dirty="0">
                          <a:solidFill>
                            <a:schemeClr val="dk1"/>
                          </a:solidFill>
                          <a:latin typeface="Calibri"/>
                          <a:cs typeface="Calibri"/>
                          <a:sym typeface="Calibri"/>
                        </a:rPr>
                        <a:t>/free-vector/cute-boy-with-backpack-paper-greeting-white_6874082.htm#   </a:t>
                      </a:r>
                    </a:p>
                    <a:p>
                      <a:pPr marL="228600" lvl="0" indent="-2286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SzPct val="100000"/>
                        <a:buFont typeface="+mj-lt"/>
                        <a:buAutoNum type="arabicPeriod"/>
                      </a:pPr>
                      <a:r>
                        <a:rPr lang="en-IN" sz="900" b="0" i="0" u="none" strike="noStrike" dirty="0">
                          <a:solidFill>
                            <a:schemeClr val="dk1"/>
                          </a:solidFill>
                          <a:latin typeface="Calibri"/>
                          <a:cs typeface="Calibri"/>
                          <a:sym typeface="Calibri"/>
                        </a:rPr>
                        <a:t>Kids : https://</a:t>
                      </a:r>
                      <a:r>
                        <a:rPr lang="en-IN" sz="900" b="0" i="0" u="none" strike="noStrike" dirty="0" err="1">
                          <a:solidFill>
                            <a:schemeClr val="dk1"/>
                          </a:solidFill>
                          <a:latin typeface="Calibri"/>
                          <a:cs typeface="Calibri"/>
                          <a:sym typeface="Calibri"/>
                        </a:rPr>
                        <a:t>www.freepik.com</a:t>
                      </a:r>
                      <a:r>
                        <a:rPr lang="en-IN" sz="900" b="0" i="0" u="none" strike="noStrike" dirty="0">
                          <a:solidFill>
                            <a:schemeClr val="dk1"/>
                          </a:solidFill>
                          <a:latin typeface="Calibri"/>
                          <a:cs typeface="Calibri"/>
                          <a:sym typeface="Calibri"/>
                        </a:rPr>
                        <a:t>/free-vector/back-school-background-with-kids_2499203.htm#    </a:t>
                      </a:r>
                      <a:endParaRPr lang="en-IN" sz="900" b="0" dirty="0"/>
                    </a:p>
                  </a:txBody>
                  <a:tcPr marL="91450" marR="91450" marT="45725" marB="45725"/>
                </a:tc>
                <a:tc>
                  <a:txBody>
                    <a:bodyPr/>
                    <a:lstStyle/>
                    <a:p>
                      <a:pPr marL="228600" marR="0" lvl="0" indent="-2286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+mj-lt"/>
                        <a:buAutoNum type="arabicPeriod"/>
                      </a:pPr>
                      <a:r>
                        <a:rPr lang="en-GB" sz="900" u="none" strike="noStrike" cap="none" dirty="0" err="1"/>
                        <a:t>brgfx</a:t>
                      </a:r>
                      <a:endParaRPr lang="en-GB" sz="900" u="none" strike="noStrike" cap="none" dirty="0"/>
                    </a:p>
                    <a:p>
                      <a:pPr marL="228600" marR="0" lvl="0" indent="-228600" algn="l" rt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Pts val="900"/>
                        <a:buFont typeface="+mj-lt"/>
                        <a:buAutoNum type="arabicPeriod"/>
                      </a:pPr>
                      <a:r>
                        <a:rPr lang="en-GB" sz="900" u="none" strike="noStrike" cap="none" dirty="0" err="1"/>
                        <a:t>freepik</a:t>
                      </a:r>
                      <a:endParaRPr sz="900" u="none" strike="noStrike" cap="none" dirty="0"/>
                    </a:p>
                  </a:txBody>
                  <a:tcPr marL="91450" marR="91450" marT="45725" marB="45725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6" name="Google Shape;66;p3"/>
          <p:cNvSpPr txBox="1">
            <a:spLocks noGrp="1"/>
          </p:cNvSpPr>
          <p:nvPr>
            <p:ph type="title"/>
          </p:nvPr>
        </p:nvSpPr>
        <p:spPr>
          <a:xfrm>
            <a:off x="3549975" y="144016"/>
            <a:ext cx="5092048" cy="5000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0000"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Calibri"/>
              <a:buNone/>
            </a:pPr>
            <a:r>
              <a:rPr lang="en-IN"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Attribution / Citation</a:t>
            </a: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2" name="Picture 2" descr="Free fantasy cinderella fairy tale illustration">
            <a:extLst>
              <a:ext uri="{FF2B5EF4-FFF2-40B4-BE49-F238E27FC236}">
                <a16:creationId xmlns:a16="http://schemas.microsoft.com/office/drawing/2014/main" id="{A6650104-48F8-28F9-6A26-EA6BBADF219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6349" y="1415142"/>
            <a:ext cx="199771" cy="243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Forest at night landscape scene with different wild animals">
            <a:extLst>
              <a:ext uri="{FF2B5EF4-FFF2-40B4-BE49-F238E27FC236}">
                <a16:creationId xmlns:a16="http://schemas.microsoft.com/office/drawing/2014/main" id="{06633758-1B27-FEE2-AB57-A5314F2E8E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3347" y="1457188"/>
            <a:ext cx="377343" cy="209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2" descr="student back to school happiness icon isolated">
            <a:extLst>
              <a:ext uri="{FF2B5EF4-FFF2-40B4-BE49-F238E27FC236}">
                <a16:creationId xmlns:a16="http://schemas.microsoft.com/office/drawing/2014/main" id="{2DBDC4ED-32EB-96FE-2B56-796C5E20E62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856" t="8594" r="12810" b="8614"/>
          <a:stretch/>
        </p:blipFill>
        <p:spPr bwMode="auto">
          <a:xfrm>
            <a:off x="2323845" y="1950035"/>
            <a:ext cx="135940" cy="206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Backpack with books and materials">
            <a:extLst>
              <a:ext uri="{FF2B5EF4-FFF2-40B4-BE49-F238E27FC236}">
                <a16:creationId xmlns:a16="http://schemas.microsoft.com/office/drawing/2014/main" id="{A19E2BCD-2D31-3B34-96F0-1AA6C403D49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653" b="6125"/>
          <a:stretch/>
        </p:blipFill>
        <p:spPr bwMode="auto">
          <a:xfrm>
            <a:off x="2860476" y="1909083"/>
            <a:ext cx="243084" cy="247413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Cute boy with backpack and paper greeting on white">
            <a:extLst>
              <a:ext uri="{FF2B5EF4-FFF2-40B4-BE49-F238E27FC236}">
                <a16:creationId xmlns:a16="http://schemas.microsoft.com/office/drawing/2014/main" id="{916AACE7-AACC-3B38-4E7E-7B84BC41065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0239" y="2240318"/>
            <a:ext cx="195881" cy="3615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Back to school background with kids">
            <a:extLst>
              <a:ext uri="{FF2B5EF4-FFF2-40B4-BE49-F238E27FC236}">
                <a16:creationId xmlns:a16="http://schemas.microsoft.com/office/drawing/2014/main" id="{67651E38-5E4A-5554-193C-6551A277F453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90" t="9540" r="16031" b="19524"/>
          <a:stretch/>
        </p:blipFill>
        <p:spPr bwMode="auto">
          <a:xfrm>
            <a:off x="2860476" y="2316543"/>
            <a:ext cx="199771" cy="2090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D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412</TotalTime>
  <Words>958</Words>
  <Application>Microsoft Office PowerPoint</Application>
  <PresentationFormat>Widescreen</PresentationFormat>
  <Paragraphs>106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Cambria</vt:lpstr>
      <vt:lpstr>DD</vt:lpstr>
      <vt:lpstr>Where do I belong</vt:lpstr>
      <vt:lpstr>PowerPoint Presentation</vt:lpstr>
      <vt:lpstr>Quiz</vt:lpstr>
      <vt:lpstr>Riddles</vt:lpstr>
      <vt:lpstr>Riddles</vt:lpstr>
      <vt:lpstr>Riddles</vt:lpstr>
      <vt:lpstr>Attribution / Citation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sssvv</dc:creator>
  <cp:lastModifiedBy>Mahesh Mahadevan</cp:lastModifiedBy>
  <cp:revision>47</cp:revision>
  <dcterms:created xsi:type="dcterms:W3CDTF">2020-08-28T09:38:22Z</dcterms:created>
  <dcterms:modified xsi:type="dcterms:W3CDTF">2024-08-02T15:37:09Z</dcterms:modified>
</cp:coreProperties>
</file>