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68" r:id="rId5"/>
    <p:sldId id="266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4E6"/>
    <a:srgbClr val="4DD6D8"/>
    <a:srgbClr val="F888B8"/>
    <a:srgbClr val="57D3FF"/>
    <a:srgbClr val="C990F3"/>
    <a:srgbClr val="F7D355"/>
    <a:srgbClr val="F665A3"/>
    <a:srgbClr val="D8B0F6"/>
    <a:srgbClr val="93ADE1"/>
    <a:srgbClr val="366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2368"/>
  </p:normalViewPr>
  <p:slideViewPr>
    <p:cSldViewPr snapToGrid="0">
      <p:cViewPr varScale="1">
        <p:scale>
          <a:sx n="52" d="100"/>
          <a:sy n="52" d="100"/>
        </p:scale>
        <p:origin x="3608" y="20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A1FF-151F-364D-B95A-ADB635085C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1FE2-CB3F-CF47-96CB-DAFC3D76C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Poornam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Viswanathan – SSSVV gallery – Search words –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Poornam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Viswanathan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11FE2-CB3F-CF47-96CB-DAFC3D76C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Google Shape;17;p5" descr="Graphical user interface&#10;&#10;Description automatically generated">
            <a:extLst>
              <a:ext uri="{FF2B5EF4-FFF2-40B4-BE49-F238E27FC236}">
                <a16:creationId xmlns:a16="http://schemas.microsoft.com/office/drawing/2014/main" id="{0F8F2933-E066-4FEA-348D-F1BD65903C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55849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8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Google Shape;15;p5" descr="A close - up of a flame&#10;&#10;Description automatically generated with medium confidence">
            <a:extLst>
              <a:ext uri="{FF2B5EF4-FFF2-40B4-BE49-F238E27FC236}">
                <a16:creationId xmlns:a16="http://schemas.microsoft.com/office/drawing/2014/main" id="{D151A8EC-A8EB-5E4A-8067-E55BB100441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3000" y="12059519"/>
            <a:ext cx="7152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8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oogle Shape;17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42C3C5-014F-C686-FC47-9C7F0C8EF43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55849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8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Google Shape;16;p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8C55697D-6547-215D-8814-706A9E6B772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50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11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oogle Shape;16;p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388C4F-0E22-BF28-6468-2384DB63CB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4218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0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Google Shape;16;p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BDD6CC0E-449C-F798-2CF0-C09707D95D5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4585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oogle Shape;16;p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66D5C7D4-93BF-7BDE-24B9-0C1F649DB0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40600" y="1205584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90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M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94B6B9-5C2B-1CB6-8383-CE4530351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4884" y="254844"/>
            <a:ext cx="3131432" cy="5000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48D767B-8BCB-1C61-59EF-3CCFBA68DBB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" y="35701"/>
            <a:ext cx="1133615" cy="1202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5508A-10A9-64B3-963C-468FCDCB3F3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216" y="143249"/>
            <a:ext cx="1019928" cy="977532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085199DF-F604-2D66-D9BD-642C1FF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6358"/>
            <a:ext cx="6974958" cy="108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945B41-819E-90C7-CE3F-94812681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893214"/>
            <a:ext cx="8280400" cy="276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screen with blue lines&#10;&#10;Description automatically generated">
            <a:extLst>
              <a:ext uri="{FF2B5EF4-FFF2-40B4-BE49-F238E27FC236}">
                <a16:creationId xmlns:a16="http://schemas.microsoft.com/office/drawing/2014/main" id="{9D6C57DF-50B3-9768-4A00-23DE5CE9FAF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" y="-19048"/>
            <a:ext cx="9595933" cy="12804451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C9203E34-1522-B86D-2494-90D249F922FD}"/>
              </a:ext>
            </a:extLst>
          </p:cNvPr>
          <p:cNvSpPr txBox="1"/>
          <p:nvPr userDrawn="1"/>
        </p:nvSpPr>
        <p:spPr>
          <a:xfrm>
            <a:off x="286588" y="1233974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 BY-NC-SA 4.0 Sri Sathya Sai Central Trust</a:t>
            </a:r>
            <a:endParaRPr lang="en-IN" sz="900" b="0" dirty="0"/>
          </a:p>
        </p:txBody>
      </p:sp>
      <p:sp>
        <p:nvSpPr>
          <p:cNvPr id="3" name="Google Shape;18;p12">
            <a:extLst>
              <a:ext uri="{FF2B5EF4-FFF2-40B4-BE49-F238E27FC236}">
                <a16:creationId xmlns:a16="http://schemas.microsoft.com/office/drawing/2014/main" id="{B5774A4F-4EE9-DE95-667D-6868C0CF451D}"/>
              </a:ext>
            </a:extLst>
          </p:cNvPr>
          <p:cNvSpPr txBox="1"/>
          <p:nvPr userDrawn="1"/>
        </p:nvSpPr>
        <p:spPr>
          <a:xfrm>
            <a:off x="395804" y="11770354"/>
            <a:ext cx="8809593" cy="23079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</a:t>
            </a:r>
            <a:r>
              <a:rPr lang="en-US" sz="9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US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Nilayam, as a collaborative offering in the service of our nation.</a:t>
            </a:r>
            <a:endParaRPr sz="9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;p3">
            <a:extLst>
              <a:ext uri="{FF2B5EF4-FFF2-40B4-BE49-F238E27FC236}">
                <a16:creationId xmlns:a16="http://schemas.microsoft.com/office/drawing/2014/main" id="{BC1D8F19-B333-CE48-8081-B5670D54F06C}"/>
              </a:ext>
            </a:extLst>
          </p:cNvPr>
          <p:cNvSpPr/>
          <p:nvPr userDrawn="1"/>
        </p:nvSpPr>
        <p:spPr>
          <a:xfrm>
            <a:off x="5610193" y="12228828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5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67" r:id="rId8"/>
  </p:sldLayoutIdLst>
  <p:txStyles>
    <p:titleStyle>
      <a:lvl1pPr algn="ctr" defTabSz="96012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radio&#10;&#10;Description automatically generated">
            <a:extLst>
              <a:ext uri="{FF2B5EF4-FFF2-40B4-BE49-F238E27FC236}">
                <a16:creationId xmlns:a16="http://schemas.microsoft.com/office/drawing/2014/main" id="{F3B33457-32EF-EF7D-1C5E-358736A5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9" y="3198731"/>
            <a:ext cx="3629201" cy="2277597"/>
          </a:xfrm>
          <a:prstGeom prst="rect">
            <a:avLst/>
          </a:prstGeom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7E69009A-22B1-F57F-BDDB-B575DE0460F8}"/>
              </a:ext>
            </a:extLst>
          </p:cNvPr>
          <p:cNvSpPr/>
          <p:nvPr/>
        </p:nvSpPr>
        <p:spPr>
          <a:xfrm>
            <a:off x="4478706" y="4328660"/>
            <a:ext cx="4716152" cy="3527716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D74F9-2E8E-2A5E-151F-111694C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003"/>
            <a:ext cx="6974958" cy="10812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FIRST NEWS REPORT ANNOUNCING THE INDEPENDENCE OF INDIA</a:t>
            </a:r>
            <a:endParaRPr lang="en-IN" b="1" dirty="0"/>
          </a:p>
        </p:txBody>
      </p:sp>
      <p:pic>
        <p:nvPicPr>
          <p:cNvPr id="6" name="Picture 5" descr="An old person wearing glasses&#10;&#10;Description automatically generated">
            <a:extLst>
              <a:ext uri="{FF2B5EF4-FFF2-40B4-BE49-F238E27FC236}">
                <a16:creationId xmlns:a16="http://schemas.microsoft.com/office/drawing/2014/main" id="{96D4CD93-6B81-FAB2-4B0E-5C8BB27D2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" y="1509937"/>
            <a:ext cx="3729318" cy="4757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526785-CEF0-4E5E-1051-C4288B492374}"/>
              </a:ext>
            </a:extLst>
          </p:cNvPr>
          <p:cNvSpPr txBox="1"/>
          <p:nvPr/>
        </p:nvSpPr>
        <p:spPr>
          <a:xfrm>
            <a:off x="1126420" y="8195925"/>
            <a:ext cx="7348361" cy="3108543"/>
          </a:xfrm>
          <a:prstGeom prst="rect">
            <a:avLst/>
          </a:prstGeom>
          <a:gradFill flip="none" rotWithShape="1">
            <a:gsLst>
              <a:gs pos="40000">
                <a:srgbClr val="779843"/>
              </a:gs>
              <a:gs pos="0">
                <a:srgbClr val="00B050">
                  <a:lumMod val="99000"/>
                </a:srgbClr>
              </a:gs>
              <a:gs pos="58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l" rtl="0"/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  <a:t>On August 15, 1947, at 5:30 a.m., young </a:t>
            </a:r>
            <a:r>
              <a:rPr lang="en-US" sz="2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  <a:t>Poornam</a:t>
            </a: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  <a:t> Viswanathan became the first Indian to announce India's freedom in a historic radio broadcast from All India Radio to East Asia.</a:t>
            </a:r>
          </a:p>
          <a:p>
            <a:r>
              <a:rPr lang="en-US" sz="2800">
                <a:solidFill>
                  <a:schemeClr val="bg1"/>
                </a:solidFill>
              </a:rPr>
              <a:t>His </a:t>
            </a:r>
            <a:r>
              <a:rPr lang="en-US" sz="2800" dirty="0">
                <a:solidFill>
                  <a:schemeClr val="bg1"/>
                </a:solidFill>
              </a:rPr>
              <a:t>first sentence, '</a:t>
            </a:r>
            <a:r>
              <a:rPr lang="en-US" sz="2800" b="1" dirty="0">
                <a:solidFill>
                  <a:schemeClr val="bg1"/>
                </a:solidFill>
              </a:rPr>
              <a:t>India is a free country!</a:t>
            </a:r>
            <a:r>
              <a:rPr lang="en-US" sz="2800" dirty="0">
                <a:solidFill>
                  <a:schemeClr val="bg1"/>
                </a:solidFill>
              </a:rPr>
              <a:t>' was followed by Pandit Jawaharlal Nehru's 'Tryst with Destiny' speech.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calendar with circles on it&#10;&#10;Description automatically generated">
            <a:extLst>
              <a:ext uri="{FF2B5EF4-FFF2-40B4-BE49-F238E27FC236}">
                <a16:creationId xmlns:a16="http://schemas.microsoft.com/office/drawing/2014/main" id="{E36859A5-48F2-43F4-7086-F1D35FABC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9" y="1599252"/>
            <a:ext cx="877699" cy="720000"/>
          </a:xfrm>
          <a:prstGeom prst="rect">
            <a:avLst/>
          </a:prstGeom>
        </p:spPr>
      </p:pic>
      <p:pic>
        <p:nvPicPr>
          <p:cNvPr id="13" name="Picture 12" descr="A red and white clock&#10;&#10;Description automatically generated">
            <a:extLst>
              <a:ext uri="{FF2B5EF4-FFF2-40B4-BE49-F238E27FC236}">
                <a16:creationId xmlns:a16="http://schemas.microsoft.com/office/drawing/2014/main" id="{D7DC90E1-D4DB-2247-CA8D-9DD6EE843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9" y="2316062"/>
            <a:ext cx="9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28D7B4-8E85-4088-07F5-77FE8481185C}"/>
              </a:ext>
            </a:extLst>
          </p:cNvPr>
          <p:cNvSpPr txBox="1"/>
          <p:nvPr/>
        </p:nvSpPr>
        <p:spPr>
          <a:xfrm>
            <a:off x="5690125" y="1667778"/>
            <a:ext cx="309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15</a:t>
            </a:r>
            <a:r>
              <a:rPr lang="en-IN" sz="2800" b="1" baseline="30000" dirty="0"/>
              <a:t>th</a:t>
            </a:r>
            <a:r>
              <a:rPr lang="en-IN" sz="2800" b="1" dirty="0"/>
              <a:t> August 1947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15830-965A-86C5-78B3-F9127A2F565B}"/>
              </a:ext>
            </a:extLst>
          </p:cNvPr>
          <p:cNvSpPr txBox="1"/>
          <p:nvPr/>
        </p:nvSpPr>
        <p:spPr>
          <a:xfrm>
            <a:off x="5510834" y="2474890"/>
            <a:ext cx="309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05:30 a.m.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08A9B6-893B-89F9-F4C5-127C8DC0CE19}"/>
              </a:ext>
            </a:extLst>
          </p:cNvPr>
          <p:cNvSpPr txBox="1"/>
          <p:nvPr/>
        </p:nvSpPr>
        <p:spPr>
          <a:xfrm>
            <a:off x="4905434" y="5456860"/>
            <a:ext cx="390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India is a free country!</a:t>
            </a:r>
            <a:endParaRPr lang="en-IN" sz="3600" b="1" dirty="0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E9E667EE-655C-2770-2400-8FEB3A381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4" y="6783604"/>
            <a:ext cx="1223123" cy="12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7277-2EA8-C51C-DAB4-42070CFB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173" y="269834"/>
            <a:ext cx="4784854" cy="500042"/>
          </a:xfrm>
        </p:spPr>
        <p:txBody>
          <a:bodyPr>
            <a:normAutofit fontScale="90000"/>
          </a:bodyPr>
          <a:lstStyle/>
          <a:p>
            <a:r>
              <a:rPr lang="en-US" dirty="0"/>
              <a:t>ATTRIBUTIONS/CITATIONS</a:t>
            </a:r>
          </a:p>
        </p:txBody>
      </p:sp>
      <p:graphicFrame>
        <p:nvGraphicFramePr>
          <p:cNvPr id="3" name="Google Shape;47;p3">
            <a:extLst>
              <a:ext uri="{FF2B5EF4-FFF2-40B4-BE49-F238E27FC236}">
                <a16:creationId xmlns:a16="http://schemas.microsoft.com/office/drawing/2014/main" id="{24452FB3-6E3E-239B-5463-C3807D9AD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69817"/>
              </p:ext>
            </p:extLst>
          </p:nvPr>
        </p:nvGraphicFramePr>
        <p:xfrm>
          <a:off x="782533" y="1648167"/>
          <a:ext cx="7956733" cy="35084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#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Thumbnail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Source link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Author 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7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https://www.freepik.com/free-vector/calendar-icon-white-background_23722481.htm#fromView=search&amp;page=1&amp;position=3&amp;uuid=9494b03a-2108-4062-9e5f-ee3eaacfca02 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brgfx</a:t>
                      </a:r>
                      <a:r>
                        <a:rPr lang="en-US" sz="900" dirty="0"/>
                        <a:t> 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49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https://www.freepik.com/free-vector/clock-flat-style_198044264.htm#fromView=search&amp;page=1&amp;position=1&amp;uuid=d530b72f-31f9-4393-98e9-8d85ac0fdbc5 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juicy_fish</a:t>
                      </a:r>
                      <a:r>
                        <a:rPr lang="en-US" sz="900" dirty="0"/>
                        <a:t> 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https://pixabay.com/photos/radio-tube-radio-radio-device-1954856/ 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Detmold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4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https://boudewijnhuijgens.getarchive.net/amp/media/prasar-bharti-air-and-dd-08c685 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Wikimedia Commons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A calendar with circles on it&#10;&#10;Description automatically generated">
            <a:extLst>
              <a:ext uri="{FF2B5EF4-FFF2-40B4-BE49-F238E27FC236}">
                <a16:creationId xmlns:a16="http://schemas.microsoft.com/office/drawing/2014/main" id="{517AC65E-C18D-FE3B-6443-536C8539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66" y="2103106"/>
            <a:ext cx="877699" cy="720000"/>
          </a:xfrm>
          <a:prstGeom prst="rect">
            <a:avLst/>
          </a:prstGeom>
        </p:spPr>
      </p:pic>
      <p:pic>
        <p:nvPicPr>
          <p:cNvPr id="5" name="Picture 4" descr="A red and white clock&#10;&#10;Description automatically generated">
            <a:extLst>
              <a:ext uri="{FF2B5EF4-FFF2-40B4-BE49-F238E27FC236}">
                <a16:creationId xmlns:a16="http://schemas.microsoft.com/office/drawing/2014/main" id="{EF966B8D-3C75-4901-098E-A7BBE709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18" y="2801397"/>
            <a:ext cx="900000" cy="900000"/>
          </a:xfrm>
          <a:prstGeom prst="rect">
            <a:avLst/>
          </a:prstGeom>
        </p:spPr>
      </p:pic>
      <p:pic>
        <p:nvPicPr>
          <p:cNvPr id="6" name="Picture 5" descr="A close-up of a radio&#10;&#10;Description automatically generated">
            <a:extLst>
              <a:ext uri="{FF2B5EF4-FFF2-40B4-BE49-F238E27FC236}">
                <a16:creationId xmlns:a16="http://schemas.microsoft.com/office/drawing/2014/main" id="{3BD7BB5A-AB4B-CDC4-8610-19946346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34" y="3660452"/>
            <a:ext cx="1112680" cy="698291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EE84215-9925-EEFF-EC16-2333DCCAB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1" y="4458287"/>
            <a:ext cx="615856" cy="6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5BEF2A167564EABFCC240573692B4" ma:contentTypeVersion="12" ma:contentTypeDescription="Create a new document." ma:contentTypeScope="" ma:versionID="b3be7f1839954e04f500aa72495d907d">
  <xsd:schema xmlns:xsd="http://www.w3.org/2001/XMLSchema" xmlns:xs="http://www.w3.org/2001/XMLSchema" xmlns:p="http://schemas.microsoft.com/office/2006/metadata/properties" xmlns:ns2="c0cf14c6-0f59-4d43-b4c0-557cd2780d44" xmlns:ns3="87a38d6e-0924-437d-a826-e2102181e1d9" targetNamespace="http://schemas.microsoft.com/office/2006/metadata/properties" ma:root="true" ma:fieldsID="d04294ccd6db00dd124505151bc4a6e8" ns2:_="" ns3:_="">
    <xsd:import namespace="c0cf14c6-0f59-4d43-b4c0-557cd2780d44"/>
    <xsd:import namespace="87a38d6e-0924-437d-a826-e2102181e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f14c6-0f59-4d43-b4c0-557cd2780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8d6e-0924-437d-a826-e2102181e1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dbe0652-a2bd-4050-99a1-212f0d85a33e}" ma:internalName="TaxCatchAll" ma:showField="CatchAllData" ma:web="87a38d6e-0924-437d-a826-e2102181e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f14c6-0f59-4d43-b4c0-557cd2780d44">
      <Terms xmlns="http://schemas.microsoft.com/office/infopath/2007/PartnerControls"/>
    </lcf76f155ced4ddcb4097134ff3c332f>
    <TaxCatchAll xmlns="87a38d6e-0924-437d-a826-e2102181e1d9" xsi:nil="true"/>
  </documentManagement>
</p:properties>
</file>

<file path=customXml/itemProps1.xml><?xml version="1.0" encoding="utf-8"?>
<ds:datastoreItem xmlns:ds="http://schemas.openxmlformats.org/officeDocument/2006/customXml" ds:itemID="{8E0DC9CA-96B4-477E-B44D-560397D0B90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0cf14c6-0f59-4d43-b4c0-557cd2780d44"/>
    <ds:schemaRef ds:uri="87a38d6e-0924-437d-a826-e2102181e1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BEA086-CD81-4D06-90A2-67A707569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0D05C-BC11-424B-83A6-A53FC9136908}">
  <ds:schemaRefs>
    <ds:schemaRef ds:uri="http://schemas.microsoft.com/office/2006/documentManagement/types"/>
    <ds:schemaRef ds:uri="http://purl.org/dc/terms/"/>
    <ds:schemaRef ds:uri="c0cf14c6-0f59-4d43-b4c0-557cd2780d4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7a38d6e-0924-437d-a826-e2102181e1d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784</TotalTime>
  <Words>204</Words>
  <Application>Microsoft Macintosh PowerPoint</Application>
  <PresentationFormat>A3 Paper (297x420 mm)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Google Sans</vt:lpstr>
      <vt:lpstr>Office Theme</vt:lpstr>
      <vt:lpstr>THE FIRST NEWS REPORT ANNOUNCING THE INDEPENDENCE OF INDIA</vt:lpstr>
      <vt:lpstr>ATTRIBUTIONS/CITATIONS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Srujana Shankar</dc:creator>
  <cp:lastModifiedBy>Mahesh Mahadevan</cp:lastModifiedBy>
  <cp:revision>72</cp:revision>
  <dcterms:created xsi:type="dcterms:W3CDTF">2022-09-06T06:46:34Z</dcterms:created>
  <dcterms:modified xsi:type="dcterms:W3CDTF">2024-08-20T15:08:40Z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0x010100CD75BEF2A167564EABFCC240573692B4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2022-11-18T08:38:16Z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3e00dcfe-c21e-49a6-8f0e-b6662e91d86d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