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5" r:id="rId4"/>
    <p:sldId id="267" r:id="rId5"/>
    <p:sldId id="260" r:id="rId6"/>
    <p:sldId id="257" r:id="rId7"/>
    <p:sldId id="266" r:id="rId8"/>
    <p:sldId id="270" r:id="rId9"/>
    <p:sldId id="271" r:id="rId10"/>
    <p:sldId id="272" r:id="rId11"/>
    <p:sldId id="273" r:id="rId12"/>
    <p:sldId id="274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hEwf4zKoSrI9VK0InNJqL5fYjn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4297A2-811B-47ED-8092-229EEA59F8F7}">
  <a:tblStyle styleId="{0D4297A2-811B-47ED-8092-229EEA59F8F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13" autoAdjust="0"/>
    <p:restoredTop sz="71020" autoAdjust="0"/>
  </p:normalViewPr>
  <p:slideViewPr>
    <p:cSldViewPr snapToGrid="0">
      <p:cViewPr varScale="1">
        <p:scale>
          <a:sx n="84" d="100"/>
          <a:sy n="84" d="100"/>
        </p:scale>
        <p:origin x="145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A08B20-4D17-F94C-9E8E-0B799D76D81C}" type="doc">
      <dgm:prSet loTypeId="urn:microsoft.com/office/officeart/2005/8/layout/vList4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50AB450A-9222-1D46-BA50-4975EFB3521D}">
      <dgm:prSet phldrT="[Text]" custT="1"/>
      <dgm:spPr/>
      <dgm:t>
        <a:bodyPr/>
        <a:lstStyle/>
        <a:p>
          <a:pPr marL="0">
            <a:buNone/>
          </a:pPr>
          <a:endParaRPr lang="en-GB" sz="1600" dirty="0"/>
        </a:p>
      </dgm:t>
    </dgm:pt>
    <dgm:pt modelId="{9E23817B-7749-F04A-A429-AF80F6B327AE}" type="parTrans" cxnId="{163763B6-18B1-EA4E-946C-456B8A76420F}">
      <dgm:prSet/>
      <dgm:spPr/>
      <dgm:t>
        <a:bodyPr/>
        <a:lstStyle/>
        <a:p>
          <a:endParaRPr lang="en-GB"/>
        </a:p>
      </dgm:t>
    </dgm:pt>
    <dgm:pt modelId="{F384AB00-1043-884A-91C4-D3C25F26F2B8}" type="sibTrans" cxnId="{163763B6-18B1-EA4E-946C-456B8A76420F}">
      <dgm:prSet/>
      <dgm:spPr/>
      <dgm:t>
        <a:bodyPr/>
        <a:lstStyle/>
        <a:p>
          <a:endParaRPr lang="en-GB"/>
        </a:p>
      </dgm:t>
    </dgm:pt>
    <dgm:pt modelId="{07D3154F-706D-0342-B841-8FE2761B2A29}">
      <dgm:prSet phldrT="[Text]"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  <a:buNone/>
          </a:pPr>
          <a:endParaRPr lang="en-GB" sz="1600" dirty="0">
            <a:latin typeface="+mn-lt"/>
          </a:endParaRPr>
        </a:p>
      </dgm:t>
    </dgm:pt>
    <dgm:pt modelId="{034A8E31-D91B-5D4E-8C14-AF0C5ED80116}" type="parTrans" cxnId="{C2C03272-E365-6047-912B-04D0BB088168}">
      <dgm:prSet/>
      <dgm:spPr/>
      <dgm:t>
        <a:bodyPr/>
        <a:lstStyle/>
        <a:p>
          <a:endParaRPr lang="en-GB"/>
        </a:p>
      </dgm:t>
    </dgm:pt>
    <dgm:pt modelId="{3B077885-F9E9-E046-B28B-EE866FFFA9D2}" type="sibTrans" cxnId="{C2C03272-E365-6047-912B-04D0BB088168}">
      <dgm:prSet/>
      <dgm:spPr/>
      <dgm:t>
        <a:bodyPr/>
        <a:lstStyle/>
        <a:p>
          <a:endParaRPr lang="en-GB"/>
        </a:p>
      </dgm:t>
    </dgm:pt>
    <dgm:pt modelId="{D177F411-33D0-4345-AD21-457B2745353B}">
      <dgm:prSet phldrT="[Text]" custT="1"/>
      <dgm:spPr/>
      <dgm:t>
        <a:bodyPr/>
        <a:lstStyle/>
        <a:p>
          <a:pPr marL="12700" indent="0">
            <a:buNone/>
            <a:tabLst/>
          </a:pPr>
          <a:endParaRPr lang="en-GB" sz="1600" dirty="0"/>
        </a:p>
      </dgm:t>
    </dgm:pt>
    <dgm:pt modelId="{CD7B7AC6-9D69-9644-858F-EA8C95D6855B}" type="sibTrans" cxnId="{20345549-08A4-A747-9BD9-FB4518AE2565}">
      <dgm:prSet/>
      <dgm:spPr/>
      <dgm:t>
        <a:bodyPr/>
        <a:lstStyle/>
        <a:p>
          <a:endParaRPr lang="en-GB"/>
        </a:p>
      </dgm:t>
    </dgm:pt>
    <dgm:pt modelId="{2E61A6D4-3778-C44C-9971-980BFBFC5E20}" type="parTrans" cxnId="{20345549-08A4-A747-9BD9-FB4518AE2565}">
      <dgm:prSet/>
      <dgm:spPr/>
      <dgm:t>
        <a:bodyPr/>
        <a:lstStyle/>
        <a:p>
          <a:endParaRPr lang="en-GB"/>
        </a:p>
      </dgm:t>
    </dgm:pt>
    <dgm:pt modelId="{5FFDB3B0-9B93-F74B-AF7F-A8A96E3CD72F}" type="pres">
      <dgm:prSet presAssocID="{7CA08B20-4D17-F94C-9E8E-0B799D76D81C}" presName="linear" presStyleCnt="0">
        <dgm:presLayoutVars>
          <dgm:dir/>
          <dgm:resizeHandles val="exact"/>
        </dgm:presLayoutVars>
      </dgm:prSet>
      <dgm:spPr/>
    </dgm:pt>
    <dgm:pt modelId="{C49F377E-C442-5C47-8CD1-F1EC737BFA4D}" type="pres">
      <dgm:prSet presAssocID="{D177F411-33D0-4345-AD21-457B2745353B}" presName="comp" presStyleCnt="0"/>
      <dgm:spPr/>
    </dgm:pt>
    <dgm:pt modelId="{EC7D6E68-5F13-B043-815F-15C91BA25B2D}" type="pres">
      <dgm:prSet presAssocID="{D177F411-33D0-4345-AD21-457B2745353B}" presName="box" presStyleLbl="node1" presStyleIdx="0" presStyleCnt="3" custScaleY="88189" custLinFactNeighborY="-4252"/>
      <dgm:spPr/>
    </dgm:pt>
    <dgm:pt modelId="{0052E6A6-9746-614C-9C56-D34D480A2E59}" type="pres">
      <dgm:prSet presAssocID="{D177F411-33D0-4345-AD21-457B2745353B}" presName="img" presStyleLbl="fgImgPlace1" presStyleIdx="0" presStyleCnt="3" custScaleX="68493" custLinFactNeighborX="-4822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0EC34E14-84BD-1042-81C2-2042790E05F9}" type="pres">
      <dgm:prSet presAssocID="{D177F411-33D0-4345-AD21-457B2745353B}" presName="text" presStyleLbl="node1" presStyleIdx="0" presStyleCnt="3">
        <dgm:presLayoutVars>
          <dgm:bulletEnabled val="1"/>
        </dgm:presLayoutVars>
      </dgm:prSet>
      <dgm:spPr/>
    </dgm:pt>
    <dgm:pt modelId="{C02A6642-EDC5-E848-A393-AD76B281613E}" type="pres">
      <dgm:prSet presAssocID="{CD7B7AC6-9D69-9644-858F-EA8C95D6855B}" presName="spacer" presStyleCnt="0"/>
      <dgm:spPr/>
    </dgm:pt>
    <dgm:pt modelId="{EA46FE49-33F9-AE40-914C-D77ED78B4C38}" type="pres">
      <dgm:prSet presAssocID="{50AB450A-9222-1D46-BA50-4975EFB3521D}" presName="comp" presStyleCnt="0"/>
      <dgm:spPr/>
    </dgm:pt>
    <dgm:pt modelId="{FCC38FCD-EBA6-654F-8294-7489A4D9C9BB}" type="pres">
      <dgm:prSet presAssocID="{50AB450A-9222-1D46-BA50-4975EFB3521D}" presName="box" presStyleLbl="node1" presStyleIdx="1" presStyleCnt="3"/>
      <dgm:spPr/>
    </dgm:pt>
    <dgm:pt modelId="{CFFD80DD-55DD-B141-A4C5-2D9A333B4A94}" type="pres">
      <dgm:prSet presAssocID="{50AB450A-9222-1D46-BA50-4975EFB3521D}" presName="img" presStyleLbl="fgImgPlace1" presStyleIdx="1" presStyleCnt="3" custScaleX="68493" custLinFactNeighborX="-4822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AD5DE108-B3C5-0943-9E27-DD3145BB2499}" type="pres">
      <dgm:prSet presAssocID="{50AB450A-9222-1D46-BA50-4975EFB3521D}" presName="text" presStyleLbl="node1" presStyleIdx="1" presStyleCnt="3">
        <dgm:presLayoutVars>
          <dgm:bulletEnabled val="1"/>
        </dgm:presLayoutVars>
      </dgm:prSet>
      <dgm:spPr/>
    </dgm:pt>
    <dgm:pt modelId="{7D60073A-0397-6342-A441-3F31C843E069}" type="pres">
      <dgm:prSet presAssocID="{F384AB00-1043-884A-91C4-D3C25F26F2B8}" presName="spacer" presStyleCnt="0"/>
      <dgm:spPr/>
    </dgm:pt>
    <dgm:pt modelId="{AEC76CC2-FB2F-3D44-8CCE-03831877DE8F}" type="pres">
      <dgm:prSet presAssocID="{07D3154F-706D-0342-B841-8FE2761B2A29}" presName="comp" presStyleCnt="0"/>
      <dgm:spPr/>
    </dgm:pt>
    <dgm:pt modelId="{846459FA-BD82-1E40-9A7C-E06D35BCD852}" type="pres">
      <dgm:prSet presAssocID="{07D3154F-706D-0342-B841-8FE2761B2A29}" presName="box" presStyleLbl="node1" presStyleIdx="2" presStyleCnt="3" custLinFactNeighborX="-655"/>
      <dgm:spPr/>
    </dgm:pt>
    <dgm:pt modelId="{C2638AEC-9108-B143-9DEE-DC0B3EB39137}" type="pres">
      <dgm:prSet presAssocID="{07D3154F-706D-0342-B841-8FE2761B2A29}" presName="img" presStyleLbl="fgImgPlace1" presStyleIdx="2" presStyleCnt="3" custScaleX="68493" custLinFactNeighborX="-4822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B4B22E1F-38FF-AE47-89F7-21017C69DE87}" type="pres">
      <dgm:prSet presAssocID="{07D3154F-706D-0342-B841-8FE2761B2A29}" presName="text" presStyleLbl="node1" presStyleIdx="2" presStyleCnt="3">
        <dgm:presLayoutVars>
          <dgm:bulletEnabled val="1"/>
        </dgm:presLayoutVars>
      </dgm:prSet>
      <dgm:spPr/>
    </dgm:pt>
  </dgm:ptLst>
  <dgm:cxnLst>
    <dgm:cxn modelId="{469A3F0F-EF62-DC41-B836-AAF1C215FDBE}" type="presOf" srcId="{50AB450A-9222-1D46-BA50-4975EFB3521D}" destId="{FCC38FCD-EBA6-654F-8294-7489A4D9C9BB}" srcOrd="0" destOrd="0" presId="urn:microsoft.com/office/officeart/2005/8/layout/vList4"/>
    <dgm:cxn modelId="{E5588729-7BF3-2F4E-A15A-9A01508F6BAD}" type="presOf" srcId="{50AB450A-9222-1D46-BA50-4975EFB3521D}" destId="{AD5DE108-B3C5-0943-9E27-DD3145BB2499}" srcOrd="1" destOrd="0" presId="urn:microsoft.com/office/officeart/2005/8/layout/vList4"/>
    <dgm:cxn modelId="{45C3372C-EC85-0F41-A4D1-3C0FA3642468}" type="presOf" srcId="{7CA08B20-4D17-F94C-9E8E-0B799D76D81C}" destId="{5FFDB3B0-9B93-F74B-AF7F-A8A96E3CD72F}" srcOrd="0" destOrd="0" presId="urn:microsoft.com/office/officeart/2005/8/layout/vList4"/>
    <dgm:cxn modelId="{20345549-08A4-A747-9BD9-FB4518AE2565}" srcId="{7CA08B20-4D17-F94C-9E8E-0B799D76D81C}" destId="{D177F411-33D0-4345-AD21-457B2745353B}" srcOrd="0" destOrd="0" parTransId="{2E61A6D4-3778-C44C-9971-980BFBFC5E20}" sibTransId="{CD7B7AC6-9D69-9644-858F-EA8C95D6855B}"/>
    <dgm:cxn modelId="{9877B653-B9D5-A447-8BCE-3123F714416B}" type="presOf" srcId="{07D3154F-706D-0342-B841-8FE2761B2A29}" destId="{B4B22E1F-38FF-AE47-89F7-21017C69DE87}" srcOrd="1" destOrd="0" presId="urn:microsoft.com/office/officeart/2005/8/layout/vList4"/>
    <dgm:cxn modelId="{27860867-48EC-554E-A1BB-F9115E33DDC0}" type="presOf" srcId="{07D3154F-706D-0342-B841-8FE2761B2A29}" destId="{846459FA-BD82-1E40-9A7C-E06D35BCD852}" srcOrd="0" destOrd="0" presId="urn:microsoft.com/office/officeart/2005/8/layout/vList4"/>
    <dgm:cxn modelId="{C2C03272-E365-6047-912B-04D0BB088168}" srcId="{7CA08B20-4D17-F94C-9E8E-0B799D76D81C}" destId="{07D3154F-706D-0342-B841-8FE2761B2A29}" srcOrd="2" destOrd="0" parTransId="{034A8E31-D91B-5D4E-8C14-AF0C5ED80116}" sibTransId="{3B077885-F9E9-E046-B28B-EE866FFFA9D2}"/>
    <dgm:cxn modelId="{620CE276-299D-1743-A282-A6C8A75FBD16}" type="presOf" srcId="{D177F411-33D0-4345-AD21-457B2745353B}" destId="{0EC34E14-84BD-1042-81C2-2042790E05F9}" srcOrd="1" destOrd="0" presId="urn:microsoft.com/office/officeart/2005/8/layout/vList4"/>
    <dgm:cxn modelId="{C753F1AC-FF8D-034B-8DA3-C72BF872E7DF}" type="presOf" srcId="{D177F411-33D0-4345-AD21-457B2745353B}" destId="{EC7D6E68-5F13-B043-815F-15C91BA25B2D}" srcOrd="0" destOrd="0" presId="urn:microsoft.com/office/officeart/2005/8/layout/vList4"/>
    <dgm:cxn modelId="{163763B6-18B1-EA4E-946C-456B8A76420F}" srcId="{7CA08B20-4D17-F94C-9E8E-0B799D76D81C}" destId="{50AB450A-9222-1D46-BA50-4975EFB3521D}" srcOrd="1" destOrd="0" parTransId="{9E23817B-7749-F04A-A429-AF80F6B327AE}" sibTransId="{F384AB00-1043-884A-91C4-D3C25F26F2B8}"/>
    <dgm:cxn modelId="{A25CA6D2-F822-2647-92A5-47894ACCB86E}" type="presParOf" srcId="{5FFDB3B0-9B93-F74B-AF7F-A8A96E3CD72F}" destId="{C49F377E-C442-5C47-8CD1-F1EC737BFA4D}" srcOrd="0" destOrd="0" presId="urn:microsoft.com/office/officeart/2005/8/layout/vList4"/>
    <dgm:cxn modelId="{CB6B820C-90F4-3045-ADD7-51C6136C9164}" type="presParOf" srcId="{C49F377E-C442-5C47-8CD1-F1EC737BFA4D}" destId="{EC7D6E68-5F13-B043-815F-15C91BA25B2D}" srcOrd="0" destOrd="0" presId="urn:microsoft.com/office/officeart/2005/8/layout/vList4"/>
    <dgm:cxn modelId="{E77AE6D1-53B2-924E-BD50-29360F431A02}" type="presParOf" srcId="{C49F377E-C442-5C47-8CD1-F1EC737BFA4D}" destId="{0052E6A6-9746-614C-9C56-D34D480A2E59}" srcOrd="1" destOrd="0" presId="urn:microsoft.com/office/officeart/2005/8/layout/vList4"/>
    <dgm:cxn modelId="{6F2A9041-1067-594A-A245-6569D2D8AD95}" type="presParOf" srcId="{C49F377E-C442-5C47-8CD1-F1EC737BFA4D}" destId="{0EC34E14-84BD-1042-81C2-2042790E05F9}" srcOrd="2" destOrd="0" presId="urn:microsoft.com/office/officeart/2005/8/layout/vList4"/>
    <dgm:cxn modelId="{5068C5D9-E3BA-FF4A-83D3-470CAE767D9C}" type="presParOf" srcId="{5FFDB3B0-9B93-F74B-AF7F-A8A96E3CD72F}" destId="{C02A6642-EDC5-E848-A393-AD76B281613E}" srcOrd="1" destOrd="0" presId="urn:microsoft.com/office/officeart/2005/8/layout/vList4"/>
    <dgm:cxn modelId="{A349C692-9E92-7B4F-AB42-1F7EF181991A}" type="presParOf" srcId="{5FFDB3B0-9B93-F74B-AF7F-A8A96E3CD72F}" destId="{EA46FE49-33F9-AE40-914C-D77ED78B4C38}" srcOrd="2" destOrd="0" presId="urn:microsoft.com/office/officeart/2005/8/layout/vList4"/>
    <dgm:cxn modelId="{7E473308-EEE6-CB4B-951D-E866366DE803}" type="presParOf" srcId="{EA46FE49-33F9-AE40-914C-D77ED78B4C38}" destId="{FCC38FCD-EBA6-654F-8294-7489A4D9C9BB}" srcOrd="0" destOrd="0" presId="urn:microsoft.com/office/officeart/2005/8/layout/vList4"/>
    <dgm:cxn modelId="{87C0B585-BEE5-2147-93A8-51B5223C78AA}" type="presParOf" srcId="{EA46FE49-33F9-AE40-914C-D77ED78B4C38}" destId="{CFFD80DD-55DD-B141-A4C5-2D9A333B4A94}" srcOrd="1" destOrd="0" presId="urn:microsoft.com/office/officeart/2005/8/layout/vList4"/>
    <dgm:cxn modelId="{EA1DA5BA-2139-1B4B-8B71-829DCE029B69}" type="presParOf" srcId="{EA46FE49-33F9-AE40-914C-D77ED78B4C38}" destId="{AD5DE108-B3C5-0943-9E27-DD3145BB2499}" srcOrd="2" destOrd="0" presId="urn:microsoft.com/office/officeart/2005/8/layout/vList4"/>
    <dgm:cxn modelId="{A879F95C-5FBC-F547-B947-92C056F5B9F8}" type="presParOf" srcId="{5FFDB3B0-9B93-F74B-AF7F-A8A96E3CD72F}" destId="{7D60073A-0397-6342-A441-3F31C843E069}" srcOrd="3" destOrd="0" presId="urn:microsoft.com/office/officeart/2005/8/layout/vList4"/>
    <dgm:cxn modelId="{543A94F0-94AD-2D4C-A8FF-F4D8D255B56F}" type="presParOf" srcId="{5FFDB3B0-9B93-F74B-AF7F-A8A96E3CD72F}" destId="{AEC76CC2-FB2F-3D44-8CCE-03831877DE8F}" srcOrd="4" destOrd="0" presId="urn:microsoft.com/office/officeart/2005/8/layout/vList4"/>
    <dgm:cxn modelId="{07DC8326-A8EB-2440-8E27-A4A00843595D}" type="presParOf" srcId="{AEC76CC2-FB2F-3D44-8CCE-03831877DE8F}" destId="{846459FA-BD82-1E40-9A7C-E06D35BCD852}" srcOrd="0" destOrd="0" presId="urn:microsoft.com/office/officeart/2005/8/layout/vList4"/>
    <dgm:cxn modelId="{8DB77A2C-9799-1F44-BDB2-6352128B5E31}" type="presParOf" srcId="{AEC76CC2-FB2F-3D44-8CCE-03831877DE8F}" destId="{C2638AEC-9108-B143-9DEE-DC0B3EB39137}" srcOrd="1" destOrd="0" presId="urn:microsoft.com/office/officeart/2005/8/layout/vList4"/>
    <dgm:cxn modelId="{10EB041F-0839-ED4F-A3E9-B83D28F376F2}" type="presParOf" srcId="{AEC76CC2-FB2F-3D44-8CCE-03831877DE8F}" destId="{B4B22E1F-38FF-AE47-89F7-21017C69DE8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D6E68-5F13-B043-815F-15C91BA25B2D}">
      <dsp:nvSpPr>
        <dsp:cNvPr id="0" name=""/>
        <dsp:cNvSpPr/>
      </dsp:nvSpPr>
      <dsp:spPr>
        <a:xfrm>
          <a:off x="0" y="0"/>
          <a:ext cx="11497123" cy="14618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270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endParaRPr lang="en-GB" sz="1600" kern="1200" dirty="0"/>
        </a:p>
      </dsp:txBody>
      <dsp:txXfrm>
        <a:off x="2465183" y="0"/>
        <a:ext cx="9031939" cy="1461812"/>
      </dsp:txXfrm>
    </dsp:sp>
    <dsp:sp modelId="{0052E6A6-9746-614C-9C56-D34D480A2E59}">
      <dsp:nvSpPr>
        <dsp:cNvPr id="0" name=""/>
        <dsp:cNvSpPr/>
      </dsp:nvSpPr>
      <dsp:spPr>
        <a:xfrm>
          <a:off x="417120" y="67870"/>
          <a:ext cx="1574944" cy="13260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C38FCD-EBA6-654F-8294-7489A4D9C9BB}">
      <dsp:nvSpPr>
        <dsp:cNvPr id="0" name=""/>
        <dsp:cNvSpPr/>
      </dsp:nvSpPr>
      <dsp:spPr>
        <a:xfrm>
          <a:off x="0" y="1627571"/>
          <a:ext cx="11497123" cy="16575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/>
        </a:p>
      </dsp:txBody>
      <dsp:txXfrm>
        <a:off x="2465183" y="1627571"/>
        <a:ext cx="9031939" cy="1657590"/>
      </dsp:txXfrm>
    </dsp:sp>
    <dsp:sp modelId="{CFFD80DD-55DD-B141-A4C5-2D9A333B4A94}">
      <dsp:nvSpPr>
        <dsp:cNvPr id="0" name=""/>
        <dsp:cNvSpPr/>
      </dsp:nvSpPr>
      <dsp:spPr>
        <a:xfrm>
          <a:off x="417120" y="1793330"/>
          <a:ext cx="1574944" cy="13260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6459FA-BD82-1E40-9A7C-E06D35BCD852}">
      <dsp:nvSpPr>
        <dsp:cNvPr id="0" name=""/>
        <dsp:cNvSpPr/>
      </dsp:nvSpPr>
      <dsp:spPr>
        <a:xfrm>
          <a:off x="0" y="3450920"/>
          <a:ext cx="11497123" cy="16575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GB" sz="1600" kern="1200" dirty="0">
            <a:latin typeface="+mn-lt"/>
          </a:endParaRPr>
        </a:p>
      </dsp:txBody>
      <dsp:txXfrm>
        <a:off x="2465183" y="3450920"/>
        <a:ext cx="9031939" cy="1657590"/>
      </dsp:txXfrm>
    </dsp:sp>
    <dsp:sp modelId="{C2638AEC-9108-B143-9DEE-DC0B3EB39137}">
      <dsp:nvSpPr>
        <dsp:cNvPr id="0" name=""/>
        <dsp:cNvSpPr/>
      </dsp:nvSpPr>
      <dsp:spPr>
        <a:xfrm>
          <a:off x="417120" y="3616679"/>
          <a:ext cx="1574944" cy="13260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" name="Google Shape;2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/>
            </a:b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&lt;Please provide source URL where we find the image and the license agreement&gt; 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/>
            </a:b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&lt;Please provide source URL where we find the image and the license agreement&gt; 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8896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a list of noun, adjective and idiomatic phrases after the students have created sentences with different types of phrases.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 dirty="0"/>
            </a:b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&lt;Please provide source URL where we find the image and the license agreement&gt; 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1393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" name="Google Shape;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/>
            </a:b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&lt;Please provide source URL where we find the image and the license agreement&gt; 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7314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I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062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Introduce adjective phrases, noun phrases and idiomatic phrases to students in a fun and engaging way. You can integrate interactive activities and real-life examples. </a:t>
            </a:r>
            <a:endParaRPr lang="en-US" b="0" dirty="0">
              <a:effectLst/>
            </a:endParaRPr>
          </a:p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Begin with a few sentences with a noun phrase, adjective phrase and idiomatic phrase in them. Explain their usage and then elaborate them with the help of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 Phrase Expansion Game.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br>
              <a:rPr lang="en-US" dirty="0"/>
            </a:br>
            <a:endParaRPr lang="en-US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Start with a simple noun as given. Students take turns expanding the noun into a longer noun phrase by adding adjectives, articles, and other modifiers.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 dirty="0"/>
            </a:b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&lt;Please provide source URL where we find the image and the license agreement&gt; 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0529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Objective: Encourage creative thinking and a deeper understanding of how phrases are constructed to add more meaning to the sentence. Provide a list of noun, adjective and idiomatic phrases after the students have created sentences with different types of phrases.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 dirty="0"/>
            </a:b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&lt;Please provide source URL where we find the image and the license agreement&gt; 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8112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/>
            </a:b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&lt;Please provide source URL where we find the image and the license agreement&gt; 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9458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 dirty="0"/>
            </a:b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&lt;Please provide source URL where we find the image and the license agreement&gt; 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/>
            </a:b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&lt;Please provide source URL where we find the image and the license agreement&gt; 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1112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/>
            </a:b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&lt;Please provide source URL where we find the image and the license agreement&gt; 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487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/>
            </a:b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&lt;Please provide source URL where we find the image and the license agreement&gt; 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1901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914400" y="981069"/>
            <a:ext cx="10363200" cy="1655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828800" y="2996952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18;p12">
            <a:extLst>
              <a:ext uri="{FF2B5EF4-FFF2-40B4-BE49-F238E27FC236}">
                <a16:creationId xmlns:a16="http://schemas.microsoft.com/office/drawing/2014/main" id="{4CCE3727-DFE8-36D6-9C4E-A1A3F703F2D7}"/>
              </a:ext>
            </a:extLst>
          </p:cNvPr>
          <p:cNvSpPr txBox="1"/>
          <p:nvPr userDrawn="1"/>
        </p:nvSpPr>
        <p:spPr>
          <a:xfrm>
            <a:off x="1105800" y="6199105"/>
            <a:ext cx="9980400" cy="2463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This digital material has been developed by the Sri Sathya Sai Vidya Vahini, a unit of Sri Sathya Sai Central Trust, Prasanthi Nilayam, as a collaborative offering in the service of our nation.</a:t>
            </a:r>
            <a:endParaRPr sz="1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15;p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4C84FA3-52E2-2281-6371-3601FD9743C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5522" y="95208"/>
            <a:ext cx="678726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4;p5">
            <a:extLst>
              <a:ext uri="{FF2B5EF4-FFF2-40B4-BE49-F238E27FC236}">
                <a16:creationId xmlns:a16="http://schemas.microsoft.com/office/drawing/2014/main" id="{ED7BBB5C-E165-7E9A-55F9-7A33D9B2322D}"/>
              </a:ext>
            </a:extLst>
          </p:cNvPr>
          <p:cNvSpPr/>
          <p:nvPr userDrawn="1"/>
        </p:nvSpPr>
        <p:spPr>
          <a:xfrm>
            <a:off x="7781160" y="6488537"/>
            <a:ext cx="4467257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482B"/>
              </a:buClr>
              <a:buSzPts val="1400"/>
              <a:buFont typeface="Calibri"/>
              <a:buNone/>
            </a:pPr>
            <a:r>
              <a:rPr lang="en-IN" sz="1400" b="1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IN" sz="1400" b="0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IN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IN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IN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body" idx="1"/>
          </p:nvPr>
        </p:nvSpPr>
        <p:spPr>
          <a:xfrm>
            <a:off x="857251" y="1214438"/>
            <a:ext cx="10668000" cy="478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" name="Google Shape;22;p6" descr="A picture containing text, ligh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11473" y="6064332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6" descr="Calendar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38052" y="95208"/>
            <a:ext cx="738701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7" descr="A picture containing text, ligh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11473" y="6064332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7" descr="Calendar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38052" y="95208"/>
            <a:ext cx="738701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7BDB158F-96FE-14FB-30A5-803B708DFE2F}"/>
              </a:ext>
            </a:extLst>
          </p:cNvPr>
          <p:cNvSpPr txBox="1">
            <a:spLocks/>
          </p:cNvSpPr>
          <p:nvPr userDrawn="1"/>
        </p:nvSpPr>
        <p:spPr>
          <a:xfrm>
            <a:off x="2230581" y="1176408"/>
            <a:ext cx="8472055" cy="9537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endParaRPr lang="en-IN" sz="1800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FF0B427-35E7-1A64-5643-D69FBEAB5EF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346676356"/>
              </p:ext>
            </p:extLst>
          </p:nvPr>
        </p:nvGraphicFramePr>
        <p:xfrm>
          <a:off x="359517" y="908720"/>
          <a:ext cx="11497123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E681342-DC43-06A2-AFBC-6291AF6D30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9538" y="1028556"/>
            <a:ext cx="9050626" cy="124705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IN" dirty="0"/>
              <a:t>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EFA893C-43C5-ACD5-B14A-CB175A80AD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0013" y="2660650"/>
            <a:ext cx="9080500" cy="1381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IN" dirty="0"/>
              <a:t>Add text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68618D2-2B73-A1E5-865C-9D0ECD70B0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9538" y="4478338"/>
            <a:ext cx="9070975" cy="1381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IN" dirty="0"/>
              <a:t>Add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5247B5-281E-6971-0DCB-2B878DB5AD21}"/>
              </a:ext>
            </a:extLst>
          </p:cNvPr>
          <p:cNvSpPr txBox="1"/>
          <p:nvPr userDrawn="1"/>
        </p:nvSpPr>
        <p:spPr>
          <a:xfrm>
            <a:off x="1433945" y="6131919"/>
            <a:ext cx="9164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rgbClr val="FF0000"/>
                </a:solidFill>
              </a:rPr>
              <a:t>Refer to the Notes Section below each slide for instructional details. </a:t>
            </a:r>
          </a:p>
        </p:txBody>
      </p:sp>
    </p:spTree>
    <p:extLst>
      <p:ext uri="{BB962C8B-B14F-4D97-AF65-F5344CB8AC3E}">
        <p14:creationId xmlns:p14="http://schemas.microsoft.com/office/powerpoint/2010/main" val="3608866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8BE7346C-88C1-0508-A157-EBA37E4CD613}"/>
              </a:ext>
            </a:extLst>
          </p:cNvPr>
          <p:cNvSpPr txBox="1"/>
          <p:nvPr userDrawn="1"/>
        </p:nvSpPr>
        <p:spPr>
          <a:xfrm>
            <a:off x="211282" y="6585604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9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CC BY-NC-SA 4.0 Sri Sathya Sai Central Trust</a:t>
            </a:r>
            <a:endParaRPr lang="en-IN" sz="900" b="0" dirty="0"/>
          </a:p>
        </p:txBody>
      </p:sp>
      <p:pic>
        <p:nvPicPr>
          <p:cNvPr id="5" name="Google Shape;16;p5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F666CAEE-C04E-C696-C172-9EB5DF2A019F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11311473" y="6064332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7;p5" descr="Calendar&#10;&#10;Description automatically generated with low confidence">
            <a:extLst>
              <a:ext uri="{FF2B5EF4-FFF2-40B4-BE49-F238E27FC236}">
                <a16:creationId xmlns:a16="http://schemas.microsoft.com/office/drawing/2014/main" id="{711939E3-5DF4-66D6-1E0F-D57B5A5EBF07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11338052" y="95208"/>
            <a:ext cx="738701" cy="720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jpe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6.jpeg"/><Relationship Id="rId5" Type="http://schemas.openxmlformats.org/officeDocument/2006/relationships/image" Target="../media/image9.png"/><Relationship Id="rId10" Type="http://schemas.openxmlformats.org/officeDocument/2006/relationships/image" Target="../media/image15.jpeg"/><Relationship Id="rId4" Type="http://schemas.openxmlformats.org/officeDocument/2006/relationships/image" Target="../media/image11.png"/><Relationship Id="rId9" Type="http://schemas.openxmlformats.org/officeDocument/2006/relationships/image" Target="../media/image14.jpg"/><Relationship Id="rId1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386D6B3-3005-5121-E6B9-84F1A3D49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812" y="1528502"/>
            <a:ext cx="5468538" cy="546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C4F87CA-4478-3B24-026C-82DEE9AF7739}"/>
              </a:ext>
            </a:extLst>
          </p:cNvPr>
          <p:cNvGrpSpPr/>
          <p:nvPr/>
        </p:nvGrpSpPr>
        <p:grpSpPr>
          <a:xfrm>
            <a:off x="2136000" y="203364"/>
            <a:ext cx="7920000" cy="1543384"/>
            <a:chOff x="4069463" y="3006635"/>
            <a:chExt cx="4087725" cy="90793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530229F-C5EA-BED3-3041-5A5C659F48A3}"/>
                </a:ext>
              </a:extLst>
            </p:cNvPr>
            <p:cNvGrpSpPr/>
            <p:nvPr/>
          </p:nvGrpSpPr>
          <p:grpSpPr>
            <a:xfrm>
              <a:off x="4069463" y="3006635"/>
              <a:ext cx="4087725" cy="907930"/>
              <a:chOff x="1199456" y="4278368"/>
              <a:chExt cx="4087725" cy="907930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3E0387A0-BA1E-9999-D4B3-2CA909AC8C5B}"/>
                  </a:ext>
                </a:extLst>
              </p:cNvPr>
              <p:cNvSpPr/>
              <p:nvPr/>
            </p:nvSpPr>
            <p:spPr>
              <a:xfrm>
                <a:off x="1199456" y="4278368"/>
                <a:ext cx="4087725" cy="907930"/>
              </a:xfrm>
              <a:prstGeom prst="roundRect">
                <a:avLst/>
              </a:prstGeom>
              <a:solidFill>
                <a:srgbClr val="E44A90"/>
              </a:solidFill>
              <a:ln w="50800">
                <a:solidFill>
                  <a:srgbClr val="E44A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5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6F5A94C4-F093-D49D-BC7F-75F3EAF11231}"/>
                  </a:ext>
                </a:extLst>
              </p:cNvPr>
              <p:cNvSpPr/>
              <p:nvPr/>
            </p:nvSpPr>
            <p:spPr>
              <a:xfrm>
                <a:off x="1280246" y="4409124"/>
                <a:ext cx="3926145" cy="648072"/>
              </a:xfrm>
              <a:prstGeom prst="roundRect">
                <a:avLst/>
              </a:prstGeom>
              <a:solidFill>
                <a:schemeClr val="bg1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5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5216969-633F-9CD3-00F7-2B1A466440E6}"/>
                </a:ext>
              </a:extLst>
            </p:cNvPr>
            <p:cNvSpPr txBox="1"/>
            <p:nvPr/>
          </p:nvSpPr>
          <p:spPr>
            <a:xfrm>
              <a:off x="4259283" y="3136564"/>
              <a:ext cx="3708085" cy="64807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>
                <a:defRPr sz="27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IN" sz="5400" dirty="0">
                  <a:solidFill>
                    <a:schemeClr val="tx1"/>
                  </a:solidFill>
                </a:rPr>
                <a:t>Language Enhancers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E51F205-1CA9-609A-1A89-84FDB200BDBE}"/>
              </a:ext>
            </a:extLst>
          </p:cNvPr>
          <p:cNvSpPr txBox="1"/>
          <p:nvPr/>
        </p:nvSpPr>
        <p:spPr>
          <a:xfrm>
            <a:off x="5389288" y="2888690"/>
            <a:ext cx="2408969" cy="4196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Types of phrases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BD2B7131-1915-FA07-4DB4-B5569E321AE8}"/>
              </a:ext>
            </a:extLst>
          </p:cNvPr>
          <p:cNvSpPr/>
          <p:nvPr/>
        </p:nvSpPr>
        <p:spPr>
          <a:xfrm>
            <a:off x="1161803" y="2156137"/>
            <a:ext cx="2601686" cy="874694"/>
          </a:xfrm>
          <a:prstGeom prst="wedgeRoundRectCallout">
            <a:avLst>
              <a:gd name="adj1" fmla="val 46814"/>
              <a:gd name="adj2" fmla="val 7562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 us learn ‘</a:t>
            </a:r>
            <a:r>
              <a:rPr lang="en-IN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Language Enhancers</a:t>
            </a: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 today!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F89B1C-F246-65E8-0328-F2DCFC4A3E09}"/>
              </a:ext>
            </a:extLst>
          </p:cNvPr>
          <p:cNvGrpSpPr/>
          <p:nvPr/>
        </p:nvGrpSpPr>
        <p:grpSpPr>
          <a:xfrm>
            <a:off x="2496000" y="144000"/>
            <a:ext cx="7200000" cy="720000"/>
            <a:chOff x="4069463" y="3006635"/>
            <a:chExt cx="4087725" cy="90793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740FF2C-2EF4-6009-01A9-288EE17EABFC}"/>
                </a:ext>
              </a:extLst>
            </p:cNvPr>
            <p:cNvGrpSpPr/>
            <p:nvPr/>
          </p:nvGrpSpPr>
          <p:grpSpPr>
            <a:xfrm>
              <a:off x="4069463" y="3006635"/>
              <a:ext cx="4087725" cy="907930"/>
              <a:chOff x="1199456" y="4278368"/>
              <a:chExt cx="4087725" cy="907930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D621E7D-8DBB-ECA9-663F-AF190FAA3CF5}"/>
                  </a:ext>
                </a:extLst>
              </p:cNvPr>
              <p:cNvSpPr/>
              <p:nvPr/>
            </p:nvSpPr>
            <p:spPr>
              <a:xfrm>
                <a:off x="1199456" y="4278368"/>
                <a:ext cx="4087725" cy="907930"/>
              </a:xfrm>
              <a:prstGeom prst="roundRect">
                <a:avLst/>
              </a:prstGeom>
              <a:solidFill>
                <a:srgbClr val="E44A90"/>
              </a:solidFill>
              <a:ln w="50800">
                <a:solidFill>
                  <a:srgbClr val="E44A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27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671C9482-1ECB-DD40-71A9-6DEBAB9B9542}"/>
                  </a:ext>
                </a:extLst>
              </p:cNvPr>
              <p:cNvSpPr/>
              <p:nvPr/>
            </p:nvSpPr>
            <p:spPr>
              <a:xfrm>
                <a:off x="1284909" y="4409124"/>
                <a:ext cx="3926145" cy="648072"/>
              </a:xfrm>
              <a:prstGeom prst="roundRect">
                <a:avLst/>
              </a:prstGeom>
              <a:solidFill>
                <a:schemeClr val="bg1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27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0A16BB0-C96E-7238-5B03-BD56682123D6}"/>
                </a:ext>
              </a:extLst>
            </p:cNvPr>
            <p:cNvSpPr txBox="1"/>
            <p:nvPr/>
          </p:nvSpPr>
          <p:spPr>
            <a:xfrm>
              <a:off x="4259283" y="3136564"/>
              <a:ext cx="3708085" cy="64807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>
                <a:defRPr sz="27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IN" sz="3600" dirty="0">
                  <a:solidFill>
                    <a:schemeClr val="tx1"/>
                  </a:solidFill>
                </a:rPr>
                <a:t>Idiomatic Phrases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AEDD314-944F-45DE-5E9E-92EBDAFFB3E5}"/>
              </a:ext>
            </a:extLst>
          </p:cNvPr>
          <p:cNvGrpSpPr/>
          <p:nvPr/>
        </p:nvGrpSpPr>
        <p:grpSpPr>
          <a:xfrm>
            <a:off x="5781600" y="3077751"/>
            <a:ext cx="6126844" cy="693288"/>
            <a:chOff x="941055" y="4252977"/>
            <a:chExt cx="18478975" cy="69328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384B96-1FA5-4CFC-18BB-CF37DF5BF85D}"/>
                </a:ext>
              </a:extLst>
            </p:cNvPr>
            <p:cNvSpPr/>
            <p:nvPr/>
          </p:nvSpPr>
          <p:spPr>
            <a:xfrm>
              <a:off x="941055" y="4252977"/>
              <a:ext cx="17798679" cy="52322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4DE83F4-2A72-30E0-89AD-85B9AC20524C}"/>
                </a:ext>
              </a:extLst>
            </p:cNvPr>
            <p:cNvSpPr txBox="1"/>
            <p:nvPr/>
          </p:nvSpPr>
          <p:spPr>
            <a:xfrm>
              <a:off x="1466964" y="4484600"/>
              <a:ext cx="17953066" cy="461665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Idiom 1: 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Break the ice.   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0FE8AE0-4BCE-EAE6-96A9-3C7B1918419C}"/>
              </a:ext>
            </a:extLst>
          </p:cNvPr>
          <p:cNvSpPr txBox="1"/>
          <p:nvPr/>
        </p:nvSpPr>
        <p:spPr>
          <a:xfrm>
            <a:off x="5803138" y="4064790"/>
            <a:ext cx="6072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Meaning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To start a conversation or make people feel more comfortable in a situation.</a:t>
            </a:r>
            <a:endParaRPr lang="en-IN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231AF6-6DC3-EC71-C154-18DBA88D3D2A}"/>
              </a:ext>
            </a:extLst>
          </p:cNvPr>
          <p:cNvSpPr txBox="1"/>
          <p:nvPr/>
        </p:nvSpPr>
        <p:spPr>
          <a:xfrm>
            <a:off x="6251366" y="4974693"/>
            <a:ext cx="5175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The host told a joke to his guests to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break the ice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7380D1A-7800-CA07-C91C-045B098909B7}"/>
              </a:ext>
            </a:extLst>
          </p:cNvPr>
          <p:cNvGrpSpPr/>
          <p:nvPr/>
        </p:nvGrpSpPr>
        <p:grpSpPr>
          <a:xfrm>
            <a:off x="4116000" y="1065600"/>
            <a:ext cx="3960000" cy="1080000"/>
            <a:chOff x="2344211" y="2146694"/>
            <a:chExt cx="3960000" cy="1080000"/>
          </a:xfrm>
        </p:grpSpPr>
        <p:sp>
          <p:nvSpPr>
            <p:cNvPr id="18" name="Chevron 78">
              <a:extLst>
                <a:ext uri="{FF2B5EF4-FFF2-40B4-BE49-F238E27FC236}">
                  <a16:creationId xmlns:a16="http://schemas.microsoft.com/office/drawing/2014/main" id="{EE7F72D5-EB40-0045-C60A-54BFB834B9E8}"/>
                </a:ext>
              </a:extLst>
            </p:cNvPr>
            <p:cNvSpPr/>
            <p:nvPr/>
          </p:nvSpPr>
          <p:spPr>
            <a:xfrm>
              <a:off x="2344211" y="2146694"/>
              <a:ext cx="3960000" cy="1080000"/>
            </a:xfrm>
            <a:prstGeom prst="chevron">
              <a:avLst/>
            </a:prstGeom>
            <a:solidFill>
              <a:srgbClr val="FFAD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0153A7-7567-9342-9152-10484BACB91F}"/>
                </a:ext>
              </a:extLst>
            </p:cNvPr>
            <p:cNvSpPr txBox="1"/>
            <p:nvPr/>
          </p:nvSpPr>
          <p:spPr>
            <a:xfrm>
              <a:off x="2939555" y="2290033"/>
              <a:ext cx="2952821" cy="830997"/>
            </a:xfrm>
            <a:prstGeom prst="rect">
              <a:avLst/>
            </a:prstGeom>
            <a:solidFill>
              <a:srgbClr val="FFAD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Often have cultural significance. </a:t>
              </a:r>
              <a:endParaRPr lang="ko-KR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7F6A52-9427-1CC9-5185-5D6792FEC9BC}"/>
              </a:ext>
            </a:extLst>
          </p:cNvPr>
          <p:cNvGrpSpPr/>
          <p:nvPr/>
        </p:nvGrpSpPr>
        <p:grpSpPr>
          <a:xfrm>
            <a:off x="7654005" y="1065600"/>
            <a:ext cx="3960000" cy="1080000"/>
            <a:chOff x="3843738" y="2146694"/>
            <a:chExt cx="3960000" cy="1080000"/>
          </a:xfrm>
        </p:grpSpPr>
        <p:sp>
          <p:nvSpPr>
            <p:cNvPr id="21" name="Chevron 81">
              <a:extLst>
                <a:ext uri="{FF2B5EF4-FFF2-40B4-BE49-F238E27FC236}">
                  <a16:creationId xmlns:a16="http://schemas.microsoft.com/office/drawing/2014/main" id="{F7AA9941-60F5-169F-A7D0-96148670B718}"/>
                </a:ext>
              </a:extLst>
            </p:cNvPr>
            <p:cNvSpPr/>
            <p:nvPr/>
          </p:nvSpPr>
          <p:spPr>
            <a:xfrm>
              <a:off x="3843738" y="2146694"/>
              <a:ext cx="3960000" cy="1080000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E7A9906-2EAA-2CE7-4772-88B7B49D9B41}"/>
                </a:ext>
              </a:extLst>
            </p:cNvPr>
            <p:cNvSpPr txBox="1"/>
            <p:nvPr/>
          </p:nvSpPr>
          <p:spPr>
            <a:xfrm>
              <a:off x="4437064" y="2453310"/>
              <a:ext cx="3019381" cy="46166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/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Understood by native speakers.</a:t>
              </a:r>
              <a:endParaRPr lang="ko-KR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133BF0-93AE-1F08-1190-D213DF11958A}"/>
              </a:ext>
            </a:extLst>
          </p:cNvPr>
          <p:cNvGrpSpPr/>
          <p:nvPr/>
        </p:nvGrpSpPr>
        <p:grpSpPr>
          <a:xfrm>
            <a:off x="585377" y="1076486"/>
            <a:ext cx="3960000" cy="1080000"/>
            <a:chOff x="844685" y="2157580"/>
            <a:chExt cx="3960000" cy="1080000"/>
          </a:xfrm>
        </p:grpSpPr>
        <p:sp>
          <p:nvSpPr>
            <p:cNvPr id="24" name="Chevron 2">
              <a:extLst>
                <a:ext uri="{FF2B5EF4-FFF2-40B4-BE49-F238E27FC236}">
                  <a16:creationId xmlns:a16="http://schemas.microsoft.com/office/drawing/2014/main" id="{134B9659-BA10-90E6-4182-C7FBE632B395}"/>
                </a:ext>
              </a:extLst>
            </p:cNvPr>
            <p:cNvSpPr/>
            <p:nvPr/>
          </p:nvSpPr>
          <p:spPr>
            <a:xfrm>
              <a:off x="844685" y="2157580"/>
              <a:ext cx="3960000" cy="1080000"/>
            </a:xfrm>
            <a:prstGeom prst="chevron">
              <a:avLst/>
            </a:prstGeom>
            <a:solidFill>
              <a:srgbClr val="5CE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8A0C5FE-CF34-16E1-5439-B483A2E92D08}"/>
                </a:ext>
              </a:extLst>
            </p:cNvPr>
            <p:cNvSpPr txBox="1"/>
            <p:nvPr/>
          </p:nvSpPr>
          <p:spPr>
            <a:xfrm>
              <a:off x="1146113" y="2271195"/>
              <a:ext cx="3530623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/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Expressions whose meanings are not literal.</a:t>
              </a:r>
              <a:endParaRPr lang="ko-KR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074" name="Picture 2" descr="Group therapy">
            <a:extLst>
              <a:ext uri="{FF2B5EF4-FFF2-40B4-BE49-F238E27FC236}">
                <a16:creationId xmlns:a16="http://schemas.microsoft.com/office/drawing/2014/main" id="{767D0D50-9493-6E5C-1E13-7976FD883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50" y="2738780"/>
            <a:ext cx="4863885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14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6869A0D-516E-29D0-CB2E-68DC45111EA3}"/>
              </a:ext>
            </a:extLst>
          </p:cNvPr>
          <p:cNvGrpSpPr/>
          <p:nvPr/>
        </p:nvGrpSpPr>
        <p:grpSpPr>
          <a:xfrm>
            <a:off x="2496000" y="144000"/>
            <a:ext cx="7200000" cy="720000"/>
            <a:chOff x="4069463" y="3006635"/>
            <a:chExt cx="4087725" cy="90793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80DB516-4763-DD15-E06E-0575BEB60CF5}"/>
                </a:ext>
              </a:extLst>
            </p:cNvPr>
            <p:cNvGrpSpPr/>
            <p:nvPr/>
          </p:nvGrpSpPr>
          <p:grpSpPr>
            <a:xfrm>
              <a:off x="4069463" y="3006635"/>
              <a:ext cx="4087725" cy="907930"/>
              <a:chOff x="1199456" y="4278368"/>
              <a:chExt cx="4087725" cy="907930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B01D1714-D3B1-04FD-53A2-2A5292961096}"/>
                  </a:ext>
                </a:extLst>
              </p:cNvPr>
              <p:cNvSpPr/>
              <p:nvPr/>
            </p:nvSpPr>
            <p:spPr>
              <a:xfrm>
                <a:off x="1199456" y="4278368"/>
                <a:ext cx="4087725" cy="907930"/>
              </a:xfrm>
              <a:prstGeom prst="roundRect">
                <a:avLst/>
              </a:prstGeom>
              <a:solidFill>
                <a:srgbClr val="E44A90"/>
              </a:solidFill>
              <a:ln w="50800">
                <a:solidFill>
                  <a:srgbClr val="E44A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27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5AD237B-0810-E378-FFDB-0A7A51166348}"/>
                  </a:ext>
                </a:extLst>
              </p:cNvPr>
              <p:cNvSpPr/>
              <p:nvPr/>
            </p:nvSpPr>
            <p:spPr>
              <a:xfrm>
                <a:off x="1284909" y="4409124"/>
                <a:ext cx="3926145" cy="648072"/>
              </a:xfrm>
              <a:prstGeom prst="roundRect">
                <a:avLst/>
              </a:prstGeom>
              <a:solidFill>
                <a:schemeClr val="bg1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27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566E61E-B55B-9572-4886-E1E5B97C1B19}"/>
                </a:ext>
              </a:extLst>
            </p:cNvPr>
            <p:cNvSpPr txBox="1"/>
            <p:nvPr/>
          </p:nvSpPr>
          <p:spPr>
            <a:xfrm>
              <a:off x="4259283" y="3136564"/>
              <a:ext cx="3708085" cy="64807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>
                <a:defRPr sz="27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IN" sz="3600" dirty="0">
                  <a:solidFill>
                    <a:schemeClr val="tx1"/>
                  </a:solidFill>
                </a:rPr>
                <a:t>Idiomatic Phrases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6E1563-0CD8-7D54-88CA-3285FEA9F19A}"/>
              </a:ext>
            </a:extLst>
          </p:cNvPr>
          <p:cNvGrpSpPr/>
          <p:nvPr/>
        </p:nvGrpSpPr>
        <p:grpSpPr>
          <a:xfrm>
            <a:off x="219737" y="5129424"/>
            <a:ext cx="4356000" cy="1080000"/>
            <a:chOff x="585377" y="1065600"/>
            <a:chExt cx="3960000" cy="1080000"/>
          </a:xfrm>
        </p:grpSpPr>
        <p:sp>
          <p:nvSpPr>
            <p:cNvPr id="19" name="Chevron 2">
              <a:extLst>
                <a:ext uri="{FF2B5EF4-FFF2-40B4-BE49-F238E27FC236}">
                  <a16:creationId xmlns:a16="http://schemas.microsoft.com/office/drawing/2014/main" id="{855FFE39-679C-C5C1-FB5C-C21212A08BFE}"/>
                </a:ext>
              </a:extLst>
            </p:cNvPr>
            <p:cNvSpPr/>
            <p:nvPr/>
          </p:nvSpPr>
          <p:spPr>
            <a:xfrm>
              <a:off x="585377" y="1065600"/>
              <a:ext cx="3960000" cy="1080000"/>
            </a:xfrm>
            <a:prstGeom prst="chevron">
              <a:avLst/>
            </a:prstGeom>
            <a:solidFill>
              <a:srgbClr val="5CE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AD98928-47DC-07B2-5871-FEF352DCD70F}"/>
                </a:ext>
              </a:extLst>
            </p:cNvPr>
            <p:cNvSpPr txBox="1"/>
            <p:nvPr/>
          </p:nvSpPr>
          <p:spPr>
            <a:xfrm>
              <a:off x="1110343" y="1187549"/>
              <a:ext cx="30925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Idiomatic phrases often don't make sense, </a:t>
              </a:r>
              <a:endParaRPr lang="en-IN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37B64D3-0B94-EA68-985B-93175F197EF9}"/>
              </a:ext>
            </a:extLst>
          </p:cNvPr>
          <p:cNvGrpSpPr/>
          <p:nvPr/>
        </p:nvGrpSpPr>
        <p:grpSpPr>
          <a:xfrm>
            <a:off x="4116000" y="5129424"/>
            <a:ext cx="3960000" cy="1080000"/>
            <a:chOff x="4116000" y="1065600"/>
            <a:chExt cx="3960000" cy="1080000"/>
          </a:xfrm>
        </p:grpSpPr>
        <p:sp>
          <p:nvSpPr>
            <p:cNvPr id="22" name="Chevron 78">
              <a:extLst>
                <a:ext uri="{FF2B5EF4-FFF2-40B4-BE49-F238E27FC236}">
                  <a16:creationId xmlns:a16="http://schemas.microsoft.com/office/drawing/2014/main" id="{AEBA50F7-6699-6D2D-E004-B36E1856478F}"/>
                </a:ext>
              </a:extLst>
            </p:cNvPr>
            <p:cNvSpPr/>
            <p:nvPr/>
          </p:nvSpPr>
          <p:spPr>
            <a:xfrm>
              <a:off x="4116000" y="1065600"/>
              <a:ext cx="3960000" cy="1080000"/>
            </a:xfrm>
            <a:prstGeom prst="chevron">
              <a:avLst/>
            </a:prstGeom>
            <a:solidFill>
              <a:srgbClr val="FFAD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28A1C98-08D4-75F5-FAE6-E760FBAEB366}"/>
                </a:ext>
              </a:extLst>
            </p:cNvPr>
            <p:cNvSpPr txBox="1"/>
            <p:nvPr/>
          </p:nvSpPr>
          <p:spPr>
            <a:xfrm>
              <a:off x="4565598" y="1187548"/>
              <a:ext cx="32348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ko-KR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맑은 고딕" panose="020B0503020000020004" pitchFamily="34" charset="-127"/>
                  <a:cs typeface="Calibri" panose="020F0502020204030204" pitchFamily="34" charset="0"/>
                  <a:sym typeface="Arial"/>
                </a:rPr>
                <a:t>if you try to understand them word by word.</a:t>
              </a:r>
              <a:endPara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CD57DC0-FAA6-1887-F202-30CB16DC8115}"/>
              </a:ext>
            </a:extLst>
          </p:cNvPr>
          <p:cNvGrpSpPr/>
          <p:nvPr/>
        </p:nvGrpSpPr>
        <p:grpSpPr>
          <a:xfrm>
            <a:off x="7654005" y="5129424"/>
            <a:ext cx="3960000" cy="1080000"/>
            <a:chOff x="7654005" y="1065600"/>
            <a:chExt cx="3960000" cy="1080000"/>
          </a:xfrm>
        </p:grpSpPr>
        <p:sp>
          <p:nvSpPr>
            <p:cNvPr id="25" name="Chevron 81">
              <a:extLst>
                <a:ext uri="{FF2B5EF4-FFF2-40B4-BE49-F238E27FC236}">
                  <a16:creationId xmlns:a16="http://schemas.microsoft.com/office/drawing/2014/main" id="{308B6452-7A4E-C9DE-92E0-7C694EBE6216}"/>
                </a:ext>
              </a:extLst>
            </p:cNvPr>
            <p:cNvSpPr/>
            <p:nvPr/>
          </p:nvSpPr>
          <p:spPr>
            <a:xfrm>
              <a:off x="7654005" y="1065600"/>
              <a:ext cx="3960000" cy="1080000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316D080-9D4C-CA1B-E3C0-50D27E7900DD}"/>
                </a:ext>
              </a:extLst>
            </p:cNvPr>
            <p:cNvSpPr txBox="1"/>
            <p:nvPr/>
          </p:nvSpPr>
          <p:spPr>
            <a:xfrm>
              <a:off x="8122017" y="1187549"/>
              <a:ext cx="31338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prstClr val="black"/>
                  </a:solidFill>
                  <a:latin typeface="Calibri" panose="020F0502020204030204" pitchFamily="34" charset="0"/>
                  <a:ea typeface="맑은 고딕" panose="020B0503020000020004" pitchFamily="34" charset="-127"/>
                  <a:cs typeface="Calibri" panose="020F0502020204030204" pitchFamily="34" charset="0"/>
                </a:rPr>
                <a:t>You have to learn their meaning as a whole.</a:t>
              </a:r>
              <a:endParaRPr lang="en-IN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B0042B4-CEE5-3468-3443-6CB9C47B2B3E}"/>
              </a:ext>
            </a:extLst>
          </p:cNvPr>
          <p:cNvGrpSpPr/>
          <p:nvPr/>
        </p:nvGrpSpPr>
        <p:grpSpPr>
          <a:xfrm>
            <a:off x="5074026" y="1902095"/>
            <a:ext cx="6075655" cy="693288"/>
            <a:chOff x="941055" y="4252977"/>
            <a:chExt cx="18324588" cy="69328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1E82034-695B-321A-266D-23D131DAE401}"/>
                </a:ext>
              </a:extLst>
            </p:cNvPr>
            <p:cNvSpPr/>
            <p:nvPr/>
          </p:nvSpPr>
          <p:spPr>
            <a:xfrm>
              <a:off x="941055" y="4252977"/>
              <a:ext cx="17798679" cy="52322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6A4116E-319A-1818-501B-AEE3A4198217}"/>
                </a:ext>
              </a:extLst>
            </p:cNvPr>
            <p:cNvSpPr txBox="1"/>
            <p:nvPr/>
          </p:nvSpPr>
          <p:spPr>
            <a:xfrm>
              <a:off x="1466964" y="4484600"/>
              <a:ext cx="17798679" cy="461665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Idiom 2: 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Piece of cake.  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00C23E31-00BD-5B27-AF14-2A7C839D8CD6}"/>
              </a:ext>
            </a:extLst>
          </p:cNvPr>
          <p:cNvSpPr txBox="1"/>
          <p:nvPr/>
        </p:nvSpPr>
        <p:spPr>
          <a:xfrm>
            <a:off x="5095564" y="2889134"/>
            <a:ext cx="6072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Meaning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Something that is very easy to do.</a:t>
            </a:r>
            <a:endParaRPr lang="en-IN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B2D7676-67BA-3617-0405-1768A838BFCA}"/>
              </a:ext>
            </a:extLst>
          </p:cNvPr>
          <p:cNvSpPr txBox="1"/>
          <p:nvPr/>
        </p:nvSpPr>
        <p:spPr>
          <a:xfrm>
            <a:off x="5543792" y="3428925"/>
            <a:ext cx="5175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For Amit, solving the math problem was a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piece of cake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098" name="Picture 2" descr="Font design for word math genius cute boy and school item">
            <a:extLst>
              <a:ext uri="{FF2B5EF4-FFF2-40B4-BE49-F238E27FC236}">
                <a16:creationId xmlns:a16="http://schemas.microsoft.com/office/drawing/2014/main" id="{D34D78BC-4591-C177-5C12-C7B1C22BA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5" y="1350033"/>
            <a:ext cx="3769963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15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Google Shape;46;p3"/>
          <p:cNvGraphicFramePr/>
          <p:nvPr>
            <p:extLst>
              <p:ext uri="{D42A27DB-BD31-4B8C-83A1-F6EECF244321}">
                <p14:modId xmlns:p14="http://schemas.microsoft.com/office/powerpoint/2010/main" val="2504269694"/>
              </p:ext>
            </p:extLst>
          </p:nvPr>
        </p:nvGraphicFramePr>
        <p:xfrm>
          <a:off x="1127448" y="700345"/>
          <a:ext cx="9937100" cy="5334100"/>
        </p:xfrm>
        <a:graphic>
          <a:graphicData uri="http://schemas.openxmlformats.org/drawingml/2006/table">
            <a:tbl>
              <a:tblPr firstRow="1" bandRow="1">
                <a:noFill/>
                <a:tableStyleId>{0D4297A2-811B-47ED-8092-229EEA59F8F7}</a:tableStyleId>
              </a:tblPr>
              <a:tblGrid>
                <a:gridCol w="100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3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/>
                        <a:t>Slide #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/>
                        <a:t>Thumbnail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/>
                        <a:t>Source link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/>
                        <a:t>Author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1</a:t>
                      </a: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9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dirty="0"/>
                        <a:t>https://www.freepik.com/free-vector/teacher-with-blackboard-design_1023438.htm#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9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 err="1"/>
                        <a:t>Sapann</a:t>
                      </a:r>
                      <a:r>
                        <a:rPr lang="en-US" sz="900" dirty="0"/>
                        <a:t>-Design on </a:t>
                      </a:r>
                      <a:r>
                        <a:rPr lang="en-US" sz="900" dirty="0" err="1"/>
                        <a:t>Freepik</a:t>
                      </a: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3</a:t>
                      </a: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9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1. https://www.freepik.com/free-vector/one-happy-girl-writing-desk_6360147.htm#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2. https://www.freepik.com/free-vector/critical-thinking-concept-illustration_20863438.htm#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3. https://www.freepik.com/free-vector/cheerful-young-girl-vector-portrait_165707139.htm#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9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1. </a:t>
                      </a:r>
                      <a:r>
                        <a:rPr lang="en-IN" sz="900" dirty="0" err="1"/>
                        <a:t>brgfx</a:t>
                      </a:r>
                      <a:r>
                        <a:rPr lang="en-IN" sz="900" dirty="0"/>
                        <a:t> on </a:t>
                      </a:r>
                      <a:r>
                        <a:rPr lang="en-IN" sz="900" dirty="0" err="1"/>
                        <a:t>Freepik</a:t>
                      </a:r>
                      <a:endParaRPr lang="en-US" sz="9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2. </a:t>
                      </a:r>
                      <a:r>
                        <a:rPr lang="en-US" sz="900" dirty="0" err="1"/>
                        <a:t>storyset</a:t>
                      </a:r>
                      <a:r>
                        <a:rPr lang="en-US" sz="900" dirty="0"/>
                        <a:t> </a:t>
                      </a:r>
                      <a:r>
                        <a:rPr lang="en-IN" sz="900" dirty="0"/>
                        <a:t>on </a:t>
                      </a:r>
                      <a:r>
                        <a:rPr lang="en-IN" sz="900" dirty="0" err="1"/>
                        <a:t>Freepik</a:t>
                      </a:r>
                      <a:endParaRPr lang="en-US" sz="9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/>
                        <a:t>3. </a:t>
                      </a:r>
                      <a:r>
                        <a:rPr lang="en-IN" sz="900" dirty="0" err="1"/>
                        <a:t>brgfx</a:t>
                      </a:r>
                      <a:r>
                        <a:rPr lang="en-IN" sz="900" dirty="0"/>
                        <a:t> on </a:t>
                      </a:r>
                      <a:r>
                        <a:rPr lang="en-IN" sz="900" dirty="0" err="1"/>
                        <a:t>Freepik</a:t>
                      </a:r>
                      <a:endParaRPr lang="en-IN"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4</a:t>
                      </a: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9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1. https://www.freepik.com/free-vector/butterfly-realistic-isolated_1530375.htm#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2. https://www.freepik.com/free-vector/hand-drawn-lumberjack-cartoon-illustration_138642441.htm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9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/>
                        <a:t>1. </a:t>
                      </a:r>
                      <a:r>
                        <a:rPr lang="en-IN" sz="900" dirty="0" err="1"/>
                        <a:t>macrovector</a:t>
                      </a:r>
                      <a:r>
                        <a:rPr lang="en-IN" sz="900" dirty="0"/>
                        <a:t> on </a:t>
                      </a:r>
                      <a:r>
                        <a:rPr lang="en-IN" sz="900" dirty="0" err="1"/>
                        <a:t>Freepik</a:t>
                      </a:r>
                      <a:endParaRPr lang="en-US" sz="9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2. </a:t>
                      </a:r>
                      <a:r>
                        <a:rPr lang="en-US" sz="900" dirty="0" err="1"/>
                        <a:t>pikisuperstar</a:t>
                      </a:r>
                      <a:r>
                        <a:rPr lang="en-US" sz="900" dirty="0"/>
                        <a:t> </a:t>
                      </a:r>
                      <a:r>
                        <a:rPr lang="en-IN" sz="900" dirty="0"/>
                        <a:t>on </a:t>
                      </a:r>
                      <a:r>
                        <a:rPr lang="en-IN" sz="900" dirty="0" err="1"/>
                        <a:t>Freepik</a:t>
                      </a: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6</a:t>
                      </a: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9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dirty="0"/>
                        <a:t>https://www.freepik.com/free-vector/teenager-boy-cartoon_5038320.htm#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 err="1"/>
                        <a:t>stockgiu</a:t>
                      </a:r>
                      <a:r>
                        <a:rPr lang="en-US" sz="900" dirty="0"/>
                        <a:t> on </a:t>
                      </a:r>
                      <a:r>
                        <a:rPr lang="en-US" sz="900" dirty="0" err="1"/>
                        <a:t>Freepik</a:t>
                      </a: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7</a:t>
                      </a: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9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https://www.freepik.com/free-vector/tropical-fruits-background_5728215.htm#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dirty="0" err="1"/>
                        <a:t>gstudioimagen</a:t>
                      </a:r>
                      <a:r>
                        <a:rPr lang="en-IN" sz="900" dirty="0"/>
                        <a:t> </a:t>
                      </a:r>
                      <a:r>
                        <a:rPr lang="en-US" sz="900" dirty="0"/>
                        <a:t>on </a:t>
                      </a:r>
                      <a:r>
                        <a:rPr lang="en-US" sz="900" dirty="0" err="1"/>
                        <a:t>Freepik</a:t>
                      </a: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8</a:t>
                      </a: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9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https://www.freepik.com/free-vector/sweet-birthday-cake-with-candles_70015375.htm#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dirty="0" err="1"/>
                        <a:t>jemastock</a:t>
                      </a:r>
                      <a:r>
                        <a:rPr lang="en-IN" sz="900" dirty="0"/>
                        <a:t> </a:t>
                      </a:r>
                      <a:r>
                        <a:rPr lang="en-US" sz="900" dirty="0"/>
                        <a:t>on </a:t>
                      </a:r>
                      <a:r>
                        <a:rPr lang="en-US" sz="900" dirty="0" err="1"/>
                        <a:t>Freepik</a:t>
                      </a: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9</a:t>
                      </a: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9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dirty="0"/>
                        <a:t>https://www.freepik.com/free-vector/cinema-movie-theater-indoor-auditorium-isometric-view-poster_3789849.htm#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dirty="0" err="1"/>
                        <a:t>macrovector</a:t>
                      </a:r>
                      <a:r>
                        <a:rPr lang="en-IN" sz="900" dirty="0"/>
                        <a:t> </a:t>
                      </a:r>
                      <a:r>
                        <a:rPr lang="en-US" sz="900" dirty="0"/>
                        <a:t>on </a:t>
                      </a:r>
                      <a:r>
                        <a:rPr lang="en-US" sz="900" dirty="0" err="1"/>
                        <a:t>Freepik</a:t>
                      </a: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10</a:t>
                      </a: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9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https://www.freepik.com/free-vector/group-therapy_9884643.htm#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 err="1"/>
                        <a:t>freepik</a:t>
                      </a: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11</a:t>
                      </a: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9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https://www.freepik.com/free-vector/font-design-word-math-genius-cute-boy-school-item_7541403.htm#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989013" algn="l"/>
                        </a:tabLst>
                      </a:pPr>
                      <a:r>
                        <a:rPr lang="en-IN" sz="900" dirty="0" err="1"/>
                        <a:t>brgfx</a:t>
                      </a:r>
                      <a:r>
                        <a:rPr lang="en-IN" sz="900" dirty="0"/>
                        <a:t> </a:t>
                      </a:r>
                      <a:r>
                        <a:rPr lang="en-US" sz="900" dirty="0"/>
                        <a:t>on </a:t>
                      </a:r>
                      <a:r>
                        <a:rPr lang="en-US" sz="900" dirty="0" err="1"/>
                        <a:t>Freepik</a:t>
                      </a: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7" name="Google Shape;47;p3"/>
          <p:cNvSpPr txBox="1"/>
          <p:nvPr/>
        </p:nvSpPr>
        <p:spPr>
          <a:xfrm>
            <a:off x="3549975" y="116632"/>
            <a:ext cx="5092048" cy="50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50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N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Attribution / Citation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BBC2603E-2967-5449-B747-7A9AE21AF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996" y="1792827"/>
            <a:ext cx="527285" cy="40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3FABFD-CC59-7349-8346-57B32C84E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783" y="2384655"/>
            <a:ext cx="601938" cy="60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8765116A-A98D-1549-8F49-58B9F2FAB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26" y="1711422"/>
            <a:ext cx="476941" cy="5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365A29D8-D955-C144-BEBA-D54969B90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348" y="1762842"/>
            <a:ext cx="430134" cy="43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BC9FAAF0-04EA-F348-A7DA-7133C5FF6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567" y="1077862"/>
            <a:ext cx="564214" cy="56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erson running in a park&#10;&#10;Description automatically generated">
            <a:extLst>
              <a:ext uri="{FF2B5EF4-FFF2-40B4-BE49-F238E27FC236}">
                <a16:creationId xmlns:a16="http://schemas.microsoft.com/office/drawing/2014/main" id="{26916069-5AC3-634B-9679-5F487B76FB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9442" y="3044718"/>
            <a:ext cx="436722" cy="436722"/>
          </a:xfrm>
          <a:prstGeom prst="rect">
            <a:avLst/>
          </a:prstGeom>
        </p:spPr>
      </p:pic>
      <p:pic>
        <p:nvPicPr>
          <p:cNvPr id="12" name="Picture 11" descr="A bowl of fruit on a table&#10;&#10;Description automatically generated">
            <a:extLst>
              <a:ext uri="{FF2B5EF4-FFF2-40B4-BE49-F238E27FC236}">
                <a16:creationId xmlns:a16="http://schemas.microsoft.com/office/drawing/2014/main" id="{987CFBB5-2489-A546-832A-2151D2A305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2655882" y="3556981"/>
            <a:ext cx="436722" cy="436722"/>
          </a:xfrm>
          <a:prstGeom prst="rect">
            <a:avLst/>
          </a:prstGeom>
        </p:spPr>
      </p:pic>
      <p:pic>
        <p:nvPicPr>
          <p:cNvPr id="13" name="Picture 2" descr="sweet birthday cake with candles">
            <a:extLst>
              <a:ext uri="{FF2B5EF4-FFF2-40B4-BE49-F238E27FC236}">
                <a16:creationId xmlns:a16="http://schemas.microsoft.com/office/drawing/2014/main" id="{5E5DA7F8-3736-A942-9392-505BB55C3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610" y="4051223"/>
            <a:ext cx="391375" cy="43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inema movie theater indoor auditorium isometric view poster ">
            <a:extLst>
              <a:ext uri="{FF2B5EF4-FFF2-40B4-BE49-F238E27FC236}">
                <a16:creationId xmlns:a16="http://schemas.microsoft.com/office/drawing/2014/main" id="{96D42108-C184-7346-9DDE-C0CB335B1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578" y="4571616"/>
            <a:ext cx="436722" cy="38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Group therapy">
            <a:extLst>
              <a:ext uri="{FF2B5EF4-FFF2-40B4-BE49-F238E27FC236}">
                <a16:creationId xmlns:a16="http://schemas.microsoft.com/office/drawing/2014/main" id="{831305D7-18D8-E049-AE5A-CBCB723A0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793" y="5083879"/>
            <a:ext cx="601938" cy="40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ont design for word math genius cute boy and school item">
            <a:extLst>
              <a:ext uri="{FF2B5EF4-FFF2-40B4-BE49-F238E27FC236}">
                <a16:creationId xmlns:a16="http://schemas.microsoft.com/office/drawing/2014/main" id="{98118CDB-A2C9-9945-9508-92E11CA21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036" y="5587023"/>
            <a:ext cx="474888" cy="40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and drawn lumberjack cartoon illustration">
            <a:extLst>
              <a:ext uri="{FF2B5EF4-FFF2-40B4-BE49-F238E27FC236}">
                <a16:creationId xmlns:a16="http://schemas.microsoft.com/office/drawing/2014/main" id="{5AF71327-6438-A85B-E070-69BD99DAD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452" y="2434025"/>
            <a:ext cx="527022" cy="5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62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3DE49F-F824-2F6D-A868-940537B84D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en-US" dirty="0"/>
              <a:t>CG-4. Develops the ability to </a:t>
            </a:r>
            <a:r>
              <a:rPr lang="en-US" dirty="0" err="1"/>
              <a:t>recognise</a:t>
            </a:r>
            <a:r>
              <a:rPr lang="en-US" dirty="0"/>
              <a:t> basic linguistic aspects (word and structure) and use them in oral and written expression.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565E3-025D-33FE-B6D1-00E09C675E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r>
              <a:rPr lang="en-US" dirty="0"/>
              <a:t>C-4.1 Interprets, understands, applies basic linguistic aspects (rules) such as sentence structure, punctuation, tense, gender, phrases and parts of speech.</a:t>
            </a:r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E7167E-A0D9-20B5-3EE3-17A46B5997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anchor="ctr"/>
          <a:lstStyle/>
          <a:p>
            <a:r>
              <a:rPr lang="en-US" dirty="0"/>
              <a:t>The students will be able to analyze the usage of different types of phrases.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23180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9DE2EB6-CAD9-004A-5490-D8E14B0570D8}"/>
              </a:ext>
            </a:extLst>
          </p:cNvPr>
          <p:cNvGrpSpPr/>
          <p:nvPr/>
        </p:nvGrpSpPr>
        <p:grpSpPr>
          <a:xfrm>
            <a:off x="2496000" y="144000"/>
            <a:ext cx="7200000" cy="720000"/>
            <a:chOff x="4069463" y="3006635"/>
            <a:chExt cx="4087725" cy="90793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D2E3AA7-023D-BD37-2DD1-A6EB3E190CEA}"/>
                </a:ext>
              </a:extLst>
            </p:cNvPr>
            <p:cNvGrpSpPr/>
            <p:nvPr/>
          </p:nvGrpSpPr>
          <p:grpSpPr>
            <a:xfrm>
              <a:off x="4069463" y="3006635"/>
              <a:ext cx="4087725" cy="907930"/>
              <a:chOff x="1199456" y="4278368"/>
              <a:chExt cx="4087725" cy="907930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8959203B-1EBD-BD30-69B1-3FC2ECAB6C8D}"/>
                  </a:ext>
                </a:extLst>
              </p:cNvPr>
              <p:cNvSpPr/>
              <p:nvPr/>
            </p:nvSpPr>
            <p:spPr>
              <a:xfrm>
                <a:off x="1199456" y="4278368"/>
                <a:ext cx="4087725" cy="907930"/>
              </a:xfrm>
              <a:prstGeom prst="roundRect">
                <a:avLst/>
              </a:prstGeom>
              <a:solidFill>
                <a:srgbClr val="E44A90"/>
              </a:solidFill>
              <a:ln w="50800" cap="flat" cmpd="sng" algn="ctr">
                <a:solidFill>
                  <a:srgbClr val="E44A9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ADF8EBE9-1296-98F7-BFC9-619AB7EBD645}"/>
                  </a:ext>
                </a:extLst>
              </p:cNvPr>
              <p:cNvSpPr/>
              <p:nvPr/>
            </p:nvSpPr>
            <p:spPr>
              <a:xfrm>
                <a:off x="1284909" y="4409124"/>
                <a:ext cx="3926145" cy="648072"/>
              </a:xfrm>
              <a:prstGeom prst="roundRect">
                <a:avLst/>
              </a:prstGeom>
              <a:solidFill>
                <a:srgbClr val="FFFFFF"/>
              </a:solidFill>
              <a:ln w="508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8E5C425-03A8-C95A-9E6B-25E0066CB44B}"/>
                </a:ext>
              </a:extLst>
            </p:cNvPr>
            <p:cNvSpPr txBox="1"/>
            <p:nvPr/>
          </p:nvSpPr>
          <p:spPr>
            <a:xfrm>
              <a:off x="4259283" y="3136564"/>
              <a:ext cx="3708085" cy="648072"/>
            </a:xfrm>
            <a:prstGeom prst="rect">
              <a:avLst/>
            </a:prstGeom>
            <a:solidFill>
              <a:srgbClr val="FFFFFF"/>
            </a:solidFill>
            <a:ln w="508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>
                <a:defRPr sz="27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Phrase Expansion Game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CD075C4-57CD-72DB-763D-265C0FE8BF5D}"/>
              </a:ext>
            </a:extLst>
          </p:cNvPr>
          <p:cNvSpPr txBox="1"/>
          <p:nvPr/>
        </p:nvSpPr>
        <p:spPr>
          <a:xfrm>
            <a:off x="1450166" y="1082326"/>
            <a:ext cx="9291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F70957-A922-9504-0B09-EB6AD2878DD6}"/>
              </a:ext>
            </a:extLst>
          </p:cNvPr>
          <p:cNvSpPr txBox="1"/>
          <p:nvPr/>
        </p:nvSpPr>
        <p:spPr>
          <a:xfrm>
            <a:off x="1450166" y="1595399"/>
            <a:ext cx="9291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example, ‘girl’.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AE7098-2825-A47E-9B4A-D8DF39DD6AFA}"/>
              </a:ext>
            </a:extLst>
          </p:cNvPr>
          <p:cNvSpPr txBox="1"/>
          <p:nvPr/>
        </p:nvSpPr>
        <p:spPr>
          <a:xfrm>
            <a:off x="1450166" y="2558463"/>
            <a:ext cx="9291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studious young girl,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C98F9E-1445-9157-9573-778F392897AA}"/>
              </a:ext>
            </a:extLst>
          </p:cNvPr>
          <p:cNvSpPr txBox="1"/>
          <p:nvPr/>
        </p:nvSpPr>
        <p:spPr>
          <a:xfrm>
            <a:off x="1450166" y="3521527"/>
            <a:ext cx="9291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who was 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wise beyond her years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F91F6F-97D7-41F8-65B3-00742E232ECD}"/>
              </a:ext>
            </a:extLst>
          </p:cNvPr>
          <p:cNvSpPr txBox="1"/>
          <p:nvPr/>
        </p:nvSpPr>
        <p:spPr>
          <a:xfrm>
            <a:off x="1450166" y="4484591"/>
            <a:ext cx="9291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hit the books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every evening to prepare for her exams.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89322D-F532-9A64-0C7A-B0D6B931AFB3}"/>
              </a:ext>
            </a:extLst>
          </p:cNvPr>
          <p:cNvSpPr txBox="1"/>
          <p:nvPr/>
        </p:nvSpPr>
        <p:spPr>
          <a:xfrm>
            <a:off x="1244924" y="5447654"/>
            <a:ext cx="9718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sentence has a </a:t>
            </a:r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noun phrase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adjective phrase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 an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idiomatic phrase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375CBED1-F34A-5F63-82E2-C04F9D63C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000" y="1658462"/>
            <a:ext cx="176142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AD64462C-16BE-9D25-2019-18D02A705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912" y="2504590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DC22FBF6-2025-CFB9-C7AE-7E9E5BA30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67" y="3584590"/>
            <a:ext cx="231734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61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9DE2EB6-CAD9-004A-5490-D8E14B0570D8}"/>
              </a:ext>
            </a:extLst>
          </p:cNvPr>
          <p:cNvGrpSpPr/>
          <p:nvPr/>
        </p:nvGrpSpPr>
        <p:grpSpPr>
          <a:xfrm>
            <a:off x="2496000" y="144000"/>
            <a:ext cx="7200000" cy="720000"/>
            <a:chOff x="4069463" y="3006635"/>
            <a:chExt cx="4087725" cy="90793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D2E3AA7-023D-BD37-2DD1-A6EB3E190CEA}"/>
                </a:ext>
              </a:extLst>
            </p:cNvPr>
            <p:cNvGrpSpPr/>
            <p:nvPr/>
          </p:nvGrpSpPr>
          <p:grpSpPr>
            <a:xfrm>
              <a:off x="4069463" y="3006635"/>
              <a:ext cx="4087725" cy="907930"/>
              <a:chOff x="1199456" y="4278368"/>
              <a:chExt cx="4087725" cy="907930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8959203B-1EBD-BD30-69B1-3FC2ECAB6C8D}"/>
                  </a:ext>
                </a:extLst>
              </p:cNvPr>
              <p:cNvSpPr/>
              <p:nvPr/>
            </p:nvSpPr>
            <p:spPr>
              <a:xfrm>
                <a:off x="1199456" y="4278368"/>
                <a:ext cx="4087725" cy="907930"/>
              </a:xfrm>
              <a:prstGeom prst="roundRect">
                <a:avLst/>
              </a:prstGeom>
              <a:solidFill>
                <a:srgbClr val="E44A90"/>
              </a:solidFill>
              <a:ln w="50800" cap="flat" cmpd="sng" algn="ctr">
                <a:solidFill>
                  <a:srgbClr val="E44A9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ADF8EBE9-1296-98F7-BFC9-619AB7EBD645}"/>
                  </a:ext>
                </a:extLst>
              </p:cNvPr>
              <p:cNvSpPr/>
              <p:nvPr/>
            </p:nvSpPr>
            <p:spPr>
              <a:xfrm>
                <a:off x="1284909" y="4409124"/>
                <a:ext cx="3926145" cy="648072"/>
              </a:xfrm>
              <a:prstGeom prst="roundRect">
                <a:avLst/>
              </a:prstGeom>
              <a:solidFill>
                <a:srgbClr val="FFFFFF"/>
              </a:solidFill>
              <a:ln w="508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8E5C425-03A8-C95A-9E6B-25E0066CB44B}"/>
                </a:ext>
              </a:extLst>
            </p:cNvPr>
            <p:cNvSpPr txBox="1"/>
            <p:nvPr/>
          </p:nvSpPr>
          <p:spPr>
            <a:xfrm>
              <a:off x="4259283" y="3136564"/>
              <a:ext cx="3708085" cy="648072"/>
            </a:xfrm>
            <a:prstGeom prst="rect">
              <a:avLst/>
            </a:prstGeom>
            <a:solidFill>
              <a:srgbClr val="FFFFFF"/>
            </a:solidFill>
            <a:ln w="508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>
                <a:defRPr sz="27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Your Turn!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49841FC-B4ED-1D22-82A6-7F656A2F7B27}"/>
              </a:ext>
            </a:extLst>
          </p:cNvPr>
          <p:cNvSpPr txBox="1"/>
          <p:nvPr/>
        </p:nvSpPr>
        <p:spPr>
          <a:xfrm>
            <a:off x="133942" y="1082326"/>
            <a:ext cx="11924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Describe a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butterfly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a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giant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using noun phrases, adjective phrases, and idiomatic phrases.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5140D7DB-EB45-C8F9-9998-8E54824B6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701" y="1279306"/>
            <a:ext cx="4010025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BF59D5-C197-FC7E-6B98-CFA010C2137B}"/>
              </a:ext>
            </a:extLst>
          </p:cNvPr>
          <p:cNvSpPr txBox="1"/>
          <p:nvPr/>
        </p:nvSpPr>
        <p:spPr>
          <a:xfrm>
            <a:off x="500742" y="5020878"/>
            <a:ext cx="5653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Sample answer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delicate </a:t>
            </a:r>
            <a:r>
              <a:rPr lang="en-US" sz="24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colourful</a:t>
            </a:r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garden visitor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(noun phrase), 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 as a feather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(adjective phrase) that goes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flitting from flower to flower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(idiomatic phrase)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486A4D-98E4-1582-8BEF-B878E6AD2063}"/>
              </a:ext>
            </a:extLst>
          </p:cNvPr>
          <p:cNvSpPr txBox="1"/>
          <p:nvPr/>
        </p:nvSpPr>
        <p:spPr>
          <a:xfrm>
            <a:off x="6510928" y="5020878"/>
            <a:ext cx="51803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Sample answer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mountain like man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(noun phrase), 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strong as an ox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(adjective phrase), and a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force of nature to reckon with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(idiomatic phrase)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6069F16-1A9F-D54F-AB2E-6F4B21C4A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093" y="1543991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10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50D41E11-5088-AC42-FD32-DB68DF94AACE}"/>
              </a:ext>
            </a:extLst>
          </p:cNvPr>
          <p:cNvGrpSpPr/>
          <p:nvPr/>
        </p:nvGrpSpPr>
        <p:grpSpPr>
          <a:xfrm>
            <a:off x="2496000" y="144000"/>
            <a:ext cx="7200000" cy="720000"/>
            <a:chOff x="4069463" y="3006635"/>
            <a:chExt cx="4087725" cy="90793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CC2676D-5295-5452-83E1-AAA8317C3185}"/>
                </a:ext>
              </a:extLst>
            </p:cNvPr>
            <p:cNvGrpSpPr/>
            <p:nvPr/>
          </p:nvGrpSpPr>
          <p:grpSpPr>
            <a:xfrm>
              <a:off x="4069463" y="3006635"/>
              <a:ext cx="4087725" cy="907930"/>
              <a:chOff x="1199456" y="4278368"/>
              <a:chExt cx="4087725" cy="907930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44097C09-1188-0E37-6544-9DC27291EF1A}"/>
                  </a:ext>
                </a:extLst>
              </p:cNvPr>
              <p:cNvSpPr/>
              <p:nvPr/>
            </p:nvSpPr>
            <p:spPr>
              <a:xfrm>
                <a:off x="1199456" y="4278368"/>
                <a:ext cx="4087725" cy="907930"/>
              </a:xfrm>
              <a:prstGeom prst="roundRect">
                <a:avLst/>
              </a:prstGeom>
              <a:solidFill>
                <a:srgbClr val="E44A90"/>
              </a:solidFill>
              <a:ln w="50800" cap="flat" cmpd="sng" algn="ctr">
                <a:solidFill>
                  <a:srgbClr val="E44A9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E5CDFF59-53DD-EA29-A68D-1513DC19496A}"/>
                  </a:ext>
                </a:extLst>
              </p:cNvPr>
              <p:cNvSpPr/>
              <p:nvPr/>
            </p:nvSpPr>
            <p:spPr>
              <a:xfrm>
                <a:off x="1284909" y="4409124"/>
                <a:ext cx="3926145" cy="648072"/>
              </a:xfrm>
              <a:prstGeom prst="roundRect">
                <a:avLst/>
              </a:prstGeom>
              <a:solidFill>
                <a:srgbClr val="FFFFFF"/>
              </a:solidFill>
              <a:ln w="508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42C1CEE-AB5B-74A8-334E-D5AC0A3E24D7}"/>
                </a:ext>
              </a:extLst>
            </p:cNvPr>
            <p:cNvSpPr txBox="1"/>
            <p:nvPr/>
          </p:nvSpPr>
          <p:spPr>
            <a:xfrm>
              <a:off x="4259283" y="3136564"/>
              <a:ext cx="3708085" cy="648072"/>
            </a:xfrm>
            <a:prstGeom prst="rect">
              <a:avLst/>
            </a:prstGeom>
            <a:solidFill>
              <a:srgbClr val="FFFFFF"/>
            </a:solidFill>
            <a:ln w="508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>
                <a:defRPr sz="27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Types of Phrases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4AB954C-EF9C-8835-5065-AC612F7D28EF}"/>
              </a:ext>
            </a:extLst>
          </p:cNvPr>
          <p:cNvGrpSpPr/>
          <p:nvPr/>
        </p:nvGrpSpPr>
        <p:grpSpPr>
          <a:xfrm>
            <a:off x="1703687" y="3237517"/>
            <a:ext cx="2967927" cy="861936"/>
            <a:chOff x="1199456" y="2927104"/>
            <a:chExt cx="3456383" cy="1003792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4141C06-668F-5486-2A31-FD13FC468205}"/>
                </a:ext>
              </a:extLst>
            </p:cNvPr>
            <p:cNvSpPr/>
            <p:nvPr/>
          </p:nvSpPr>
          <p:spPr>
            <a:xfrm>
              <a:off x="1199456" y="3248980"/>
              <a:ext cx="360040" cy="36004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12700" cap="flat" cmpd="sng" algn="ctr">
              <a:solidFill>
                <a:srgbClr val="1F497D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buClrTx/>
                <a:buFontTx/>
                <a:buNone/>
                <a:defRPr/>
              </a:pPr>
              <a:endParaRPr lang="en-SG" sz="1800" kern="120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F779A9D-3A1F-77E1-64D0-5B6782B34518}"/>
                </a:ext>
              </a:extLst>
            </p:cNvPr>
            <p:cNvSpPr/>
            <p:nvPr/>
          </p:nvSpPr>
          <p:spPr>
            <a:xfrm>
              <a:off x="1667792" y="3212976"/>
              <a:ext cx="432048" cy="432048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12700" cap="flat" cmpd="sng" algn="ctr">
              <a:solidFill>
                <a:srgbClr val="1F497D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buClrTx/>
                <a:buFontTx/>
                <a:buNone/>
                <a:defRPr/>
              </a:pPr>
              <a:endParaRPr lang="en-SG" sz="1800" kern="120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9B9A5ED-CE14-4693-27BD-306FE6D12487}"/>
                </a:ext>
              </a:extLst>
            </p:cNvPr>
            <p:cNvSpPr/>
            <p:nvPr/>
          </p:nvSpPr>
          <p:spPr>
            <a:xfrm>
              <a:off x="2208136" y="3177540"/>
              <a:ext cx="502920" cy="502920"/>
            </a:xfrm>
            <a:prstGeom prst="ellipse">
              <a:avLst/>
            </a:prstGeom>
            <a:solidFill>
              <a:srgbClr val="1F497D">
                <a:lumMod val="40000"/>
                <a:lumOff val="60000"/>
              </a:srgbClr>
            </a:solidFill>
            <a:ln w="12700" cap="flat" cmpd="sng" algn="ctr">
              <a:solidFill>
                <a:srgbClr val="1F497D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buClrTx/>
                <a:buFontTx/>
                <a:buNone/>
                <a:defRPr/>
              </a:pPr>
              <a:endParaRPr lang="en-SG" sz="1800" kern="120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37E6F39-0747-0B11-5919-A21D8C135F00}"/>
                </a:ext>
              </a:extLst>
            </p:cNvPr>
            <p:cNvSpPr/>
            <p:nvPr/>
          </p:nvSpPr>
          <p:spPr>
            <a:xfrm>
              <a:off x="2819352" y="3140968"/>
              <a:ext cx="576064" cy="576064"/>
            </a:xfrm>
            <a:prstGeom prst="ellipse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buClrTx/>
                <a:buFontTx/>
                <a:buNone/>
                <a:defRPr/>
              </a:pPr>
              <a:endParaRPr lang="en-SG" sz="1800" kern="120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02644F8-C40E-BCD4-56CF-C9375D5102C6}"/>
                </a:ext>
              </a:extLst>
            </p:cNvPr>
            <p:cNvSpPr/>
            <p:nvPr/>
          </p:nvSpPr>
          <p:spPr>
            <a:xfrm>
              <a:off x="3503712" y="3104964"/>
              <a:ext cx="648072" cy="648072"/>
            </a:xfrm>
            <a:prstGeom prst="ellipse">
              <a:avLst/>
            </a:prstGeom>
            <a:solidFill>
              <a:srgbClr val="4F81BD">
                <a:lumMod val="75000"/>
              </a:srgbClr>
            </a:solidFill>
            <a:ln w="12700" cap="flat" cmpd="sng" algn="ctr">
              <a:solidFill>
                <a:srgbClr val="4F81BD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buClrTx/>
                <a:buFontTx/>
                <a:buNone/>
                <a:defRPr/>
              </a:pPr>
              <a:endParaRPr lang="en-SG" sz="1800" kern="120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9BEB86E-4E2F-56F3-AA03-AC70E32C773D}"/>
                </a:ext>
              </a:extLst>
            </p:cNvPr>
            <p:cNvSpPr/>
            <p:nvPr/>
          </p:nvSpPr>
          <p:spPr>
            <a:xfrm rot="5400000">
              <a:off x="3937919" y="3212976"/>
              <a:ext cx="1003792" cy="432048"/>
            </a:xfrm>
            <a:prstGeom prst="triangle">
              <a:avLst/>
            </a:prstGeom>
            <a:solidFill>
              <a:srgbClr val="4F81BD">
                <a:lumMod val="50000"/>
              </a:srgbClr>
            </a:solidFill>
            <a:ln w="12700" cap="flat" cmpd="sng" algn="ctr">
              <a:solidFill>
                <a:srgbClr val="4F81BD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buClrTx/>
                <a:buFontTx/>
                <a:buNone/>
                <a:defRPr/>
              </a:pPr>
              <a:endParaRPr lang="en-SG" sz="1800" kern="120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54FA7E4D-7009-F9CA-6965-E0288091E285}"/>
              </a:ext>
            </a:extLst>
          </p:cNvPr>
          <p:cNvSpPr/>
          <p:nvPr/>
        </p:nvSpPr>
        <p:spPr>
          <a:xfrm>
            <a:off x="4841150" y="2912401"/>
            <a:ext cx="1512168" cy="1512168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buClrTx/>
              <a:buFontTx/>
              <a:buNone/>
              <a:defRPr/>
            </a:pPr>
            <a:r>
              <a:rPr lang="en-US" sz="2400" b="1" kern="1200" dirty="0">
                <a:solidFill>
                  <a:prstClr val="white"/>
                </a:solidFill>
                <a:latin typeface="Calibri" panose="020F0502020204030204"/>
                <a:ea typeface="+mn-ea"/>
              </a:rPr>
              <a:t>Group of words</a:t>
            </a:r>
            <a:endParaRPr lang="en-SG" sz="2400" b="1" kern="1200" dirty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B8F34D3-2CAD-7C5A-C67C-904388413AFF}"/>
              </a:ext>
            </a:extLst>
          </p:cNvPr>
          <p:cNvGrpSpPr/>
          <p:nvPr/>
        </p:nvGrpSpPr>
        <p:grpSpPr>
          <a:xfrm>
            <a:off x="6713359" y="3236437"/>
            <a:ext cx="2975365" cy="864096"/>
            <a:chOff x="6744072" y="2927104"/>
            <a:chExt cx="3456383" cy="1003792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496B931-E8AA-1BBD-39DF-CFC4087CD76A}"/>
                </a:ext>
              </a:extLst>
            </p:cNvPr>
            <p:cNvSpPr/>
            <p:nvPr/>
          </p:nvSpPr>
          <p:spPr>
            <a:xfrm>
              <a:off x="6744072" y="3248980"/>
              <a:ext cx="360040" cy="360040"/>
            </a:xfrm>
            <a:prstGeom prst="ellipse">
              <a:avLst/>
            </a:prstGeom>
            <a:solidFill>
              <a:srgbClr val="F79646">
                <a:lumMod val="20000"/>
                <a:lumOff val="80000"/>
              </a:srgbClr>
            </a:solidFill>
            <a:ln w="12700" cap="flat" cmpd="sng" algn="ctr">
              <a:solidFill>
                <a:srgbClr val="F79646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buClrTx/>
                <a:buFontTx/>
                <a:buNone/>
                <a:defRPr/>
              </a:pPr>
              <a:endParaRPr lang="en-SG" sz="1800" kern="120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000D5E6-932A-950B-932D-4660F060FA59}"/>
                </a:ext>
              </a:extLst>
            </p:cNvPr>
            <p:cNvSpPr/>
            <p:nvPr/>
          </p:nvSpPr>
          <p:spPr>
            <a:xfrm>
              <a:off x="7212408" y="3212976"/>
              <a:ext cx="432048" cy="432048"/>
            </a:xfrm>
            <a:prstGeom prst="ellipse">
              <a:avLst/>
            </a:prstGeom>
            <a:solidFill>
              <a:srgbClr val="F79646">
                <a:lumMod val="20000"/>
                <a:lumOff val="80000"/>
              </a:srgbClr>
            </a:solidFill>
            <a:ln w="12700" cap="flat" cmpd="sng" algn="ctr">
              <a:solidFill>
                <a:srgbClr val="F79646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buClrTx/>
                <a:buFontTx/>
                <a:buNone/>
                <a:defRPr/>
              </a:pPr>
              <a:endParaRPr lang="en-SG" sz="1800" kern="120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1DEDFDB-BF91-0B31-EF45-FD1368F46DE4}"/>
                </a:ext>
              </a:extLst>
            </p:cNvPr>
            <p:cNvSpPr/>
            <p:nvPr/>
          </p:nvSpPr>
          <p:spPr>
            <a:xfrm>
              <a:off x="7752752" y="3177540"/>
              <a:ext cx="502920" cy="502920"/>
            </a:xfrm>
            <a:prstGeom prst="ellipse">
              <a:avLst/>
            </a:prstGeom>
            <a:solidFill>
              <a:srgbClr val="F79646">
                <a:lumMod val="40000"/>
                <a:lumOff val="60000"/>
              </a:srgbClr>
            </a:solidFill>
            <a:ln w="12700" cap="flat" cmpd="sng" algn="ctr">
              <a:solidFill>
                <a:srgbClr val="F79646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buClrTx/>
                <a:buFontTx/>
                <a:buNone/>
                <a:defRPr/>
              </a:pPr>
              <a:endParaRPr lang="en-SG" sz="1800" kern="120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7CFBA14-E813-10F1-7419-528F66B1BAD8}"/>
                </a:ext>
              </a:extLst>
            </p:cNvPr>
            <p:cNvSpPr/>
            <p:nvPr/>
          </p:nvSpPr>
          <p:spPr>
            <a:xfrm>
              <a:off x="8363968" y="3140968"/>
              <a:ext cx="576064" cy="576064"/>
            </a:xfrm>
            <a:prstGeom prst="ellipse">
              <a:avLst/>
            </a:prstGeom>
            <a:solidFill>
              <a:srgbClr val="F79646">
                <a:lumMod val="60000"/>
                <a:lumOff val="40000"/>
              </a:srgbClr>
            </a:solidFill>
            <a:ln w="12700" cap="flat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buClrTx/>
                <a:buFontTx/>
                <a:buNone/>
                <a:defRPr/>
              </a:pPr>
              <a:endParaRPr lang="en-SG" sz="1800" kern="120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1CF2354-4D23-40BF-446F-208898D77A4D}"/>
                </a:ext>
              </a:extLst>
            </p:cNvPr>
            <p:cNvSpPr/>
            <p:nvPr/>
          </p:nvSpPr>
          <p:spPr>
            <a:xfrm>
              <a:off x="9048328" y="3104964"/>
              <a:ext cx="648072" cy="648072"/>
            </a:xfrm>
            <a:prstGeom prst="ellipse">
              <a:avLst/>
            </a:prstGeom>
            <a:solidFill>
              <a:srgbClr val="F79646">
                <a:lumMod val="75000"/>
              </a:srgbClr>
            </a:solidFill>
            <a:ln w="12700" cap="flat" cmpd="sng" algn="ctr">
              <a:solidFill>
                <a:srgbClr val="F79646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buClrTx/>
                <a:buFontTx/>
                <a:buNone/>
                <a:defRPr/>
              </a:pPr>
              <a:endParaRPr lang="en-SG" sz="1800" kern="120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FA78C5F3-4F3B-6886-6127-02D3E431DFFD}"/>
                </a:ext>
              </a:extLst>
            </p:cNvPr>
            <p:cNvSpPr/>
            <p:nvPr/>
          </p:nvSpPr>
          <p:spPr>
            <a:xfrm rot="5400000">
              <a:off x="9482535" y="3212976"/>
              <a:ext cx="1003792" cy="432048"/>
            </a:xfrm>
            <a:prstGeom prst="triangle">
              <a:avLst/>
            </a:prstGeom>
            <a:solidFill>
              <a:srgbClr val="F79646">
                <a:lumMod val="50000"/>
              </a:srgbClr>
            </a:solidFill>
            <a:ln w="12700" cap="flat" cmpd="sng" algn="ctr">
              <a:solidFill>
                <a:srgbClr val="F79646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buClrTx/>
                <a:buFontTx/>
                <a:buNone/>
                <a:defRPr/>
              </a:pPr>
              <a:endParaRPr lang="en-SG" sz="1800" kern="120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99715DF-F989-87D1-F8EA-E525B78553F9}"/>
              </a:ext>
            </a:extLst>
          </p:cNvPr>
          <p:cNvGrpSpPr/>
          <p:nvPr/>
        </p:nvGrpSpPr>
        <p:grpSpPr>
          <a:xfrm>
            <a:off x="6607981" y="1868285"/>
            <a:ext cx="2645554" cy="1552385"/>
            <a:chOff x="6638695" y="1218032"/>
            <a:chExt cx="3210468" cy="1883871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AD86B6D-F70E-3873-D3BE-55D86D82B5ED}"/>
                </a:ext>
              </a:extLst>
            </p:cNvPr>
            <p:cNvSpPr/>
            <p:nvPr/>
          </p:nvSpPr>
          <p:spPr>
            <a:xfrm rot="20212449">
              <a:off x="6638695" y="2741863"/>
              <a:ext cx="360040" cy="360040"/>
            </a:xfrm>
            <a:prstGeom prst="ellipse">
              <a:avLst/>
            </a:prstGeom>
            <a:solidFill>
              <a:srgbClr val="FFC000">
                <a:lumMod val="20000"/>
                <a:lumOff val="80000"/>
              </a:srgbClr>
            </a:solidFill>
            <a:ln w="25400" cap="flat" cmpd="sng" algn="ctr">
              <a:solidFill>
                <a:srgbClr val="FFC000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33336C1-AFAB-AA3E-EE02-004A0E65C437}"/>
                </a:ext>
              </a:extLst>
            </p:cNvPr>
            <p:cNvSpPr/>
            <p:nvPr/>
          </p:nvSpPr>
          <p:spPr>
            <a:xfrm rot="20212449">
              <a:off x="7066505" y="2507778"/>
              <a:ext cx="432048" cy="432048"/>
            </a:xfrm>
            <a:prstGeom prst="ellipse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FFC000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DE9A3254-35C8-DB65-A998-99FB29D93C33}"/>
                </a:ext>
              </a:extLst>
            </p:cNvPr>
            <p:cNvSpPr/>
            <p:nvPr/>
          </p:nvSpPr>
          <p:spPr>
            <a:xfrm rot="20212449">
              <a:off x="7560582" y="2246203"/>
              <a:ext cx="502920" cy="502920"/>
            </a:xfrm>
            <a:prstGeom prst="ellipse">
              <a:avLst/>
            </a:pr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solidFill>
                <a:srgbClr val="FFC000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668B6E7-15E9-3DD8-6F1D-AB2A7F53D716}"/>
                </a:ext>
              </a:extLst>
            </p:cNvPr>
            <p:cNvSpPr/>
            <p:nvPr/>
          </p:nvSpPr>
          <p:spPr>
            <a:xfrm rot="20212449">
              <a:off x="8119744" y="1955211"/>
              <a:ext cx="576064" cy="576064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FFC000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B9AA8CC-F337-3410-A8A7-C779227237F2}"/>
                </a:ext>
              </a:extLst>
            </p:cNvPr>
            <p:cNvSpPr/>
            <p:nvPr/>
          </p:nvSpPr>
          <p:spPr>
            <a:xfrm rot="20212449">
              <a:off x="8746219" y="1636283"/>
              <a:ext cx="648072" cy="648072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EE8DF08E-3A4E-639C-D6EB-A44925DBAED0}"/>
                </a:ext>
              </a:extLst>
            </p:cNvPr>
            <p:cNvSpPr/>
            <p:nvPr/>
          </p:nvSpPr>
          <p:spPr>
            <a:xfrm rot="4012449">
              <a:off x="9131243" y="1503904"/>
              <a:ext cx="1003792" cy="432048"/>
            </a:xfrm>
            <a:prstGeom prst="triangle">
              <a:avLst/>
            </a:prstGeom>
            <a:solidFill>
              <a:srgbClr val="FFC000">
                <a:lumMod val="75000"/>
              </a:srgbClr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AC67456-DD62-73EE-060F-8BA0B596E066}"/>
              </a:ext>
            </a:extLst>
          </p:cNvPr>
          <p:cNvGrpSpPr/>
          <p:nvPr/>
        </p:nvGrpSpPr>
        <p:grpSpPr>
          <a:xfrm>
            <a:off x="6600232" y="3884510"/>
            <a:ext cx="2801722" cy="1584176"/>
            <a:chOff x="6630945" y="3781766"/>
            <a:chExt cx="3233541" cy="1828339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4EEAA030-3488-DF8C-769D-1F370362F119}"/>
                </a:ext>
              </a:extLst>
            </p:cNvPr>
            <p:cNvSpPr/>
            <p:nvPr/>
          </p:nvSpPr>
          <p:spPr>
            <a:xfrm rot="1320000">
              <a:off x="6630945" y="3781766"/>
              <a:ext cx="360040" cy="360040"/>
            </a:xfrm>
            <a:prstGeom prst="ellipse">
              <a:avLst/>
            </a:prstGeom>
            <a:solidFill>
              <a:srgbClr val="8064A2">
                <a:lumMod val="20000"/>
                <a:lumOff val="80000"/>
              </a:srgbClr>
            </a:solidFill>
            <a:ln w="12700" cap="flat" cmpd="sng" algn="ctr">
              <a:solidFill>
                <a:srgbClr val="8064A2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buClrTx/>
                <a:buFontTx/>
                <a:buNone/>
                <a:defRPr/>
              </a:pPr>
              <a:endParaRPr lang="en-SG" sz="1800" kern="120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3665BFB-CCD9-DF6C-B48A-2669A8E3E2DB}"/>
                </a:ext>
              </a:extLst>
            </p:cNvPr>
            <p:cNvSpPr/>
            <p:nvPr/>
          </p:nvSpPr>
          <p:spPr>
            <a:xfrm rot="1320000">
              <a:off x="7062557" y="3934691"/>
              <a:ext cx="432048" cy="432048"/>
            </a:xfrm>
            <a:prstGeom prst="ellipse">
              <a:avLst/>
            </a:prstGeom>
            <a:solidFill>
              <a:srgbClr val="8064A2">
                <a:lumMod val="20000"/>
                <a:lumOff val="80000"/>
              </a:srgbClr>
            </a:solidFill>
            <a:ln w="12700" cap="flat" cmpd="sng" algn="ctr">
              <a:solidFill>
                <a:srgbClr val="8064A2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buClrTx/>
                <a:buFontTx/>
                <a:buNone/>
                <a:defRPr/>
              </a:pPr>
              <a:endParaRPr lang="en-SG" sz="1800" kern="120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DF378EB-FEDA-3BE9-71DB-E1B390E0705A}"/>
                </a:ext>
              </a:extLst>
            </p:cNvPr>
            <p:cNvSpPr/>
            <p:nvPr/>
          </p:nvSpPr>
          <p:spPr>
            <a:xfrm rot="1320000">
              <a:off x="7560975" y="4114946"/>
              <a:ext cx="502920" cy="502920"/>
            </a:xfrm>
            <a:prstGeom prst="ellipse">
              <a:avLst/>
            </a:prstGeom>
            <a:solidFill>
              <a:srgbClr val="8064A2">
                <a:lumMod val="40000"/>
                <a:lumOff val="60000"/>
              </a:srgbClr>
            </a:solidFill>
            <a:ln w="12700" cap="flat" cmpd="sng" algn="ctr">
              <a:solidFill>
                <a:srgbClr val="8064A2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buClrTx/>
                <a:buFontTx/>
                <a:buNone/>
                <a:defRPr/>
              </a:pPr>
              <a:endParaRPr lang="en-SG" sz="1800" kern="120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32784C5-905E-24E7-085B-12B5D4AF251E}"/>
                </a:ext>
              </a:extLst>
            </p:cNvPr>
            <p:cNvSpPr/>
            <p:nvPr/>
          </p:nvSpPr>
          <p:spPr>
            <a:xfrm rot="1320000">
              <a:off x="8125021" y="4321039"/>
              <a:ext cx="576064" cy="576064"/>
            </a:xfrm>
            <a:prstGeom prst="ellipse">
              <a:avLst/>
            </a:prstGeom>
            <a:solidFill>
              <a:srgbClr val="8064A2">
                <a:lumMod val="60000"/>
                <a:lumOff val="40000"/>
              </a:srgbClr>
            </a:solidFill>
            <a:ln w="12700" cap="flat" cmpd="sng" algn="ctr">
              <a:solidFill>
                <a:srgbClr val="8064A2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buClrTx/>
                <a:buFontTx/>
                <a:buNone/>
                <a:defRPr/>
              </a:pPr>
              <a:endParaRPr lang="en-SG" sz="1800" kern="120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C9EDD74-E920-EE1B-A18A-6A55B420D15F}"/>
                </a:ext>
              </a:extLst>
            </p:cNvPr>
            <p:cNvSpPr/>
            <p:nvPr/>
          </p:nvSpPr>
          <p:spPr>
            <a:xfrm rot="1320000">
              <a:off x="8756927" y="4554889"/>
              <a:ext cx="648072" cy="648072"/>
            </a:xfrm>
            <a:prstGeom prst="ellipse">
              <a:avLst/>
            </a:prstGeom>
            <a:solidFill>
              <a:srgbClr val="8064A2">
                <a:lumMod val="75000"/>
              </a:srgbClr>
            </a:solidFill>
            <a:ln w="12700" cap="flat" cmpd="sng" algn="ctr">
              <a:solidFill>
                <a:srgbClr val="8064A2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buClrTx/>
                <a:buFontTx/>
                <a:buNone/>
                <a:defRPr/>
              </a:pPr>
              <a:endParaRPr lang="en-SG" sz="1800" kern="120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5" name="Isosceles Triangle 74">
              <a:extLst>
                <a:ext uri="{FF2B5EF4-FFF2-40B4-BE49-F238E27FC236}">
                  <a16:creationId xmlns:a16="http://schemas.microsoft.com/office/drawing/2014/main" id="{C7F9DFFA-1445-FDA7-EE39-DB929922FCB6}"/>
                </a:ext>
              </a:extLst>
            </p:cNvPr>
            <p:cNvSpPr/>
            <p:nvPr/>
          </p:nvSpPr>
          <p:spPr>
            <a:xfrm rot="6720000">
              <a:off x="9146566" y="4892185"/>
              <a:ext cx="1003792" cy="432048"/>
            </a:xfrm>
            <a:prstGeom prst="triangle">
              <a:avLst/>
            </a:prstGeom>
            <a:solidFill>
              <a:srgbClr val="8064A2">
                <a:lumMod val="50000"/>
              </a:srgbClr>
            </a:solidFill>
            <a:ln w="12700" cap="flat" cmpd="sng" algn="ctr">
              <a:solidFill>
                <a:srgbClr val="8064A2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buClrTx/>
                <a:buFontTx/>
                <a:buNone/>
                <a:defRPr/>
              </a:pPr>
              <a:endParaRPr lang="en-SG" sz="1800" kern="120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2DB48178-9A46-E251-2007-7A2CC0D5AB59}"/>
              </a:ext>
            </a:extLst>
          </p:cNvPr>
          <p:cNvSpPr txBox="1"/>
          <p:nvPr/>
        </p:nvSpPr>
        <p:spPr>
          <a:xfrm>
            <a:off x="9561912" y="1530889"/>
            <a:ext cx="13325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SG" sz="2800" b="1" kern="1200" dirty="0">
                <a:solidFill>
                  <a:srgbClr val="FFC000"/>
                </a:solidFill>
                <a:latin typeface="Calibri" panose="020F0502020204030204"/>
                <a:ea typeface="+mn-ea"/>
              </a:rPr>
              <a:t>Noun</a:t>
            </a:r>
          </a:p>
          <a:p>
            <a:pPr defTabSz="457200">
              <a:buClrTx/>
              <a:buFontTx/>
              <a:buNone/>
            </a:pPr>
            <a:r>
              <a:rPr lang="en-SG" sz="2800" b="1" kern="1200" dirty="0">
                <a:solidFill>
                  <a:srgbClr val="FFC000"/>
                </a:solidFill>
                <a:latin typeface="Calibri" panose="020F0502020204030204"/>
                <a:ea typeface="+mn-ea"/>
              </a:rPr>
              <a:t>Phrases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94BB6BB-D734-F6DC-018C-D67BCFBD69B1}"/>
              </a:ext>
            </a:extLst>
          </p:cNvPr>
          <p:cNvSpPr txBox="1"/>
          <p:nvPr/>
        </p:nvSpPr>
        <p:spPr>
          <a:xfrm>
            <a:off x="9959442" y="3187564"/>
            <a:ext cx="15791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SG" sz="2800" b="1" kern="1200" dirty="0">
                <a:solidFill>
                  <a:srgbClr val="ED7D31"/>
                </a:solidFill>
                <a:latin typeface="Calibri" panose="020F0502020204030204"/>
                <a:ea typeface="+mn-ea"/>
              </a:rPr>
              <a:t>Adjective</a:t>
            </a:r>
          </a:p>
          <a:p>
            <a:pPr defTabSz="457200">
              <a:buClrTx/>
              <a:buFontTx/>
              <a:buNone/>
            </a:pPr>
            <a:r>
              <a:rPr lang="en-SG" sz="2800" b="1" kern="1200" dirty="0">
                <a:solidFill>
                  <a:srgbClr val="ED7D31"/>
                </a:solidFill>
                <a:latin typeface="Calibri" panose="020F0502020204030204"/>
                <a:ea typeface="+mn-ea"/>
              </a:rPr>
              <a:t>Phrases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F932B7A-BFF1-7A37-EF01-D2D62B591423}"/>
              </a:ext>
            </a:extLst>
          </p:cNvPr>
          <p:cNvSpPr txBox="1"/>
          <p:nvPr/>
        </p:nvSpPr>
        <p:spPr>
          <a:xfrm>
            <a:off x="9552559" y="4964629"/>
            <a:ext cx="15839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SG" sz="2800" b="1" kern="1200" dirty="0">
                <a:solidFill>
                  <a:srgbClr val="7030A0"/>
                </a:solidFill>
                <a:latin typeface="Calibri" panose="020F0502020204030204"/>
                <a:ea typeface="+mn-ea"/>
              </a:rPr>
              <a:t>Idiomatic</a:t>
            </a:r>
          </a:p>
          <a:p>
            <a:pPr defTabSz="457200">
              <a:buClrTx/>
              <a:buFontTx/>
              <a:buNone/>
            </a:pPr>
            <a:r>
              <a:rPr lang="en-SG" sz="2800" b="1" kern="1200" dirty="0">
                <a:solidFill>
                  <a:srgbClr val="7030A0"/>
                </a:solidFill>
                <a:latin typeface="Calibri" panose="020F0502020204030204"/>
                <a:ea typeface="+mn-ea"/>
              </a:rPr>
              <a:t>Phrases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E988C03-D329-49CF-E557-5B1374B2D097}"/>
              </a:ext>
            </a:extLst>
          </p:cNvPr>
          <p:cNvSpPr txBox="1"/>
          <p:nvPr/>
        </p:nvSpPr>
        <p:spPr>
          <a:xfrm>
            <a:off x="362308" y="3406875"/>
            <a:ext cx="1332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SG" sz="2800" b="1" kern="1200" dirty="0">
                <a:solidFill>
                  <a:srgbClr val="0070C0"/>
                </a:solidFill>
                <a:latin typeface="Calibri" panose="020F0502020204030204"/>
                <a:ea typeface="+mn-ea"/>
              </a:rPr>
              <a:t>Phrases</a:t>
            </a:r>
          </a:p>
        </p:txBody>
      </p:sp>
    </p:spTree>
    <p:extLst>
      <p:ext uri="{BB962C8B-B14F-4D97-AF65-F5344CB8AC3E}">
        <p14:creationId xmlns:p14="http://schemas.microsoft.com/office/powerpoint/2010/main" val="302020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76" grpId="0"/>
      <p:bldP spid="77" grpId="0"/>
      <p:bldP spid="78" grpId="0"/>
      <p:bldP spid="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F89B1C-F246-65E8-0328-F2DCFC4A3E09}"/>
              </a:ext>
            </a:extLst>
          </p:cNvPr>
          <p:cNvGrpSpPr/>
          <p:nvPr/>
        </p:nvGrpSpPr>
        <p:grpSpPr>
          <a:xfrm>
            <a:off x="2496000" y="144000"/>
            <a:ext cx="7200000" cy="720000"/>
            <a:chOff x="4069463" y="3006635"/>
            <a:chExt cx="4087725" cy="90793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740FF2C-2EF4-6009-01A9-288EE17EABFC}"/>
                </a:ext>
              </a:extLst>
            </p:cNvPr>
            <p:cNvGrpSpPr/>
            <p:nvPr/>
          </p:nvGrpSpPr>
          <p:grpSpPr>
            <a:xfrm>
              <a:off x="4069463" y="3006635"/>
              <a:ext cx="4087725" cy="907930"/>
              <a:chOff x="1199456" y="4278368"/>
              <a:chExt cx="4087725" cy="907930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D621E7D-8DBB-ECA9-663F-AF190FAA3CF5}"/>
                  </a:ext>
                </a:extLst>
              </p:cNvPr>
              <p:cNvSpPr/>
              <p:nvPr/>
            </p:nvSpPr>
            <p:spPr>
              <a:xfrm>
                <a:off x="1199456" y="4278368"/>
                <a:ext cx="4087725" cy="907930"/>
              </a:xfrm>
              <a:prstGeom prst="roundRect">
                <a:avLst/>
              </a:prstGeom>
              <a:solidFill>
                <a:srgbClr val="E44A90"/>
              </a:solidFill>
              <a:ln w="50800">
                <a:solidFill>
                  <a:srgbClr val="E44A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27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671C9482-1ECB-DD40-71A9-6DEBAB9B9542}"/>
                  </a:ext>
                </a:extLst>
              </p:cNvPr>
              <p:cNvSpPr/>
              <p:nvPr/>
            </p:nvSpPr>
            <p:spPr>
              <a:xfrm>
                <a:off x="1284909" y="4409124"/>
                <a:ext cx="3926145" cy="648072"/>
              </a:xfrm>
              <a:prstGeom prst="roundRect">
                <a:avLst/>
              </a:prstGeom>
              <a:solidFill>
                <a:schemeClr val="bg1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27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0A16BB0-C96E-7238-5B03-BD56682123D6}"/>
                </a:ext>
              </a:extLst>
            </p:cNvPr>
            <p:cNvSpPr txBox="1"/>
            <p:nvPr/>
          </p:nvSpPr>
          <p:spPr>
            <a:xfrm>
              <a:off x="4259283" y="3136564"/>
              <a:ext cx="3708085" cy="64807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>
                <a:defRPr sz="27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IN" sz="3600" dirty="0">
                  <a:solidFill>
                    <a:schemeClr val="tx1"/>
                  </a:solidFill>
                </a:rPr>
                <a:t>Noun Phrases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AEDD314-944F-45DE-5E9E-92EBDAFFB3E5}"/>
              </a:ext>
            </a:extLst>
          </p:cNvPr>
          <p:cNvGrpSpPr/>
          <p:nvPr/>
        </p:nvGrpSpPr>
        <p:grpSpPr>
          <a:xfrm>
            <a:off x="5074026" y="3524066"/>
            <a:ext cx="6126844" cy="693288"/>
            <a:chOff x="941055" y="4252977"/>
            <a:chExt cx="18478975" cy="69328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384B96-1FA5-4CFC-18BB-CF37DF5BF85D}"/>
                </a:ext>
              </a:extLst>
            </p:cNvPr>
            <p:cNvSpPr/>
            <p:nvPr/>
          </p:nvSpPr>
          <p:spPr>
            <a:xfrm>
              <a:off x="941055" y="4252977"/>
              <a:ext cx="17798679" cy="523220"/>
            </a:xfrm>
            <a:prstGeom prst="rect">
              <a:avLst/>
            </a:prstGeom>
            <a:solidFill>
              <a:srgbClr val="BDB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4DE83F4-2A72-30E0-89AD-85B9AC20524C}"/>
                </a:ext>
              </a:extLst>
            </p:cNvPr>
            <p:cNvSpPr txBox="1"/>
            <p:nvPr/>
          </p:nvSpPr>
          <p:spPr>
            <a:xfrm>
              <a:off x="1466964" y="4484600"/>
              <a:ext cx="17953066" cy="461665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Example 1: </a:t>
              </a:r>
              <a:r>
                <a:rPr lang="en-US" sz="24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tall boy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ran across the field.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1479E55-06E3-DA26-A50B-60AF6263E365}"/>
              </a:ext>
            </a:extLst>
          </p:cNvPr>
          <p:cNvSpPr txBox="1"/>
          <p:nvPr/>
        </p:nvSpPr>
        <p:spPr>
          <a:xfrm>
            <a:off x="2900332" y="2345072"/>
            <a:ext cx="6391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Structure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Determiner + Adjective(s) + Noun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FE8AE0-4BCE-EAE6-96A9-3C7B1918419C}"/>
              </a:ext>
            </a:extLst>
          </p:cNvPr>
          <p:cNvSpPr txBox="1"/>
          <p:nvPr/>
        </p:nvSpPr>
        <p:spPr>
          <a:xfrm>
            <a:off x="5095564" y="4511105"/>
            <a:ext cx="6072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Noun phrase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tall boy</a:t>
            </a:r>
            <a:endParaRPr lang="en-IN" sz="24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231AF6-6DC3-EC71-C154-18DBA88D3D2A}"/>
              </a:ext>
            </a:extLst>
          </p:cNvPr>
          <p:cNvSpPr txBox="1"/>
          <p:nvPr/>
        </p:nvSpPr>
        <p:spPr>
          <a:xfrm>
            <a:off x="5543792" y="4996466"/>
            <a:ext cx="5175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Here, ‘</a:t>
            </a:r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the’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is the determiner, ‘</a:t>
            </a:r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tall’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is the adjective, and ‘</a:t>
            </a:r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boy’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is the noun.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7380D1A-7800-CA07-C91C-045B098909B7}"/>
              </a:ext>
            </a:extLst>
          </p:cNvPr>
          <p:cNvGrpSpPr/>
          <p:nvPr/>
        </p:nvGrpSpPr>
        <p:grpSpPr>
          <a:xfrm>
            <a:off x="4116000" y="1065600"/>
            <a:ext cx="3960000" cy="1080000"/>
            <a:chOff x="2344211" y="2146694"/>
            <a:chExt cx="3960000" cy="1080000"/>
          </a:xfrm>
        </p:grpSpPr>
        <p:sp>
          <p:nvSpPr>
            <p:cNvPr id="18" name="Chevron 78">
              <a:extLst>
                <a:ext uri="{FF2B5EF4-FFF2-40B4-BE49-F238E27FC236}">
                  <a16:creationId xmlns:a16="http://schemas.microsoft.com/office/drawing/2014/main" id="{EE7F72D5-EB40-0045-C60A-54BFB834B9E8}"/>
                </a:ext>
              </a:extLst>
            </p:cNvPr>
            <p:cNvSpPr/>
            <p:nvPr/>
          </p:nvSpPr>
          <p:spPr>
            <a:xfrm>
              <a:off x="2344211" y="2146694"/>
              <a:ext cx="3960000" cy="1080000"/>
            </a:xfrm>
            <a:prstGeom prst="chevron">
              <a:avLst/>
            </a:prstGeom>
            <a:solidFill>
              <a:srgbClr val="FFAD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0153A7-7567-9342-9152-10484BACB91F}"/>
                </a:ext>
              </a:extLst>
            </p:cNvPr>
            <p:cNvSpPr txBox="1"/>
            <p:nvPr/>
          </p:nvSpPr>
          <p:spPr>
            <a:xfrm>
              <a:off x="2939555" y="2290033"/>
              <a:ext cx="2952821" cy="830997"/>
            </a:xfrm>
            <a:prstGeom prst="rect">
              <a:avLst/>
            </a:prstGeom>
            <a:solidFill>
              <a:srgbClr val="FFAD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 noun phrase consists of a noun.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7F6A52-9427-1CC9-5185-5D6792FEC9BC}"/>
              </a:ext>
            </a:extLst>
          </p:cNvPr>
          <p:cNvGrpSpPr/>
          <p:nvPr/>
        </p:nvGrpSpPr>
        <p:grpSpPr>
          <a:xfrm>
            <a:off x="7654005" y="1065600"/>
            <a:ext cx="3960000" cy="1080000"/>
            <a:chOff x="3843738" y="2146694"/>
            <a:chExt cx="3960000" cy="1080000"/>
          </a:xfrm>
        </p:grpSpPr>
        <p:sp>
          <p:nvSpPr>
            <p:cNvPr id="21" name="Chevron 81">
              <a:extLst>
                <a:ext uri="{FF2B5EF4-FFF2-40B4-BE49-F238E27FC236}">
                  <a16:creationId xmlns:a16="http://schemas.microsoft.com/office/drawing/2014/main" id="{F7AA9941-60F5-169F-A7D0-96148670B718}"/>
                </a:ext>
              </a:extLst>
            </p:cNvPr>
            <p:cNvSpPr/>
            <p:nvPr/>
          </p:nvSpPr>
          <p:spPr>
            <a:xfrm>
              <a:off x="3843738" y="2146694"/>
              <a:ext cx="3960000" cy="1080000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E7A9906-2EAA-2CE7-4772-88B7B49D9B41}"/>
                </a:ext>
              </a:extLst>
            </p:cNvPr>
            <p:cNvSpPr txBox="1"/>
            <p:nvPr/>
          </p:nvSpPr>
          <p:spPr>
            <a:xfrm>
              <a:off x="4437064" y="2453310"/>
              <a:ext cx="3019381" cy="46166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/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Any word that modifies or describes the noun. </a:t>
              </a:r>
              <a:endParaRPr lang="ko-KR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133BF0-93AE-1F08-1190-D213DF11958A}"/>
              </a:ext>
            </a:extLst>
          </p:cNvPr>
          <p:cNvGrpSpPr/>
          <p:nvPr/>
        </p:nvGrpSpPr>
        <p:grpSpPr>
          <a:xfrm>
            <a:off x="585377" y="1065600"/>
            <a:ext cx="3960000" cy="1080000"/>
            <a:chOff x="844685" y="2146694"/>
            <a:chExt cx="3960000" cy="1080000"/>
          </a:xfrm>
        </p:grpSpPr>
        <p:sp>
          <p:nvSpPr>
            <p:cNvPr id="24" name="Chevron 2">
              <a:extLst>
                <a:ext uri="{FF2B5EF4-FFF2-40B4-BE49-F238E27FC236}">
                  <a16:creationId xmlns:a16="http://schemas.microsoft.com/office/drawing/2014/main" id="{134B9659-BA10-90E6-4182-C7FBE632B395}"/>
                </a:ext>
              </a:extLst>
            </p:cNvPr>
            <p:cNvSpPr/>
            <p:nvPr/>
          </p:nvSpPr>
          <p:spPr>
            <a:xfrm>
              <a:off x="844685" y="2146694"/>
              <a:ext cx="3960000" cy="1080000"/>
            </a:xfrm>
            <a:prstGeom prst="chevron">
              <a:avLst/>
            </a:prstGeom>
            <a:solidFill>
              <a:srgbClr val="5CE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8A0C5FE-CF34-16E1-5439-B483A2E92D08}"/>
                </a:ext>
              </a:extLst>
            </p:cNvPr>
            <p:cNvSpPr txBox="1"/>
            <p:nvPr/>
          </p:nvSpPr>
          <p:spPr>
            <a:xfrm>
              <a:off x="1440029" y="2271195"/>
              <a:ext cx="2938969" cy="830997"/>
            </a:xfrm>
            <a:prstGeom prst="rect">
              <a:avLst/>
            </a:prstGeom>
            <a:solidFill>
              <a:srgbClr val="5CE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/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 group of words that act as a noun.</a:t>
              </a:r>
              <a:endParaRPr lang="ko-KR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3" name="Picture 32" descr="A person running in a park&#10;&#10;Description automatically generated">
            <a:extLst>
              <a:ext uri="{FF2B5EF4-FFF2-40B4-BE49-F238E27FC236}">
                <a16:creationId xmlns:a16="http://schemas.microsoft.com/office/drawing/2014/main" id="{CB09EBB3-9BED-77F5-78EB-466D70382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130" y="3006209"/>
            <a:ext cx="3240000" cy="32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6869A0D-516E-29D0-CB2E-68DC45111EA3}"/>
              </a:ext>
            </a:extLst>
          </p:cNvPr>
          <p:cNvGrpSpPr/>
          <p:nvPr/>
        </p:nvGrpSpPr>
        <p:grpSpPr>
          <a:xfrm>
            <a:off x="2496000" y="144000"/>
            <a:ext cx="7200000" cy="720000"/>
            <a:chOff x="4069463" y="3006635"/>
            <a:chExt cx="4087725" cy="90793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80DB516-4763-DD15-E06E-0575BEB60CF5}"/>
                </a:ext>
              </a:extLst>
            </p:cNvPr>
            <p:cNvGrpSpPr/>
            <p:nvPr/>
          </p:nvGrpSpPr>
          <p:grpSpPr>
            <a:xfrm>
              <a:off x="4069463" y="3006635"/>
              <a:ext cx="4087725" cy="907930"/>
              <a:chOff x="1199456" y="4278368"/>
              <a:chExt cx="4087725" cy="907930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B01D1714-D3B1-04FD-53A2-2A5292961096}"/>
                  </a:ext>
                </a:extLst>
              </p:cNvPr>
              <p:cNvSpPr/>
              <p:nvPr/>
            </p:nvSpPr>
            <p:spPr>
              <a:xfrm>
                <a:off x="1199456" y="4278368"/>
                <a:ext cx="4087725" cy="907930"/>
              </a:xfrm>
              <a:prstGeom prst="roundRect">
                <a:avLst/>
              </a:prstGeom>
              <a:solidFill>
                <a:srgbClr val="E44A90"/>
              </a:solidFill>
              <a:ln w="50800">
                <a:solidFill>
                  <a:srgbClr val="E44A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27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5AD237B-0810-E378-FFDB-0A7A51166348}"/>
                  </a:ext>
                </a:extLst>
              </p:cNvPr>
              <p:cNvSpPr/>
              <p:nvPr/>
            </p:nvSpPr>
            <p:spPr>
              <a:xfrm>
                <a:off x="1284909" y="4409124"/>
                <a:ext cx="3926145" cy="648072"/>
              </a:xfrm>
              <a:prstGeom prst="roundRect">
                <a:avLst/>
              </a:prstGeom>
              <a:solidFill>
                <a:schemeClr val="bg1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27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566E61E-B55B-9572-4886-E1E5B97C1B19}"/>
                </a:ext>
              </a:extLst>
            </p:cNvPr>
            <p:cNvSpPr txBox="1"/>
            <p:nvPr/>
          </p:nvSpPr>
          <p:spPr>
            <a:xfrm>
              <a:off x="4259283" y="3136564"/>
              <a:ext cx="3708085" cy="64807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>
                <a:defRPr sz="27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IN" sz="3600" dirty="0">
                  <a:solidFill>
                    <a:schemeClr val="tx1"/>
                  </a:solidFill>
                </a:rPr>
                <a:t>Noun Phrases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6E1563-0CD8-7D54-88CA-3285FEA9F19A}"/>
              </a:ext>
            </a:extLst>
          </p:cNvPr>
          <p:cNvGrpSpPr/>
          <p:nvPr/>
        </p:nvGrpSpPr>
        <p:grpSpPr>
          <a:xfrm>
            <a:off x="250217" y="5129424"/>
            <a:ext cx="4356000" cy="1080000"/>
            <a:chOff x="326417" y="1065600"/>
            <a:chExt cx="4356000" cy="1080000"/>
          </a:xfrm>
        </p:grpSpPr>
        <p:sp>
          <p:nvSpPr>
            <p:cNvPr id="19" name="Chevron 2">
              <a:extLst>
                <a:ext uri="{FF2B5EF4-FFF2-40B4-BE49-F238E27FC236}">
                  <a16:creationId xmlns:a16="http://schemas.microsoft.com/office/drawing/2014/main" id="{855FFE39-679C-C5C1-FB5C-C21212A08BFE}"/>
                </a:ext>
              </a:extLst>
            </p:cNvPr>
            <p:cNvSpPr/>
            <p:nvPr/>
          </p:nvSpPr>
          <p:spPr>
            <a:xfrm>
              <a:off x="326417" y="1065600"/>
              <a:ext cx="4356000" cy="1080000"/>
            </a:xfrm>
            <a:prstGeom prst="chevron">
              <a:avLst/>
            </a:prstGeom>
            <a:solidFill>
              <a:srgbClr val="5CE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AD98928-47DC-07B2-5871-FEF352DCD70F}"/>
                </a:ext>
              </a:extLst>
            </p:cNvPr>
            <p:cNvSpPr txBox="1"/>
            <p:nvPr/>
          </p:nvSpPr>
          <p:spPr>
            <a:xfrm>
              <a:off x="790511" y="1187549"/>
              <a:ext cx="36484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 noun phrase is </a:t>
              </a:r>
            </a:p>
            <a:p>
              <a:pPr algn="ctr"/>
              <a:r>
                <a:rPr lang="en-US" altLang="ko-KR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centered around the noun. 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IN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37B64D3-0B94-EA68-985B-93175F197EF9}"/>
              </a:ext>
            </a:extLst>
          </p:cNvPr>
          <p:cNvGrpSpPr/>
          <p:nvPr/>
        </p:nvGrpSpPr>
        <p:grpSpPr>
          <a:xfrm>
            <a:off x="4116000" y="5129424"/>
            <a:ext cx="3960000" cy="1080000"/>
            <a:chOff x="4116000" y="1065600"/>
            <a:chExt cx="3960000" cy="1080000"/>
          </a:xfrm>
        </p:grpSpPr>
        <p:sp>
          <p:nvSpPr>
            <p:cNvPr id="22" name="Chevron 78">
              <a:extLst>
                <a:ext uri="{FF2B5EF4-FFF2-40B4-BE49-F238E27FC236}">
                  <a16:creationId xmlns:a16="http://schemas.microsoft.com/office/drawing/2014/main" id="{AEBA50F7-6699-6D2D-E004-B36E1856478F}"/>
                </a:ext>
              </a:extLst>
            </p:cNvPr>
            <p:cNvSpPr/>
            <p:nvPr/>
          </p:nvSpPr>
          <p:spPr>
            <a:xfrm>
              <a:off x="4116000" y="1065600"/>
              <a:ext cx="3960000" cy="1080000"/>
            </a:xfrm>
            <a:prstGeom prst="chevron">
              <a:avLst/>
            </a:prstGeom>
            <a:solidFill>
              <a:srgbClr val="FFAD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28A1C98-08D4-75F5-FAE6-E760FBAEB366}"/>
                </a:ext>
              </a:extLst>
            </p:cNvPr>
            <p:cNvSpPr txBox="1"/>
            <p:nvPr/>
          </p:nvSpPr>
          <p:spPr>
            <a:xfrm>
              <a:off x="4565598" y="1372213"/>
              <a:ext cx="3234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ko-KR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맑은 고딕" panose="020B0503020000020004" pitchFamily="34" charset="-127"/>
                  <a:cs typeface="Calibri" panose="020F0502020204030204" pitchFamily="34" charset="0"/>
                  <a:sym typeface="Arial"/>
                </a:rPr>
                <a:t>It gives more detail. </a:t>
              </a:r>
              <a:endPara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CD57DC0-FAA6-1887-F202-30CB16DC8115}"/>
              </a:ext>
            </a:extLst>
          </p:cNvPr>
          <p:cNvGrpSpPr/>
          <p:nvPr/>
        </p:nvGrpSpPr>
        <p:grpSpPr>
          <a:xfrm>
            <a:off x="7654005" y="5129424"/>
            <a:ext cx="3960000" cy="1080000"/>
            <a:chOff x="7654005" y="1065600"/>
            <a:chExt cx="3960000" cy="1080000"/>
          </a:xfrm>
        </p:grpSpPr>
        <p:sp>
          <p:nvSpPr>
            <p:cNvPr id="25" name="Chevron 81">
              <a:extLst>
                <a:ext uri="{FF2B5EF4-FFF2-40B4-BE49-F238E27FC236}">
                  <a16:creationId xmlns:a16="http://schemas.microsoft.com/office/drawing/2014/main" id="{308B6452-7A4E-C9DE-92E0-7C694EBE6216}"/>
                </a:ext>
              </a:extLst>
            </p:cNvPr>
            <p:cNvSpPr/>
            <p:nvPr/>
          </p:nvSpPr>
          <p:spPr>
            <a:xfrm>
              <a:off x="7654005" y="1065600"/>
              <a:ext cx="3960000" cy="1080000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316D080-9D4C-CA1B-E3C0-50D27E7900DD}"/>
                </a:ext>
              </a:extLst>
            </p:cNvPr>
            <p:cNvSpPr txBox="1"/>
            <p:nvPr/>
          </p:nvSpPr>
          <p:spPr>
            <a:xfrm>
              <a:off x="8198218" y="1187549"/>
              <a:ext cx="29804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prstClr val="black"/>
                  </a:solidFill>
                  <a:latin typeface="Calibri" panose="020F0502020204030204" pitchFamily="34" charset="0"/>
                  <a:ea typeface="맑은 고딕" panose="020B0503020000020004" pitchFamily="34" charset="-127"/>
                  <a:cs typeface="Calibri" panose="020F0502020204030204" pitchFamily="34" charset="0"/>
                </a:rPr>
                <a:t>About who or what is being talked about. </a:t>
              </a:r>
              <a:endParaRPr lang="en-IN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B0042B4-CEE5-3468-3443-6CB9C47B2B3E}"/>
              </a:ext>
            </a:extLst>
          </p:cNvPr>
          <p:cNvGrpSpPr/>
          <p:nvPr/>
        </p:nvGrpSpPr>
        <p:grpSpPr>
          <a:xfrm>
            <a:off x="5074026" y="1804123"/>
            <a:ext cx="6246494" cy="693288"/>
            <a:chOff x="941055" y="4252977"/>
            <a:chExt cx="18839848" cy="69328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1E82034-695B-321A-266D-23D131DAE401}"/>
                </a:ext>
              </a:extLst>
            </p:cNvPr>
            <p:cNvSpPr/>
            <p:nvPr/>
          </p:nvSpPr>
          <p:spPr>
            <a:xfrm>
              <a:off x="941055" y="4252977"/>
              <a:ext cx="17798679" cy="523220"/>
            </a:xfrm>
            <a:prstGeom prst="rect">
              <a:avLst/>
            </a:prstGeom>
            <a:solidFill>
              <a:srgbClr val="BDB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6A4116E-319A-1818-501B-AEE3A4198217}"/>
                </a:ext>
              </a:extLst>
            </p:cNvPr>
            <p:cNvSpPr txBox="1"/>
            <p:nvPr/>
          </p:nvSpPr>
          <p:spPr>
            <a:xfrm>
              <a:off x="1466964" y="4484600"/>
              <a:ext cx="18313939" cy="461665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Example 2:</a:t>
              </a:r>
              <a:r>
                <a:rPr lang="en-US" sz="24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 basket of fruits 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was on the table.   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00C23E31-00BD-5B27-AF14-2A7C839D8CD6}"/>
              </a:ext>
            </a:extLst>
          </p:cNvPr>
          <p:cNvSpPr txBox="1"/>
          <p:nvPr/>
        </p:nvSpPr>
        <p:spPr>
          <a:xfrm>
            <a:off x="5095564" y="2791162"/>
            <a:ext cx="6072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Noun phrase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basket of fruits</a:t>
            </a:r>
            <a:endParaRPr lang="en-IN" sz="24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B2D7676-67BA-3617-0405-1768A838BFCA}"/>
              </a:ext>
            </a:extLst>
          </p:cNvPr>
          <p:cNvSpPr txBox="1"/>
          <p:nvPr/>
        </p:nvSpPr>
        <p:spPr>
          <a:xfrm>
            <a:off x="5543792" y="3276523"/>
            <a:ext cx="5175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‘A’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is the determiner, ‘</a:t>
            </a:r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basket’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is the noun, and ‘</a:t>
            </a:r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fruits’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gives more information about the noun.</a:t>
            </a:r>
          </a:p>
        </p:txBody>
      </p:sp>
      <p:pic>
        <p:nvPicPr>
          <p:cNvPr id="40" name="Picture 39" descr="A bowl of fruit on a table&#10;&#10;Description automatically generated">
            <a:extLst>
              <a:ext uri="{FF2B5EF4-FFF2-40B4-BE49-F238E27FC236}">
                <a16:creationId xmlns:a16="http://schemas.microsoft.com/office/drawing/2014/main" id="{560EAAA2-26DA-E1DE-30B3-799D866FE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311" y="1376712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1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F89B1C-F246-65E8-0328-F2DCFC4A3E09}"/>
              </a:ext>
            </a:extLst>
          </p:cNvPr>
          <p:cNvGrpSpPr/>
          <p:nvPr/>
        </p:nvGrpSpPr>
        <p:grpSpPr>
          <a:xfrm>
            <a:off x="2496000" y="144000"/>
            <a:ext cx="7200000" cy="720000"/>
            <a:chOff x="4069463" y="3006635"/>
            <a:chExt cx="4087725" cy="90793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740FF2C-2EF4-6009-01A9-288EE17EABFC}"/>
                </a:ext>
              </a:extLst>
            </p:cNvPr>
            <p:cNvGrpSpPr/>
            <p:nvPr/>
          </p:nvGrpSpPr>
          <p:grpSpPr>
            <a:xfrm>
              <a:off x="4069463" y="3006635"/>
              <a:ext cx="4087725" cy="907930"/>
              <a:chOff x="1199456" y="4278368"/>
              <a:chExt cx="4087725" cy="907930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D621E7D-8DBB-ECA9-663F-AF190FAA3CF5}"/>
                  </a:ext>
                </a:extLst>
              </p:cNvPr>
              <p:cNvSpPr/>
              <p:nvPr/>
            </p:nvSpPr>
            <p:spPr>
              <a:xfrm>
                <a:off x="1199456" y="4278368"/>
                <a:ext cx="4087725" cy="907930"/>
              </a:xfrm>
              <a:prstGeom prst="roundRect">
                <a:avLst/>
              </a:prstGeom>
              <a:solidFill>
                <a:srgbClr val="E44A90"/>
              </a:solidFill>
              <a:ln w="50800">
                <a:solidFill>
                  <a:srgbClr val="E44A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27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671C9482-1ECB-DD40-71A9-6DEBAB9B9542}"/>
                  </a:ext>
                </a:extLst>
              </p:cNvPr>
              <p:cNvSpPr/>
              <p:nvPr/>
            </p:nvSpPr>
            <p:spPr>
              <a:xfrm>
                <a:off x="1284909" y="4409124"/>
                <a:ext cx="3926145" cy="648072"/>
              </a:xfrm>
              <a:prstGeom prst="roundRect">
                <a:avLst/>
              </a:prstGeom>
              <a:solidFill>
                <a:schemeClr val="bg1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27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0A16BB0-C96E-7238-5B03-BD56682123D6}"/>
                </a:ext>
              </a:extLst>
            </p:cNvPr>
            <p:cNvSpPr txBox="1"/>
            <p:nvPr/>
          </p:nvSpPr>
          <p:spPr>
            <a:xfrm>
              <a:off x="4259283" y="3136564"/>
              <a:ext cx="3708085" cy="64807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>
                <a:defRPr sz="27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IN" sz="3600" dirty="0">
                  <a:solidFill>
                    <a:schemeClr val="tx1"/>
                  </a:solidFill>
                </a:rPr>
                <a:t>Adjective Phrases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AEDD314-944F-45DE-5E9E-92EBDAFFB3E5}"/>
              </a:ext>
            </a:extLst>
          </p:cNvPr>
          <p:cNvGrpSpPr/>
          <p:nvPr/>
        </p:nvGrpSpPr>
        <p:grpSpPr>
          <a:xfrm>
            <a:off x="5074026" y="3524066"/>
            <a:ext cx="6126844" cy="693288"/>
            <a:chOff x="941055" y="4252977"/>
            <a:chExt cx="18478975" cy="69328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384B96-1FA5-4CFC-18BB-CF37DF5BF85D}"/>
                </a:ext>
              </a:extLst>
            </p:cNvPr>
            <p:cNvSpPr/>
            <p:nvPr/>
          </p:nvSpPr>
          <p:spPr>
            <a:xfrm>
              <a:off x="941055" y="4252977"/>
              <a:ext cx="17798679" cy="523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4DE83F4-2A72-30E0-89AD-85B9AC20524C}"/>
                </a:ext>
              </a:extLst>
            </p:cNvPr>
            <p:cNvSpPr txBox="1"/>
            <p:nvPr/>
          </p:nvSpPr>
          <p:spPr>
            <a:xfrm>
              <a:off x="1466964" y="4484600"/>
              <a:ext cx="17953066" cy="461665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Example 1: The cake was </a:t>
              </a:r>
              <a:r>
                <a:rPr lang="en-US" sz="24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very delicious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1479E55-06E3-DA26-A50B-60AF6263E365}"/>
              </a:ext>
            </a:extLst>
          </p:cNvPr>
          <p:cNvSpPr txBox="1"/>
          <p:nvPr/>
        </p:nvSpPr>
        <p:spPr>
          <a:xfrm>
            <a:off x="2900332" y="2345072"/>
            <a:ext cx="6391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Structure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Adjective + Modifiers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FE8AE0-4BCE-EAE6-96A9-3C7B1918419C}"/>
              </a:ext>
            </a:extLst>
          </p:cNvPr>
          <p:cNvSpPr txBox="1"/>
          <p:nvPr/>
        </p:nvSpPr>
        <p:spPr>
          <a:xfrm>
            <a:off x="5095564" y="4511105"/>
            <a:ext cx="6072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Adjective phrase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delicious</a:t>
            </a:r>
            <a:endParaRPr lang="en-IN" sz="24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231AF6-6DC3-EC71-C154-18DBA88D3D2A}"/>
              </a:ext>
            </a:extLst>
          </p:cNvPr>
          <p:cNvSpPr txBox="1"/>
          <p:nvPr/>
        </p:nvSpPr>
        <p:spPr>
          <a:xfrm>
            <a:off x="5543792" y="4996466"/>
            <a:ext cx="5175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‘Very’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modifies ‘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delicious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,’ which describes the noun ‘</a:t>
            </a:r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cake’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7380D1A-7800-CA07-C91C-045B098909B7}"/>
              </a:ext>
            </a:extLst>
          </p:cNvPr>
          <p:cNvGrpSpPr/>
          <p:nvPr/>
        </p:nvGrpSpPr>
        <p:grpSpPr>
          <a:xfrm>
            <a:off x="4116000" y="1065600"/>
            <a:ext cx="3960000" cy="1080000"/>
            <a:chOff x="2344211" y="2146694"/>
            <a:chExt cx="3960000" cy="1080000"/>
          </a:xfrm>
        </p:grpSpPr>
        <p:sp>
          <p:nvSpPr>
            <p:cNvPr id="18" name="Chevron 78">
              <a:extLst>
                <a:ext uri="{FF2B5EF4-FFF2-40B4-BE49-F238E27FC236}">
                  <a16:creationId xmlns:a16="http://schemas.microsoft.com/office/drawing/2014/main" id="{EE7F72D5-EB40-0045-C60A-54BFB834B9E8}"/>
                </a:ext>
              </a:extLst>
            </p:cNvPr>
            <p:cNvSpPr/>
            <p:nvPr/>
          </p:nvSpPr>
          <p:spPr>
            <a:xfrm>
              <a:off x="2344211" y="2146694"/>
              <a:ext cx="3960000" cy="1080000"/>
            </a:xfrm>
            <a:prstGeom prst="chevron">
              <a:avLst/>
            </a:prstGeom>
            <a:solidFill>
              <a:srgbClr val="FFAD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0153A7-7567-9342-9152-10484BACB91F}"/>
                </a:ext>
              </a:extLst>
            </p:cNvPr>
            <p:cNvSpPr txBox="1"/>
            <p:nvPr/>
          </p:nvSpPr>
          <p:spPr>
            <a:xfrm>
              <a:off x="2939555" y="2290033"/>
              <a:ext cx="2952821" cy="830997"/>
            </a:xfrm>
            <a:prstGeom prst="rect">
              <a:avLst/>
            </a:prstGeom>
            <a:solidFill>
              <a:srgbClr val="FFAD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 gives more details.</a:t>
              </a:r>
              <a:endParaRPr lang="ko-KR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7F6A52-9427-1CC9-5185-5D6792FEC9BC}"/>
              </a:ext>
            </a:extLst>
          </p:cNvPr>
          <p:cNvGrpSpPr/>
          <p:nvPr/>
        </p:nvGrpSpPr>
        <p:grpSpPr>
          <a:xfrm>
            <a:off x="7654005" y="1065600"/>
            <a:ext cx="3960000" cy="1080000"/>
            <a:chOff x="3843738" y="2146694"/>
            <a:chExt cx="3960000" cy="1080000"/>
          </a:xfrm>
        </p:grpSpPr>
        <p:sp>
          <p:nvSpPr>
            <p:cNvPr id="21" name="Chevron 81">
              <a:extLst>
                <a:ext uri="{FF2B5EF4-FFF2-40B4-BE49-F238E27FC236}">
                  <a16:creationId xmlns:a16="http://schemas.microsoft.com/office/drawing/2014/main" id="{F7AA9941-60F5-169F-A7D0-96148670B718}"/>
                </a:ext>
              </a:extLst>
            </p:cNvPr>
            <p:cNvSpPr/>
            <p:nvPr/>
          </p:nvSpPr>
          <p:spPr>
            <a:xfrm>
              <a:off x="3843738" y="2146694"/>
              <a:ext cx="3960000" cy="1080000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E7A9906-2EAA-2CE7-4772-88B7B49D9B41}"/>
                </a:ext>
              </a:extLst>
            </p:cNvPr>
            <p:cNvSpPr txBox="1"/>
            <p:nvPr/>
          </p:nvSpPr>
          <p:spPr>
            <a:xfrm>
              <a:off x="4437064" y="2275207"/>
              <a:ext cx="3019381" cy="81787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/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About the noun it is modifies/qualifying.</a:t>
              </a:r>
              <a:endParaRPr lang="ko-KR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133BF0-93AE-1F08-1190-D213DF11958A}"/>
              </a:ext>
            </a:extLst>
          </p:cNvPr>
          <p:cNvGrpSpPr/>
          <p:nvPr/>
        </p:nvGrpSpPr>
        <p:grpSpPr>
          <a:xfrm>
            <a:off x="265457" y="1076486"/>
            <a:ext cx="4356000" cy="1080000"/>
            <a:chOff x="844685" y="2157580"/>
            <a:chExt cx="3960000" cy="1080000"/>
          </a:xfrm>
        </p:grpSpPr>
        <p:sp>
          <p:nvSpPr>
            <p:cNvPr id="24" name="Chevron 2">
              <a:extLst>
                <a:ext uri="{FF2B5EF4-FFF2-40B4-BE49-F238E27FC236}">
                  <a16:creationId xmlns:a16="http://schemas.microsoft.com/office/drawing/2014/main" id="{134B9659-BA10-90E6-4182-C7FBE632B395}"/>
                </a:ext>
              </a:extLst>
            </p:cNvPr>
            <p:cNvSpPr/>
            <p:nvPr/>
          </p:nvSpPr>
          <p:spPr>
            <a:xfrm>
              <a:off x="844685" y="2157580"/>
              <a:ext cx="3960000" cy="1080000"/>
            </a:xfrm>
            <a:prstGeom prst="chevron">
              <a:avLst/>
            </a:prstGeom>
            <a:solidFill>
              <a:srgbClr val="5CE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8A0C5FE-CF34-16E1-5439-B483A2E92D08}"/>
                </a:ext>
              </a:extLst>
            </p:cNvPr>
            <p:cNvSpPr txBox="1"/>
            <p:nvPr/>
          </p:nvSpPr>
          <p:spPr>
            <a:xfrm>
              <a:off x="1146113" y="2271195"/>
              <a:ext cx="3530623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/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 group of words that describe a noun/pronoun. </a:t>
              </a:r>
              <a:endParaRPr lang="ko-KR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26" name="Picture 2" descr="sweet birthday cake with candles">
            <a:extLst>
              <a:ext uri="{FF2B5EF4-FFF2-40B4-BE49-F238E27FC236}">
                <a16:creationId xmlns:a16="http://schemas.microsoft.com/office/drawing/2014/main" id="{03B1A2B2-F6A9-EE3B-4D87-DD0CAC50F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78" y="2711105"/>
            <a:ext cx="322619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97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6869A0D-516E-29D0-CB2E-68DC45111EA3}"/>
              </a:ext>
            </a:extLst>
          </p:cNvPr>
          <p:cNvGrpSpPr/>
          <p:nvPr/>
        </p:nvGrpSpPr>
        <p:grpSpPr>
          <a:xfrm>
            <a:off x="2496000" y="144000"/>
            <a:ext cx="7200000" cy="720000"/>
            <a:chOff x="4069463" y="3006635"/>
            <a:chExt cx="4087725" cy="90793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80DB516-4763-DD15-E06E-0575BEB60CF5}"/>
                </a:ext>
              </a:extLst>
            </p:cNvPr>
            <p:cNvGrpSpPr/>
            <p:nvPr/>
          </p:nvGrpSpPr>
          <p:grpSpPr>
            <a:xfrm>
              <a:off x="4069463" y="3006635"/>
              <a:ext cx="4087725" cy="907930"/>
              <a:chOff x="1199456" y="4278368"/>
              <a:chExt cx="4087725" cy="907930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B01D1714-D3B1-04FD-53A2-2A5292961096}"/>
                  </a:ext>
                </a:extLst>
              </p:cNvPr>
              <p:cNvSpPr/>
              <p:nvPr/>
            </p:nvSpPr>
            <p:spPr>
              <a:xfrm>
                <a:off x="1199456" y="4278368"/>
                <a:ext cx="4087725" cy="907930"/>
              </a:xfrm>
              <a:prstGeom prst="roundRect">
                <a:avLst/>
              </a:prstGeom>
              <a:solidFill>
                <a:srgbClr val="E44A90"/>
              </a:solidFill>
              <a:ln w="50800">
                <a:solidFill>
                  <a:srgbClr val="E44A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27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5AD237B-0810-E378-FFDB-0A7A51166348}"/>
                  </a:ext>
                </a:extLst>
              </p:cNvPr>
              <p:cNvSpPr/>
              <p:nvPr/>
            </p:nvSpPr>
            <p:spPr>
              <a:xfrm>
                <a:off x="1284909" y="4409124"/>
                <a:ext cx="3926145" cy="648072"/>
              </a:xfrm>
              <a:prstGeom prst="roundRect">
                <a:avLst/>
              </a:prstGeom>
              <a:solidFill>
                <a:schemeClr val="bg1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27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566E61E-B55B-9572-4886-E1E5B97C1B19}"/>
                </a:ext>
              </a:extLst>
            </p:cNvPr>
            <p:cNvSpPr txBox="1"/>
            <p:nvPr/>
          </p:nvSpPr>
          <p:spPr>
            <a:xfrm>
              <a:off x="4259283" y="3136564"/>
              <a:ext cx="3708085" cy="64807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>
                <a:defRPr sz="2700">
                  <a:solidFill>
                    <a:schemeClr val="lt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IN" sz="3600" dirty="0">
                  <a:solidFill>
                    <a:schemeClr val="tx1"/>
                  </a:solidFill>
                </a:rPr>
                <a:t>Adjective Phrases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6E1563-0CD8-7D54-88CA-3285FEA9F19A}"/>
              </a:ext>
            </a:extLst>
          </p:cNvPr>
          <p:cNvGrpSpPr/>
          <p:nvPr/>
        </p:nvGrpSpPr>
        <p:grpSpPr>
          <a:xfrm>
            <a:off x="585377" y="5129424"/>
            <a:ext cx="3960000" cy="1080000"/>
            <a:chOff x="585377" y="1065600"/>
            <a:chExt cx="3960000" cy="1080000"/>
          </a:xfrm>
        </p:grpSpPr>
        <p:sp>
          <p:nvSpPr>
            <p:cNvPr id="19" name="Chevron 2">
              <a:extLst>
                <a:ext uri="{FF2B5EF4-FFF2-40B4-BE49-F238E27FC236}">
                  <a16:creationId xmlns:a16="http://schemas.microsoft.com/office/drawing/2014/main" id="{855FFE39-679C-C5C1-FB5C-C21212A08BFE}"/>
                </a:ext>
              </a:extLst>
            </p:cNvPr>
            <p:cNvSpPr/>
            <p:nvPr/>
          </p:nvSpPr>
          <p:spPr>
            <a:xfrm>
              <a:off x="585377" y="1065600"/>
              <a:ext cx="3960000" cy="1080000"/>
            </a:xfrm>
            <a:prstGeom prst="chevron">
              <a:avLst/>
            </a:prstGeom>
            <a:solidFill>
              <a:srgbClr val="5CE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AD98928-47DC-07B2-5871-FEF352DCD70F}"/>
                </a:ext>
              </a:extLst>
            </p:cNvPr>
            <p:cNvSpPr txBox="1"/>
            <p:nvPr/>
          </p:nvSpPr>
          <p:spPr>
            <a:xfrm>
              <a:off x="1197429" y="1187549"/>
              <a:ext cx="29185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Adjective phrases can come.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37B64D3-0B94-EA68-985B-93175F197EF9}"/>
              </a:ext>
            </a:extLst>
          </p:cNvPr>
          <p:cNvGrpSpPr/>
          <p:nvPr/>
        </p:nvGrpSpPr>
        <p:grpSpPr>
          <a:xfrm>
            <a:off x="4116000" y="5129424"/>
            <a:ext cx="3960000" cy="1080000"/>
            <a:chOff x="4116000" y="1065600"/>
            <a:chExt cx="3960000" cy="1080000"/>
          </a:xfrm>
        </p:grpSpPr>
        <p:sp>
          <p:nvSpPr>
            <p:cNvPr id="22" name="Chevron 78">
              <a:extLst>
                <a:ext uri="{FF2B5EF4-FFF2-40B4-BE49-F238E27FC236}">
                  <a16:creationId xmlns:a16="http://schemas.microsoft.com/office/drawing/2014/main" id="{AEBA50F7-6699-6D2D-E004-B36E1856478F}"/>
                </a:ext>
              </a:extLst>
            </p:cNvPr>
            <p:cNvSpPr/>
            <p:nvPr/>
          </p:nvSpPr>
          <p:spPr>
            <a:xfrm>
              <a:off x="4116000" y="1065600"/>
              <a:ext cx="3960000" cy="1080000"/>
            </a:xfrm>
            <a:prstGeom prst="chevron">
              <a:avLst/>
            </a:prstGeom>
            <a:solidFill>
              <a:srgbClr val="FFAD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28A1C98-08D4-75F5-FAE6-E760FBAEB366}"/>
                </a:ext>
              </a:extLst>
            </p:cNvPr>
            <p:cNvSpPr txBox="1"/>
            <p:nvPr/>
          </p:nvSpPr>
          <p:spPr>
            <a:xfrm>
              <a:off x="4565598" y="1372213"/>
              <a:ext cx="3234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altLang="ko-KR" sz="2400" dirty="0">
                  <a:solidFill>
                    <a:prstClr val="black"/>
                  </a:solidFill>
                  <a:latin typeface="Calibri" panose="020F0502020204030204" pitchFamily="34" charset="0"/>
                  <a:ea typeface="맑은 고딕" panose="020B0503020000020004" pitchFamily="34" charset="-127"/>
                  <a:cs typeface="Calibri" panose="020F0502020204030204" pitchFamily="34" charset="0"/>
                </a:rPr>
                <a:t>B</a:t>
              </a:r>
              <a:r>
                <a:rPr kumimoji="0" lang="en-US" altLang="ko-KR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맑은 고딕" panose="020B0503020000020004" pitchFamily="34" charset="-127"/>
                  <a:cs typeface="Calibri" panose="020F0502020204030204" pitchFamily="34" charset="0"/>
                  <a:sym typeface="Arial"/>
                </a:rPr>
                <a:t>efore</a:t>
              </a:r>
              <a:r>
                <a:rPr kumimoji="0" lang="en-US" altLang="ko-KR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맑은 고딕" panose="020B0503020000020004" pitchFamily="34" charset="-127"/>
                  <a:cs typeface="Calibri" panose="020F0502020204030204" pitchFamily="34" charset="0"/>
                  <a:sym typeface="Arial"/>
                </a:rPr>
                <a:t> or after. </a:t>
              </a:r>
              <a:endPara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CD57DC0-FAA6-1887-F202-30CB16DC8115}"/>
              </a:ext>
            </a:extLst>
          </p:cNvPr>
          <p:cNvGrpSpPr/>
          <p:nvPr/>
        </p:nvGrpSpPr>
        <p:grpSpPr>
          <a:xfrm>
            <a:off x="7654005" y="5129424"/>
            <a:ext cx="3960000" cy="1080000"/>
            <a:chOff x="7654005" y="1065600"/>
            <a:chExt cx="3960000" cy="1080000"/>
          </a:xfrm>
        </p:grpSpPr>
        <p:sp>
          <p:nvSpPr>
            <p:cNvPr id="25" name="Chevron 81">
              <a:extLst>
                <a:ext uri="{FF2B5EF4-FFF2-40B4-BE49-F238E27FC236}">
                  <a16:creationId xmlns:a16="http://schemas.microsoft.com/office/drawing/2014/main" id="{308B6452-7A4E-C9DE-92E0-7C694EBE6216}"/>
                </a:ext>
              </a:extLst>
            </p:cNvPr>
            <p:cNvSpPr/>
            <p:nvPr/>
          </p:nvSpPr>
          <p:spPr>
            <a:xfrm>
              <a:off x="7654005" y="1065600"/>
              <a:ext cx="3960000" cy="1080000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316D080-9D4C-CA1B-E3C0-50D27E7900DD}"/>
                </a:ext>
              </a:extLst>
            </p:cNvPr>
            <p:cNvSpPr txBox="1"/>
            <p:nvPr/>
          </p:nvSpPr>
          <p:spPr>
            <a:xfrm>
              <a:off x="8198218" y="1187549"/>
              <a:ext cx="29804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prstClr val="black"/>
                  </a:solidFill>
                  <a:latin typeface="Calibri" panose="020F0502020204030204" pitchFamily="34" charset="0"/>
                  <a:ea typeface="맑은 고딕" panose="020B0503020000020004" pitchFamily="34" charset="-127"/>
                  <a:cs typeface="Calibri" panose="020F0502020204030204" pitchFamily="34" charset="0"/>
                </a:rPr>
                <a:t>The noun or pronoun they describe.</a:t>
              </a:r>
              <a:endParaRPr lang="en-IN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B0042B4-CEE5-3468-3443-6CB9C47B2B3E}"/>
              </a:ext>
            </a:extLst>
          </p:cNvPr>
          <p:cNvGrpSpPr/>
          <p:nvPr/>
        </p:nvGrpSpPr>
        <p:grpSpPr>
          <a:xfrm>
            <a:off x="5074026" y="1804123"/>
            <a:ext cx="6628117" cy="693288"/>
            <a:chOff x="941055" y="4252977"/>
            <a:chExt cx="19990850" cy="69328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1E82034-695B-321A-266D-23D131DAE401}"/>
                </a:ext>
              </a:extLst>
            </p:cNvPr>
            <p:cNvSpPr/>
            <p:nvPr/>
          </p:nvSpPr>
          <p:spPr>
            <a:xfrm>
              <a:off x="941055" y="4252977"/>
              <a:ext cx="17798679" cy="523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6A4116E-319A-1818-501B-AEE3A4198217}"/>
                </a:ext>
              </a:extLst>
            </p:cNvPr>
            <p:cNvSpPr txBox="1"/>
            <p:nvPr/>
          </p:nvSpPr>
          <p:spPr>
            <a:xfrm>
              <a:off x="1466964" y="4484600"/>
              <a:ext cx="19464941" cy="461665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Example 2: The movie was </a:t>
              </a:r>
              <a:r>
                <a:rPr lang="en-US" sz="24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exciting beyond belief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r>
                <a:rPr lang="en-US" sz="24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  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00C23E31-00BD-5B27-AF14-2A7C839D8CD6}"/>
              </a:ext>
            </a:extLst>
          </p:cNvPr>
          <p:cNvSpPr txBox="1"/>
          <p:nvPr/>
        </p:nvSpPr>
        <p:spPr>
          <a:xfrm>
            <a:off x="5095564" y="2791162"/>
            <a:ext cx="6072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Adjective phrase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exciting beyond belief</a:t>
            </a:r>
            <a:endParaRPr lang="en-IN" sz="24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B2D7676-67BA-3617-0405-1768A838BFCA}"/>
              </a:ext>
            </a:extLst>
          </p:cNvPr>
          <p:cNvSpPr txBox="1"/>
          <p:nvPr/>
        </p:nvSpPr>
        <p:spPr>
          <a:xfrm>
            <a:off x="5543792" y="3276523"/>
            <a:ext cx="5175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‘Exciting’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is the adjective and ‘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beyond belief’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modifies it, giving more detail about how exciting the movie was.</a:t>
            </a:r>
          </a:p>
        </p:txBody>
      </p:sp>
      <p:pic>
        <p:nvPicPr>
          <p:cNvPr id="2052" name="Picture 4" descr="Cinema movie theater indoor auditorium isometric view poster ">
            <a:extLst>
              <a:ext uri="{FF2B5EF4-FFF2-40B4-BE49-F238E27FC236}">
                <a16:creationId xmlns:a16="http://schemas.microsoft.com/office/drawing/2014/main" id="{5FE33F57-C667-640C-8315-4CEB8D74A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94" y="1376712"/>
            <a:ext cx="3647914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28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theme/theme1.xml><?xml version="1.0" encoding="utf-8"?>
<a:theme xmlns:a="http://schemas.openxmlformats.org/drawingml/2006/main" name="D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1636</Words>
  <Application>Microsoft Macintosh PowerPoint</Application>
  <PresentationFormat>Widescreen</PresentationFormat>
  <Paragraphs>167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DD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sssvv</dc:creator>
  <cp:lastModifiedBy>Mahesh Mahadevan</cp:lastModifiedBy>
  <cp:revision>139</cp:revision>
  <dcterms:created xsi:type="dcterms:W3CDTF">2020-08-28T09:38:22Z</dcterms:created>
  <dcterms:modified xsi:type="dcterms:W3CDTF">2024-09-27T02:51:47Z</dcterms:modified>
</cp:coreProperties>
</file>