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3.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4.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5.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6.xml" ContentType="application/vnd.openxmlformats-officedocument.theme+xml"/>
  <Override PartName="/ppt/slideLayouts/slideLayout14.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53" r:id="rId2"/>
    <p:sldMasterId id="2147483656" r:id="rId3"/>
    <p:sldMasterId id="2147483662" r:id="rId4"/>
    <p:sldMasterId id="2147483668" r:id="rId5"/>
    <p:sldMasterId id="2147483671" r:id="rId6"/>
    <p:sldMasterId id="2147483674" r:id="rId7"/>
  </p:sldMasterIdLst>
  <p:notesMasterIdLst>
    <p:notesMasterId r:id="rId30"/>
  </p:notesMasterIdLst>
  <p:sldIdLst>
    <p:sldId id="256" r:id="rId8"/>
    <p:sldId id="257" r:id="rId9"/>
    <p:sldId id="258" r:id="rId10"/>
    <p:sldId id="266" r:id="rId11"/>
    <p:sldId id="267" r:id="rId12"/>
    <p:sldId id="268" r:id="rId13"/>
    <p:sldId id="269" r:id="rId14"/>
    <p:sldId id="270" r:id="rId15"/>
    <p:sldId id="271" r:id="rId16"/>
    <p:sldId id="259" r:id="rId17"/>
    <p:sldId id="272" r:id="rId18"/>
    <p:sldId id="273" r:id="rId19"/>
    <p:sldId id="264" r:id="rId20"/>
    <p:sldId id="261" r:id="rId21"/>
    <p:sldId id="274" r:id="rId22"/>
    <p:sldId id="275" r:id="rId23"/>
    <p:sldId id="263" r:id="rId24"/>
    <p:sldId id="278" r:id="rId25"/>
    <p:sldId id="279" r:id="rId26"/>
    <p:sldId id="282" r:id="rId27"/>
    <p:sldId id="283" r:id="rId28"/>
    <p:sldId id="265" r:id="rId29"/>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2" roundtripDataSignature="AMtx7mhvi3YNRJ0jNW+/EEZaxLVKbfMyYg=="/>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4E95"/>
    <a:srgbClr val="ED87B8"/>
    <a:srgbClr val="941651"/>
    <a:srgbClr val="942093"/>
    <a:srgbClr val="FF2F92"/>
    <a:srgbClr val="FF40FF"/>
    <a:srgbClr val="00B0F0"/>
    <a:srgbClr val="0432FF"/>
    <a:srgbClr val="FF2600"/>
    <a:srgbClr val="7030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C0F92D1-EA6B-4652-838B-5805B9D87D3B}" v="17" dt="2025-03-27T17:56:55.652"/>
  </p1510:revLst>
</p1510:revInfo>
</file>

<file path=ppt/tableStyles.xml><?xml version="1.0" encoding="utf-8"?>
<a:tblStyleLst xmlns:a="http://schemas.openxmlformats.org/drawingml/2006/main" def="{60358DAB-67FF-4BB9-81F3-4BEAAF8E90AC}">
  <a:tblStyle styleId="{60358DAB-67FF-4BB9-81F3-4BEAAF8E90AC}"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BF5"/>
          </a:solidFill>
        </a:fill>
      </a:tcStyle>
    </a:wholeTbl>
    <a:band1H>
      <a:tcTxStyle/>
      <a:tcStyle>
        <a:tcBdr/>
        <a:fill>
          <a:solidFill>
            <a:srgbClr val="CDD4EA"/>
          </a:solidFill>
        </a:fill>
      </a:tcStyle>
    </a:band1H>
    <a:band2H>
      <a:tcTxStyle/>
      <a:tcStyle>
        <a:tcBdr/>
      </a:tcStyle>
    </a:band2H>
    <a:band1V>
      <a:tcTxStyle/>
      <a:tcStyle>
        <a:tcBdr/>
        <a:fill>
          <a:solidFill>
            <a:srgbClr val="CDD4EA"/>
          </a:solidFill>
        </a:fill>
      </a:tcStyle>
    </a:band1V>
    <a:band2V>
      <a:tcTxStyle/>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068"/>
    <p:restoredTop sz="71074" autoAdjust="0"/>
  </p:normalViewPr>
  <p:slideViewPr>
    <p:cSldViewPr snapToGrid="0">
      <p:cViewPr varScale="1">
        <p:scale>
          <a:sx n="77" d="100"/>
          <a:sy n="77" d="100"/>
        </p:scale>
        <p:origin x="1080"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 Type="http://schemas.openxmlformats.org/officeDocument/2006/relationships/slideMaster" Target="slideMasters/slideMaster3.xml"/><Relationship Id="rId21" Type="http://schemas.openxmlformats.org/officeDocument/2006/relationships/slide" Target="slides/slide14.xml"/><Relationship Id="rId34" Type="http://schemas.openxmlformats.org/officeDocument/2006/relationships/viewProps" Target="viewProps.xml"/><Relationship Id="rId7" Type="http://schemas.openxmlformats.org/officeDocument/2006/relationships/slideMaster" Target="slideMasters/slideMaster7.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customschemas.google.com/relationships/presentationmetadata" Target="metadata"/><Relationship Id="rId37"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tableStyles" Target="tableStyle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p>
          <a:p>
            <a:pPr marL="0" lvl="0" indent="0" algn="l" rtl="0">
              <a:spcBef>
                <a:spcPts val="0"/>
              </a:spcBef>
              <a:spcAft>
                <a:spcPts val="0"/>
              </a:spcAft>
              <a:buNone/>
            </a:pPr>
            <a:endParaRPr dirty="0"/>
          </a:p>
        </p:txBody>
      </p:sp>
      <p:sp>
        <p:nvSpPr>
          <p:cNvPr id="125" name="Google Shape;125;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31" name="Google Shape;13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Train : https://</a:t>
            </a:r>
            <a:r>
              <a:rPr lang="en-US" sz="1200" b="0" i="0" u="none" strike="noStrike" dirty="0" err="1">
                <a:solidFill>
                  <a:srgbClr val="000000"/>
                </a:solidFill>
                <a:latin typeface="Calibri"/>
                <a:ea typeface="Calibri"/>
                <a:cs typeface="Calibri"/>
                <a:sym typeface="Calibri"/>
              </a:rPr>
              <a:t>pixabay.com</a:t>
            </a:r>
            <a:r>
              <a:rPr lang="en-US" sz="1200" b="0" i="0" u="none" strike="noStrike" dirty="0">
                <a:solidFill>
                  <a:srgbClr val="000000"/>
                </a:solidFill>
                <a:latin typeface="Calibri"/>
                <a:ea typeface="Calibri"/>
                <a:cs typeface="Calibri"/>
                <a:sym typeface="Calibri"/>
              </a:rPr>
              <a:t>/photos/india-train-transportation-railway-771288/ (</a:t>
            </a:r>
            <a:r>
              <a:rPr lang="en-US" sz="1200" b="0" i="0" u="none" strike="noStrike" dirty="0" err="1">
                <a:solidFill>
                  <a:srgbClr val="000000"/>
                </a:solidFill>
                <a:latin typeface="Calibri"/>
                <a:ea typeface="Calibri"/>
                <a:cs typeface="Calibri"/>
                <a:sym typeface="Calibri"/>
              </a:rPr>
              <a:t>antriksh</a:t>
            </a:r>
            <a:r>
              <a:rPr lang="en-US" sz="1200" b="0" i="0" u="none" strike="noStrike" dirty="0">
                <a:solidFill>
                  <a:srgbClr val="000000"/>
                </a:solidFill>
                <a:latin typeface="Calibri"/>
                <a:ea typeface="Calibri"/>
                <a:cs typeface="Calibri"/>
                <a:sym typeface="Calibri"/>
              </a:rPr>
              <a:t>)</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Train 2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/vectors/engine-electric-train-railway-7289466/      (</a:t>
            </a:r>
            <a:r>
              <a:rPr lang="en-US" sz="1200" b="0" i="0" u="none" strike="noStrike" dirty="0" err="1">
                <a:solidFill>
                  <a:srgbClr val="000000"/>
                </a:solidFill>
                <a:latin typeface="Calibri"/>
                <a:cs typeface="Calibri"/>
                <a:sym typeface="Calibri"/>
              </a:rPr>
              <a:t>sanctumdigital</a:t>
            </a:r>
            <a:r>
              <a:rPr lang="en-US" sz="1200" b="0" i="0" u="none" strike="noStrike" dirty="0">
                <a:solidFill>
                  <a:srgbClr val="000000"/>
                </a:solidFill>
                <a:latin typeface="Calibri"/>
                <a:cs typeface="Calibri"/>
                <a:sym typeface="Calibri"/>
              </a:rPr>
              <a:t>)</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Train 3 : https://</a:t>
            </a:r>
            <a:r>
              <a:rPr lang="en-US" sz="1200" b="0" i="0" u="none" strike="noStrike" dirty="0" err="1">
                <a:solidFill>
                  <a:srgbClr val="000000"/>
                </a:solidFill>
                <a:latin typeface="Calibri"/>
                <a:cs typeface="Calibri"/>
                <a:sym typeface="Calibri"/>
              </a:rPr>
              <a:t>pixabay.com</a:t>
            </a:r>
            <a:r>
              <a:rPr lang="en-US" sz="1200" b="0" i="0" u="none" strike="noStrike" dirty="0">
                <a:solidFill>
                  <a:srgbClr val="000000"/>
                </a:solidFill>
                <a:latin typeface="Calibri"/>
                <a:cs typeface="Calibri"/>
                <a:sym typeface="Calibri"/>
              </a:rPr>
              <a:t>/vectors/boxcar-car-goods-train-railway-4562890/  (</a:t>
            </a:r>
            <a:r>
              <a:rPr lang="en-US" sz="1200" b="0" i="0" u="none" strike="noStrike" dirty="0" err="1">
                <a:solidFill>
                  <a:srgbClr val="000000"/>
                </a:solidFill>
                <a:latin typeface="Calibri"/>
                <a:cs typeface="Calibri"/>
                <a:sym typeface="Calibri"/>
              </a:rPr>
              <a:t>RealMotion</a:t>
            </a:r>
            <a:r>
              <a:rPr lang="en-US" sz="1200" b="0" i="0" u="none" strike="noStrike" dirty="0">
                <a:solidFill>
                  <a:srgbClr val="000000"/>
                </a:solidFill>
                <a:latin typeface="Calibri"/>
                <a:cs typeface="Calibri"/>
                <a:sym typeface="Calibri"/>
              </a:rPr>
              <a:t>)</a:t>
            </a:r>
            <a:endParaRPr dirty="0"/>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Boy and girl : SSSVV Media Bank (Keyword: Boy, girl)</a:t>
            </a:r>
          </a:p>
          <a:p>
            <a:pPr marL="228600" lvl="0" indent="-228600" algn="l" rtl="0">
              <a:spcBef>
                <a:spcPts val="0"/>
              </a:spcBef>
              <a:spcAft>
                <a:spcPts val="0"/>
              </a:spcAft>
              <a:buFont typeface="+mj-lt"/>
              <a:buAutoNum type="arabicPeriod"/>
            </a:pPr>
            <a:endParaRPr dirty="0"/>
          </a:p>
        </p:txBody>
      </p:sp>
      <p:sp>
        <p:nvSpPr>
          <p:cNvPr id="139" name="Google Shape;13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6A5E1D7A-8774-03F4-0C9C-10712E75FBEA}"/>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85F10DF9-8CA7-0AF6-8D7D-E702227E895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566C13EB-9408-2CD5-EDBC-04344EE3D75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0" lvl="0" indent="0" algn="l" rtl="0">
              <a:spcBef>
                <a:spcPts val="0"/>
              </a:spcBef>
              <a:spcAft>
                <a:spcPts val="0"/>
              </a:spcAft>
              <a:buNone/>
            </a:pPr>
            <a:r>
              <a:rPr lang="en-US" sz="1200" b="0" i="0" u="none" strike="noStrike" dirty="0">
                <a:solidFill>
                  <a:srgbClr val="000000"/>
                </a:solidFill>
                <a:latin typeface="Calibri"/>
                <a:ea typeface="Calibri"/>
                <a:cs typeface="Calibri"/>
                <a:sym typeface="Calibri"/>
              </a:rPr>
              <a:t> </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Train : SSSVV Media Bank (Keyword: Railway Coach)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Boy and girl : SSSVV Media Bank (Keyword: Boy, girl)</a:t>
            </a:r>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39" name="Google Shape;139;p3:notes">
            <a:extLst>
              <a:ext uri="{FF2B5EF4-FFF2-40B4-BE49-F238E27FC236}">
                <a16:creationId xmlns:a16="http://schemas.microsoft.com/office/drawing/2014/main" id="{1DAA275F-09A1-1FAF-D206-A7E985EF81B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a:t>
            </a:fld>
            <a:endParaRPr/>
          </a:p>
        </p:txBody>
      </p:sp>
    </p:spTree>
    <p:extLst>
      <p:ext uri="{BB962C8B-B14F-4D97-AF65-F5344CB8AC3E}">
        <p14:creationId xmlns:p14="http://schemas.microsoft.com/office/powerpoint/2010/main" val="15200230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D2EB2016-F63A-3AF2-53B0-67A821AE0F41}"/>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9A5A0ED2-2E43-56BD-2D09-8302EB3CE0D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330BF1FB-A003-25CF-A29E-8E3518709DE8}"/>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228600" lvl="0" indent="-228600" algn="l" rtl="0">
              <a:spcBef>
                <a:spcPts val="0"/>
              </a:spcBef>
              <a:spcAft>
                <a:spcPts val="0"/>
              </a:spcAft>
              <a:buFont typeface="+mj-lt"/>
              <a:buAutoNum type="arabicPeriod"/>
            </a:pPr>
            <a:endParaRPr lang="en-US" sz="12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ea typeface="Calibri"/>
                <a:cs typeface="Calibri"/>
                <a:sym typeface="Calibri"/>
              </a:rPr>
              <a:t>Train : SSSVV Media Bank (Keyword: Railway Coach)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Old Man : https://pixabay.com/vectors/man-cartoon-comic-person-character-37492/ (</a:t>
            </a:r>
            <a:r>
              <a:rPr lang="en-US" sz="1200" b="0" i="0" u="none" strike="noStrike" dirty="0" err="1">
                <a:solidFill>
                  <a:srgbClr val="000000"/>
                </a:solidFill>
                <a:latin typeface="Calibri"/>
                <a:cs typeface="Calibri"/>
                <a:sym typeface="Calibri"/>
              </a:rPr>
              <a:t>Clker</a:t>
            </a:r>
            <a:r>
              <a:rPr lang="en-US" sz="1200" b="0" i="0" u="none" strike="noStrike" dirty="0">
                <a:solidFill>
                  <a:srgbClr val="000000"/>
                </a:solidFill>
                <a:latin typeface="Calibri"/>
                <a:cs typeface="Calibri"/>
                <a:sym typeface="Calibri"/>
              </a:rPr>
              <a:t>-Free-Vector-Images)</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cs typeface="Calibri"/>
                <a:sym typeface="Calibri"/>
              </a:rPr>
              <a:t>Woman : https://www.vecteezy.com/vector-art/27569599-beautiful-women-in-sharee-flat-cartoon-vector-illustration</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Blue saree Lady : SSSVV Media Bank (Keyword: grand mother)</a:t>
            </a:r>
          </a:p>
          <a:p>
            <a:pPr marL="0" lvl="0" indent="0" algn="l" rtl="0">
              <a:spcBef>
                <a:spcPts val="0"/>
              </a:spcBef>
              <a:spcAft>
                <a:spcPts val="0"/>
              </a:spcAft>
              <a:buNone/>
            </a:pPr>
            <a:endParaRPr dirty="0"/>
          </a:p>
        </p:txBody>
      </p:sp>
      <p:sp>
        <p:nvSpPr>
          <p:cNvPr id="139" name="Google Shape;139;p3:notes">
            <a:extLst>
              <a:ext uri="{FF2B5EF4-FFF2-40B4-BE49-F238E27FC236}">
                <a16:creationId xmlns:a16="http://schemas.microsoft.com/office/drawing/2014/main" id="{071D98F0-2807-6C28-720F-E999FB184F44}"/>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5</a:t>
            </a:fld>
            <a:endParaRPr/>
          </a:p>
        </p:txBody>
      </p:sp>
    </p:spTree>
    <p:extLst>
      <p:ext uri="{BB962C8B-B14F-4D97-AF65-F5344CB8AC3E}">
        <p14:creationId xmlns:p14="http://schemas.microsoft.com/office/powerpoint/2010/main" val="8457381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79AB3FF0-AC6B-8FEB-E4FF-9539469E89E1}"/>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9E4341C7-5E1A-97A7-1621-B4EFA6C1E77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05EE2A56-59E9-C1B5-D596-83C373B82C1D}"/>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228600" lvl="0" indent="-228600" algn="l" rtl="0">
              <a:spcBef>
                <a:spcPts val="0"/>
              </a:spcBef>
              <a:spcAft>
                <a:spcPts val="0"/>
              </a:spcAft>
              <a:buFont typeface="+mj-lt"/>
              <a:buAutoNum type="arabicPeriod"/>
            </a:pPr>
            <a:endParaRPr lang="en-US" sz="12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ea typeface="Calibri"/>
                <a:cs typeface="Calibri"/>
                <a:sym typeface="Calibri"/>
              </a:rPr>
              <a:t>Train : SSSVV Media Bank (Keyword: Railway Coach)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Old Man : https://pixabay.com/vectors/man-cartoon-comic-person-character-37492/ (</a:t>
            </a:r>
            <a:r>
              <a:rPr lang="en-US" sz="1200" b="0" i="0" u="none" strike="noStrike" dirty="0" err="1">
                <a:solidFill>
                  <a:srgbClr val="000000"/>
                </a:solidFill>
                <a:latin typeface="Calibri"/>
                <a:cs typeface="Calibri"/>
                <a:sym typeface="Calibri"/>
              </a:rPr>
              <a:t>Clker</a:t>
            </a:r>
            <a:r>
              <a:rPr lang="en-US" sz="1200" b="0" i="0" u="none" strike="noStrike" dirty="0">
                <a:solidFill>
                  <a:srgbClr val="000000"/>
                </a:solidFill>
                <a:latin typeface="Calibri"/>
                <a:cs typeface="Calibri"/>
                <a:sym typeface="Calibri"/>
              </a:rPr>
              <a:t>-Free-Vector-Images)</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Woman : https://www.vecteezy.com/vector-art/27569599-beautiful-women-in-sharee-flat-cartoon-vector-illustration</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Blue saree Lady : SSSVV Media Bank (Keyword: grand mother)</a:t>
            </a:r>
          </a:p>
          <a:p>
            <a:pPr marL="0" lvl="0" indent="0" algn="l" rtl="0">
              <a:spcBef>
                <a:spcPts val="0"/>
              </a:spcBef>
              <a:spcAft>
                <a:spcPts val="0"/>
              </a:spcAft>
              <a:buNone/>
            </a:pPr>
            <a:endParaRPr lang="en-US" dirty="0"/>
          </a:p>
        </p:txBody>
      </p:sp>
      <p:sp>
        <p:nvSpPr>
          <p:cNvPr id="139" name="Google Shape;139;p3:notes">
            <a:extLst>
              <a:ext uri="{FF2B5EF4-FFF2-40B4-BE49-F238E27FC236}">
                <a16:creationId xmlns:a16="http://schemas.microsoft.com/office/drawing/2014/main" id="{E85A38A0-6B16-F78C-68AD-D3DB7060A57E}"/>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6</a:t>
            </a:fld>
            <a:endParaRPr/>
          </a:p>
        </p:txBody>
      </p:sp>
    </p:spTree>
    <p:extLst>
      <p:ext uri="{BB962C8B-B14F-4D97-AF65-F5344CB8AC3E}">
        <p14:creationId xmlns:p14="http://schemas.microsoft.com/office/powerpoint/2010/main" val="3150023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38EC50BF-2B43-CD71-4CCA-6E058582CA50}"/>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A305CBBE-59A2-A62D-7765-77C7B847C0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A780081B-DDB1-92BA-E45F-A34EA2B1EC1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228600" lvl="0" indent="-228600" algn="l" rtl="0">
              <a:spcBef>
                <a:spcPts val="0"/>
              </a:spcBef>
              <a:spcAft>
                <a:spcPts val="0"/>
              </a:spcAft>
              <a:buFont typeface="+mj-lt"/>
              <a:buAutoNum type="arabicPeriod"/>
            </a:pPr>
            <a:endParaRPr lang="en-US" sz="12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ea typeface="Calibri"/>
                <a:cs typeface="Calibri"/>
                <a:sym typeface="Calibri"/>
              </a:rPr>
              <a:t>Train : SSSVV Media Bank (Keyword: Railway Coach)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Old women : https://pixabay.com/illustrations/old-man-and-woman-6226673/ (</a:t>
            </a:r>
            <a:r>
              <a:rPr lang="en-US" sz="1200" b="0" i="0" u="none" strike="noStrike" dirty="0" err="1">
                <a:solidFill>
                  <a:srgbClr val="000000"/>
                </a:solidFill>
                <a:latin typeface="Calibri"/>
                <a:cs typeface="Calibri"/>
                <a:sym typeface="Calibri"/>
              </a:rPr>
              <a:t>Neha_Kumari</a:t>
            </a:r>
            <a:r>
              <a:rPr lang="en-US" sz="1200" b="0" i="0" u="none" strike="noStrike" dirty="0">
                <a:solidFill>
                  <a:srgbClr val="000000"/>
                </a:solidFill>
                <a:latin typeface="Calibri"/>
                <a:cs typeface="Calibri"/>
                <a:sym typeface="Calibri"/>
              </a:rPr>
              <a:t>) </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Old Man : https://pixabay.com/vectors/man-cartoon-comic-person-character-37492/ (</a:t>
            </a:r>
            <a:r>
              <a:rPr lang="en-US" sz="1200" b="0" i="0" u="none" strike="noStrike" dirty="0" err="1">
                <a:solidFill>
                  <a:srgbClr val="000000"/>
                </a:solidFill>
                <a:latin typeface="Calibri"/>
                <a:cs typeface="Calibri"/>
                <a:sym typeface="Calibri"/>
              </a:rPr>
              <a:t>Clker</a:t>
            </a:r>
            <a:r>
              <a:rPr lang="en-US" sz="1200" b="0" i="0" u="none" strike="noStrike" dirty="0">
                <a:solidFill>
                  <a:srgbClr val="000000"/>
                </a:solidFill>
                <a:latin typeface="Calibri"/>
                <a:cs typeface="Calibri"/>
                <a:sym typeface="Calibri"/>
              </a:rPr>
              <a:t>-Free-Vector-Images)</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Blue saree Lady : SSSVV Media Bank (Keyword: grand mother)</a:t>
            </a:r>
          </a:p>
          <a:p>
            <a:pPr marL="0" lvl="0" indent="0" algn="l" rtl="0">
              <a:spcBef>
                <a:spcPts val="0"/>
              </a:spcBef>
              <a:spcAft>
                <a:spcPts val="0"/>
              </a:spcAft>
              <a:buNone/>
            </a:pPr>
            <a:endParaRPr lang="en-US" dirty="0"/>
          </a:p>
        </p:txBody>
      </p:sp>
      <p:sp>
        <p:nvSpPr>
          <p:cNvPr id="139" name="Google Shape;139;p3:notes">
            <a:extLst>
              <a:ext uri="{FF2B5EF4-FFF2-40B4-BE49-F238E27FC236}">
                <a16:creationId xmlns:a16="http://schemas.microsoft.com/office/drawing/2014/main" id="{255E74F5-090E-62DF-EEA5-D0AD5EC53D6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7</a:t>
            </a:fld>
            <a:endParaRPr/>
          </a:p>
        </p:txBody>
      </p:sp>
    </p:spTree>
    <p:extLst>
      <p:ext uri="{BB962C8B-B14F-4D97-AF65-F5344CB8AC3E}">
        <p14:creationId xmlns:p14="http://schemas.microsoft.com/office/powerpoint/2010/main" val="6407405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1655A23D-3F9A-6EF6-F119-C19A21B7A26C}"/>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B818A7C1-38DE-4EE7-885F-B58B04D9B8C9}"/>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5DE58587-9185-183B-F6C5-B93A4504FC97}"/>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228600" lvl="0" indent="-228600" algn="l" rtl="0">
              <a:spcBef>
                <a:spcPts val="0"/>
              </a:spcBef>
              <a:spcAft>
                <a:spcPts val="0"/>
              </a:spcAft>
              <a:buFont typeface="+mj-lt"/>
              <a:buAutoNum type="arabicPeriod"/>
            </a:pPr>
            <a:endParaRPr lang="en-US" sz="12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ea typeface="Calibri"/>
                <a:cs typeface="Calibri"/>
                <a:sym typeface="Calibri"/>
              </a:rPr>
              <a:t>Train : SSSVV Media Bank (Keyword: Railway Coach)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Old women : https://pixabay.com/illustrations/old-man-and-woman-6226673/ (</a:t>
            </a:r>
            <a:r>
              <a:rPr lang="en-US" sz="1200" b="0" i="0" u="none" strike="noStrike" dirty="0" err="1">
                <a:solidFill>
                  <a:srgbClr val="000000"/>
                </a:solidFill>
                <a:latin typeface="Calibri"/>
                <a:cs typeface="Calibri"/>
                <a:sym typeface="Calibri"/>
              </a:rPr>
              <a:t>Neha_Kumari</a:t>
            </a:r>
            <a:r>
              <a:rPr lang="en-US" sz="1200" b="0" i="0" u="none" strike="noStrike" dirty="0">
                <a:solidFill>
                  <a:srgbClr val="000000"/>
                </a:solidFill>
                <a:latin typeface="Calibri"/>
                <a:cs typeface="Calibri"/>
                <a:sym typeface="Calibri"/>
              </a:rPr>
              <a:t>) </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Old Man : https://pixabay.com/vectors/man-cartoon-comic-person-character-37492/ (</a:t>
            </a:r>
            <a:r>
              <a:rPr lang="en-US" sz="1200" b="0" i="0" u="none" strike="noStrike" dirty="0" err="1">
                <a:solidFill>
                  <a:srgbClr val="000000"/>
                </a:solidFill>
                <a:latin typeface="Calibri"/>
                <a:cs typeface="Calibri"/>
                <a:sym typeface="Calibri"/>
              </a:rPr>
              <a:t>Clker</a:t>
            </a:r>
            <a:r>
              <a:rPr lang="en-US" sz="1200" b="0" i="0" u="none" strike="noStrike" dirty="0">
                <a:solidFill>
                  <a:srgbClr val="000000"/>
                </a:solidFill>
                <a:latin typeface="Calibri"/>
                <a:cs typeface="Calibri"/>
                <a:sym typeface="Calibri"/>
              </a:rPr>
              <a:t>-Free-Vector-Images)</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Blue saree Lady : SSSVV Media Bank (Keyword: grand mother)</a:t>
            </a:r>
          </a:p>
          <a:p>
            <a:pPr marL="0" lvl="0" indent="0" algn="l" rtl="0">
              <a:spcBef>
                <a:spcPts val="0"/>
              </a:spcBef>
              <a:spcAft>
                <a:spcPts val="0"/>
              </a:spcAft>
              <a:buNone/>
            </a:pPr>
            <a:endParaRPr lang="en-US" dirty="0"/>
          </a:p>
        </p:txBody>
      </p:sp>
      <p:sp>
        <p:nvSpPr>
          <p:cNvPr id="139" name="Google Shape;139;p3:notes">
            <a:extLst>
              <a:ext uri="{FF2B5EF4-FFF2-40B4-BE49-F238E27FC236}">
                <a16:creationId xmlns:a16="http://schemas.microsoft.com/office/drawing/2014/main" id="{DD7363E0-0D88-D59E-0445-75D1A5E05D7C}"/>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8</a:t>
            </a:fld>
            <a:endParaRPr/>
          </a:p>
        </p:txBody>
      </p:sp>
    </p:spTree>
    <p:extLst>
      <p:ext uri="{BB962C8B-B14F-4D97-AF65-F5344CB8AC3E}">
        <p14:creationId xmlns:p14="http://schemas.microsoft.com/office/powerpoint/2010/main" val="19224186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A475CEBE-B2B6-565F-2406-201949CEB100}"/>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F3C293CA-D883-6C44-EF64-106776FF756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B4B01982-7213-4E3C-4156-73F3C2AF72A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0" lvl="0" indent="0" algn="l" rtl="0">
              <a:spcBef>
                <a:spcPts val="0"/>
              </a:spcBef>
              <a:spcAft>
                <a:spcPts val="0"/>
              </a:spcAft>
              <a:buNone/>
            </a:pPr>
            <a:r>
              <a:rPr lang="en-US" sz="1200" b="0" i="0" u="none" strike="noStrike" dirty="0">
                <a:solidFill>
                  <a:srgbClr val="000000"/>
                </a:solidFill>
                <a:latin typeface="Calibri"/>
                <a:ea typeface="Calibri"/>
                <a:cs typeface="Calibri"/>
                <a:sym typeface="Calibri"/>
              </a:rPr>
              <a:t> </a:t>
            </a: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ea typeface="Calibri"/>
                <a:cs typeface="Calibri"/>
                <a:sym typeface="Calibri"/>
              </a:rPr>
              <a:t>Train : SSSVV Media Bank (Keyword: Railway Coach)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Boy and girl : SSSVV Media Bank (Keyword: Boy, girl)</a:t>
            </a:r>
          </a:p>
        </p:txBody>
      </p:sp>
      <p:sp>
        <p:nvSpPr>
          <p:cNvPr id="139" name="Google Shape;139;p3:notes">
            <a:extLst>
              <a:ext uri="{FF2B5EF4-FFF2-40B4-BE49-F238E27FC236}">
                <a16:creationId xmlns:a16="http://schemas.microsoft.com/office/drawing/2014/main" id="{A030F549-B483-B2E6-B51A-C022EB1A29C7}"/>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9</a:t>
            </a:fld>
            <a:endParaRPr/>
          </a:p>
        </p:txBody>
      </p:sp>
    </p:spTree>
    <p:extLst>
      <p:ext uri="{BB962C8B-B14F-4D97-AF65-F5344CB8AC3E}">
        <p14:creationId xmlns:p14="http://schemas.microsoft.com/office/powerpoint/2010/main" val="2821623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 </a:t>
            </a:r>
            <a:r>
              <a:rPr lang="en-US" sz="1200" b="0" i="0" u="none" strike="noStrike" dirty="0">
                <a:solidFill>
                  <a:srgbClr val="000000"/>
                </a:solidFill>
                <a:latin typeface="Calibri"/>
                <a:ea typeface="Calibri"/>
                <a:cs typeface="Calibri"/>
                <a:sym typeface="Calibri"/>
              </a:rPr>
              <a:t>- </a:t>
            </a:r>
            <a:r>
              <a:rPr lang="en-US" sz="1800" b="0" dirty="0">
                <a:effectLst/>
                <a:latin typeface="Calibri" panose="020F0502020204030204" pitchFamily="34" charset="0"/>
                <a:ea typeface="Calibri" panose="020F0502020204030204" pitchFamily="34" charset="0"/>
              </a:rPr>
              <a:t>Show the following questions on a slide and ask students to write the answer in their notebooks. Give them 10 minutes to reflect and write the answers. Discuss with probing questions in the class</a:t>
            </a:r>
            <a:r>
              <a:rPr lang="en-US" sz="1800" b="0" baseline="0" dirty="0">
                <a:effectLst/>
                <a:latin typeface="Calibri" panose="020F0502020204030204" pitchFamily="34" charset="0"/>
                <a:ea typeface="Calibri" panose="020F0502020204030204" pitchFamily="34" charset="0"/>
              </a:rPr>
              <a:t>. Do</a:t>
            </a:r>
            <a:r>
              <a:rPr lang="en-US" sz="1800" b="0" dirty="0">
                <a:effectLst/>
                <a:latin typeface="Calibri" panose="020F0502020204030204" pitchFamily="34" charset="0"/>
                <a:ea typeface="Calibri" panose="020F0502020204030204" pitchFamily="34" charset="0"/>
              </a:rPr>
              <a:t> not reveal the answer before </a:t>
            </a:r>
            <a:r>
              <a:rPr lang="en-US" sz="1800" b="0" baseline="0" dirty="0">
                <a:effectLst/>
                <a:latin typeface="Calibri" panose="020F0502020204030204" pitchFamily="34" charset="0"/>
                <a:ea typeface="Calibri" panose="020F0502020204030204" pitchFamily="34" charset="0"/>
              </a:rPr>
              <a:t>the discussion. </a:t>
            </a:r>
            <a:r>
              <a:rPr lang="en-US" sz="1800" b="0" dirty="0">
                <a:effectLst/>
                <a:latin typeface="Calibri" panose="020F0502020204030204" pitchFamily="34" charset="0"/>
                <a:ea typeface="Calibri" panose="020F0502020204030204" pitchFamily="34" charset="0"/>
                <a:cs typeface="Cambria" panose="02040503050406030204" pitchFamily="18" charset="0"/>
              </a:rPr>
              <a:t>Some children may like to do a diagrammatic or pictorial representation by drawing. Please encourage them to do it.</a:t>
            </a:r>
          </a:p>
          <a:p>
            <a:pPr marL="0" lvl="0" indent="0" algn="l" rtl="0">
              <a:spcBef>
                <a:spcPts val="0"/>
              </a:spcBef>
              <a:spcAft>
                <a:spcPts val="0"/>
              </a:spcAft>
              <a:buNone/>
            </a:pPr>
            <a:endParaRPr lang="en-US" sz="1800" b="0" dirty="0">
              <a:effectLst/>
              <a:latin typeface="Cambria" panose="02040503050406030204" pitchFamily="18" charset="0"/>
              <a:ea typeface="Cambria" panose="02040503050406030204" pitchFamily="18" charset="0"/>
              <a:cs typeface="Cambria" panose="02040503050406030204" pitchFamily="18" charset="0"/>
            </a:endParaRPr>
          </a:p>
          <a:p>
            <a:pPr marL="0" lvl="0" indent="0" algn="l" rtl="0">
              <a:spcBef>
                <a:spcPts val="0"/>
              </a:spcBef>
              <a:spcAft>
                <a:spcPts val="0"/>
              </a:spcAft>
              <a:buNone/>
            </a:pPr>
            <a:r>
              <a:rPr lang="en-US" sz="1800" b="1" dirty="0">
                <a:effectLst/>
                <a:latin typeface="Cambria" panose="02040503050406030204" pitchFamily="18" charset="0"/>
                <a:ea typeface="Cambria" panose="02040503050406030204" pitchFamily="18" charset="0"/>
                <a:cs typeface="Cambria" panose="02040503050406030204" pitchFamily="18" charset="0"/>
              </a:rPr>
              <a:t>Clues to answers</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1) The middle berths are 2, 5, 10, 13, 18, 21, …</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What rule can you observe in this list?</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           </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2 + 3 = 5 </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5 + 5 = 10</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10 + 3 = 13</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13 + 5 = 18 </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18 + 3 = 21</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So, now what should be added to 21 to get the next middle berth? (Expected Answer: 5. Why?)</a:t>
            </a:r>
          </a:p>
          <a:p>
            <a:pPr marL="0" lvl="0" indent="0" algn="l" rtl="0">
              <a:spcBef>
                <a:spcPts val="0"/>
              </a:spcBef>
              <a:spcAft>
                <a:spcPts val="0"/>
              </a:spcAft>
              <a:buNone/>
            </a:pPr>
            <a:r>
              <a:rPr lang="en-US" sz="1800" b="0" dirty="0">
                <a:effectLst/>
                <a:latin typeface="Cambria" panose="02040503050406030204" pitchFamily="18" charset="0"/>
                <a:ea typeface="Cambria" panose="02040503050406030204" pitchFamily="18" charset="0"/>
                <a:cs typeface="Cambria" panose="02040503050406030204" pitchFamily="18" charset="0"/>
              </a:rPr>
              <a:t>So, the next middle berth is 21 + 5 = 26.</a:t>
            </a:r>
          </a:p>
          <a:p>
            <a:pPr marL="0" lvl="0" indent="0" algn="l" rtl="0">
              <a:spcBef>
                <a:spcPts val="0"/>
              </a:spcBef>
              <a:spcAft>
                <a:spcPts val="0"/>
              </a:spcAft>
              <a:buNone/>
            </a:pPr>
            <a:endParaRPr lang="x-none" sz="1800" b="0" dirty="0">
              <a:effectLst/>
              <a:latin typeface="Cambria" panose="02040503050406030204" pitchFamily="18" charset="0"/>
              <a:ea typeface="Cambria" panose="02040503050406030204" pitchFamily="18" charset="0"/>
              <a:cs typeface="Cambria" panose="02040503050406030204" pitchFamily="18" charset="0"/>
            </a:endParaRPr>
          </a:p>
          <a:p>
            <a:pPr marL="0" lvl="0" indent="0" algn="l" rtl="0">
              <a:spcBef>
                <a:spcPts val="0"/>
              </a:spcBef>
              <a:spcAft>
                <a:spcPts val="0"/>
              </a:spcAft>
              <a:buNone/>
            </a:pPr>
            <a:r>
              <a:rPr lang="x-none" b="0" dirty="0">
                <a:effectLst/>
              </a:rPr>
              <a:t> </a:t>
            </a: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0" lvl="0" indent="0" algn="l" rtl="0">
              <a:spcBef>
                <a:spcPts val="0"/>
              </a:spcBef>
              <a:spcAft>
                <a:spcPts val="0"/>
              </a:spcAft>
              <a:buNone/>
            </a:pPr>
            <a:endParaRPr lang="en-US" sz="1200" b="0" i="0" u="none" strike="noStrike" dirty="0">
              <a:solidFill>
                <a:srgbClr val="000000"/>
              </a:solidFill>
              <a:latin typeface="Calibri"/>
              <a:cs typeface="Calibri"/>
              <a:sym typeface="Calibri"/>
            </a:endParaRP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Hand pointer: PPT icon</a:t>
            </a:r>
            <a:endParaRPr dirty="0"/>
          </a:p>
          <a:p>
            <a:pPr marL="0" lvl="0" indent="0" algn="l" rtl="0">
              <a:spcBef>
                <a:spcPts val="0"/>
              </a:spcBef>
              <a:spcAft>
                <a:spcPts val="0"/>
              </a:spcAft>
              <a:buNone/>
            </a:pPr>
            <a:endParaRPr dirty="0"/>
          </a:p>
        </p:txBody>
      </p:sp>
      <p:sp>
        <p:nvSpPr>
          <p:cNvPr id="146" name="Google Shape;14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a:extLst>
            <a:ext uri="{FF2B5EF4-FFF2-40B4-BE49-F238E27FC236}">
              <a16:creationId xmlns:a16="http://schemas.microsoft.com/office/drawing/2014/main" id="{D8BAFDC1-521D-F505-4CC1-69F708F2C8D8}"/>
            </a:ext>
          </a:extLst>
        </p:cNvPr>
        <p:cNvGrpSpPr/>
        <p:nvPr/>
      </p:nvGrpSpPr>
      <p:grpSpPr>
        <a:xfrm>
          <a:off x="0" y="0"/>
          <a:ext cx="0" cy="0"/>
          <a:chOff x="0" y="0"/>
          <a:chExt cx="0" cy="0"/>
        </a:xfrm>
      </p:grpSpPr>
      <p:sp>
        <p:nvSpPr>
          <p:cNvPr id="144" name="Google Shape;144;p4:notes">
            <a:extLst>
              <a:ext uri="{FF2B5EF4-FFF2-40B4-BE49-F238E27FC236}">
                <a16:creationId xmlns:a16="http://schemas.microsoft.com/office/drawing/2014/main" id="{DF81F50F-05D5-9D4C-BF2D-29B9CFFEA580}"/>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a:extLst>
              <a:ext uri="{FF2B5EF4-FFF2-40B4-BE49-F238E27FC236}">
                <a16:creationId xmlns:a16="http://schemas.microsoft.com/office/drawing/2014/main" id="{EB1229FF-77B2-1AE1-CE37-3BD6365DF9A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800" dirty="0">
                <a:effectLst/>
                <a:latin typeface="Calibri" panose="020F0502020204030204" pitchFamily="34" charset="0"/>
                <a:ea typeface="Calibri" panose="020F0502020204030204" pitchFamily="34" charset="0"/>
              </a:rPr>
              <a:t>Show the following questions on a slide and ask students to write the answer in their notebooks. </a:t>
            </a:r>
            <a:r>
              <a:rPr lang="en-US" sz="1800" b="0" dirty="0">
                <a:effectLst/>
                <a:latin typeface="Calibri" panose="020F0502020204030204" pitchFamily="34" charset="0"/>
                <a:ea typeface="Calibri" panose="020F0502020204030204" pitchFamily="34" charset="0"/>
              </a:rPr>
              <a:t>Give them 10 minutes to reflect and write the answers</a:t>
            </a:r>
            <a:r>
              <a:rPr lang="x-none" b="0" dirty="0">
                <a:effectLst/>
              </a:rPr>
              <a:t> </a:t>
            </a:r>
            <a:r>
              <a:rPr lang="en-GB" b="0" dirty="0">
                <a:effectLst/>
              </a:rPr>
              <a:t>. </a:t>
            </a:r>
            <a:r>
              <a:rPr lang="en-US" sz="1200" b="0" dirty="0">
                <a:effectLst/>
                <a:latin typeface="Calibri" panose="020F0502020204030204" pitchFamily="34" charset="0"/>
                <a:ea typeface="Calibri" panose="020F0502020204030204" pitchFamily="34" charset="0"/>
              </a:rPr>
              <a:t>Discuss with probing questions in the class</a:t>
            </a:r>
            <a:r>
              <a:rPr lang="en-US" sz="1200" b="0" baseline="0" dirty="0">
                <a:effectLst/>
                <a:latin typeface="Calibri" panose="020F0502020204030204" pitchFamily="34" charset="0"/>
                <a:ea typeface="Calibri" panose="020F0502020204030204" pitchFamily="34" charset="0"/>
              </a:rPr>
              <a:t>. Do</a:t>
            </a:r>
            <a:r>
              <a:rPr lang="en-US" sz="1200" b="0" dirty="0">
                <a:effectLst/>
                <a:latin typeface="Calibri" panose="020F0502020204030204" pitchFamily="34" charset="0"/>
                <a:ea typeface="Calibri" panose="020F0502020204030204" pitchFamily="34" charset="0"/>
              </a:rPr>
              <a:t> not reveal the answer before </a:t>
            </a:r>
            <a:r>
              <a:rPr lang="en-US" sz="1200" b="0" baseline="0" dirty="0">
                <a:effectLst/>
                <a:latin typeface="Calibri" panose="020F0502020204030204" pitchFamily="34" charset="0"/>
                <a:ea typeface="Calibri" panose="020F0502020204030204" pitchFamily="34" charset="0"/>
              </a:rPr>
              <a:t> the discussion.</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0" lvl="0" indent="0" algn="l" rtl="0">
              <a:spcBef>
                <a:spcPts val="0"/>
              </a:spcBef>
              <a:spcAft>
                <a:spcPts val="0"/>
              </a:spcAft>
              <a:buNone/>
            </a:pPr>
            <a:endParaRPr lang="en-US" sz="1200" b="0" i="0" u="none" strike="noStrike" dirty="0">
              <a:solidFill>
                <a:srgbClr val="000000"/>
              </a:solidFill>
              <a:latin typeface="Calibri"/>
              <a:cs typeface="Calibri"/>
              <a:sym typeface="Calibri"/>
            </a:endParaRP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Hand pointer: PPT icon</a:t>
            </a:r>
            <a:endParaRPr lang="en-US" dirty="0"/>
          </a:p>
          <a:p>
            <a:pPr marL="0" lvl="0" indent="0" algn="l" rtl="0">
              <a:spcBef>
                <a:spcPts val="0"/>
              </a:spcBef>
              <a:spcAft>
                <a:spcPts val="0"/>
              </a:spcAft>
              <a:buNone/>
            </a:pPr>
            <a:endParaRPr dirty="0"/>
          </a:p>
        </p:txBody>
      </p:sp>
      <p:sp>
        <p:nvSpPr>
          <p:cNvPr id="146" name="Google Shape;146;p4:notes">
            <a:extLst>
              <a:ext uri="{FF2B5EF4-FFF2-40B4-BE49-F238E27FC236}">
                <a16:creationId xmlns:a16="http://schemas.microsoft.com/office/drawing/2014/main" id="{158E5436-B54A-4C56-24C5-76A78F84C492}"/>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11</a:t>
            </a:fld>
            <a:endParaRPr/>
          </a:p>
        </p:txBody>
      </p:sp>
    </p:spTree>
    <p:extLst>
      <p:ext uri="{BB962C8B-B14F-4D97-AF65-F5344CB8AC3E}">
        <p14:creationId xmlns:p14="http://schemas.microsoft.com/office/powerpoint/2010/main" val="18981895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a:extLst>
            <a:ext uri="{FF2B5EF4-FFF2-40B4-BE49-F238E27FC236}">
              <a16:creationId xmlns:a16="http://schemas.microsoft.com/office/drawing/2014/main" id="{37F68106-48B0-9FC7-0EC6-E827040276D6}"/>
            </a:ext>
          </a:extLst>
        </p:cNvPr>
        <p:cNvGrpSpPr/>
        <p:nvPr/>
      </p:nvGrpSpPr>
      <p:grpSpPr>
        <a:xfrm>
          <a:off x="0" y="0"/>
          <a:ext cx="0" cy="0"/>
          <a:chOff x="0" y="0"/>
          <a:chExt cx="0" cy="0"/>
        </a:xfrm>
      </p:grpSpPr>
      <p:sp>
        <p:nvSpPr>
          <p:cNvPr id="144" name="Google Shape;144;p4:notes">
            <a:extLst>
              <a:ext uri="{FF2B5EF4-FFF2-40B4-BE49-F238E27FC236}">
                <a16:creationId xmlns:a16="http://schemas.microsoft.com/office/drawing/2014/main" id="{CF333AED-1209-4F22-8DB8-588395E3785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5" name="Google Shape;145;p4:notes">
            <a:extLst>
              <a:ext uri="{FF2B5EF4-FFF2-40B4-BE49-F238E27FC236}">
                <a16:creationId xmlns:a16="http://schemas.microsoft.com/office/drawing/2014/main" id="{B3E9F9BE-2804-BD6F-01C7-0D6B652AB4EF}"/>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800" dirty="0">
                <a:effectLst/>
                <a:latin typeface="Calibri" panose="020F0502020204030204" pitchFamily="34" charset="0"/>
                <a:ea typeface="Calibri" panose="020F0502020204030204" pitchFamily="34" charset="0"/>
              </a:rPr>
              <a:t>After 10 minutes, interactively elicit the answers from students and promote active discussion and participation in the </a:t>
            </a:r>
            <a:r>
              <a:rPr lang="en-US" sz="1800" b="0" dirty="0">
                <a:effectLst/>
                <a:latin typeface="Calibri" panose="020F0502020204030204" pitchFamily="34" charset="0"/>
                <a:ea typeface="Calibri" panose="020F0502020204030204" pitchFamily="34" charset="0"/>
              </a:rPr>
              <a:t>class</a:t>
            </a:r>
            <a:r>
              <a:rPr lang="en-GB" sz="1800" b="0" dirty="0">
                <a:effectLst/>
                <a:latin typeface="Calibri" panose="020F0502020204030204" pitchFamily="34" charset="0"/>
                <a:ea typeface="Calibri" panose="020F0502020204030204" pitchFamily="34" charset="0"/>
              </a:rPr>
              <a:t>.</a:t>
            </a:r>
            <a:r>
              <a:rPr lang="en-GB" sz="1800" b="0" baseline="0" dirty="0">
                <a:effectLst/>
                <a:latin typeface="Calibri" panose="020F0502020204030204" pitchFamily="34" charset="0"/>
                <a:ea typeface="Calibri" panose="020F0502020204030204" pitchFamily="34" charset="0"/>
              </a:rPr>
              <a:t> </a:t>
            </a:r>
            <a:r>
              <a:rPr lang="en-US" sz="1200" b="0" dirty="0">
                <a:effectLst/>
                <a:latin typeface="Calibri" panose="020F0502020204030204" pitchFamily="34" charset="0"/>
                <a:ea typeface="Calibri" panose="020F0502020204030204" pitchFamily="34" charset="0"/>
              </a:rPr>
              <a:t>Discuss with probing questions in the class</a:t>
            </a:r>
            <a:r>
              <a:rPr lang="en-US" sz="1200" b="0" baseline="0" dirty="0">
                <a:effectLst/>
                <a:latin typeface="Calibri" panose="020F0502020204030204" pitchFamily="34" charset="0"/>
                <a:ea typeface="Calibri" panose="020F0502020204030204" pitchFamily="34" charset="0"/>
              </a:rPr>
              <a:t>. Do</a:t>
            </a:r>
            <a:r>
              <a:rPr lang="en-US" sz="1200" b="0" dirty="0">
                <a:effectLst/>
                <a:latin typeface="Calibri" panose="020F0502020204030204" pitchFamily="34" charset="0"/>
                <a:ea typeface="Calibri" panose="020F0502020204030204" pitchFamily="34" charset="0"/>
              </a:rPr>
              <a:t> not reveal the answer before </a:t>
            </a:r>
            <a:r>
              <a:rPr lang="en-US" sz="1200" b="0" baseline="0" dirty="0">
                <a:effectLst/>
                <a:latin typeface="Calibri" panose="020F0502020204030204" pitchFamily="34" charset="0"/>
                <a:ea typeface="Calibri" panose="020F0502020204030204" pitchFamily="34" charset="0"/>
              </a:rPr>
              <a:t> the discussion.</a:t>
            </a:r>
            <a:endParaRPr b="0" dirty="0"/>
          </a:p>
          <a:p>
            <a:pPr marL="0" lvl="0" indent="0" algn="l" rtl="0">
              <a:spcBef>
                <a:spcPts val="0"/>
              </a:spcBef>
              <a:spcAft>
                <a:spcPts val="0"/>
              </a:spcAft>
              <a:buNone/>
            </a:pPr>
            <a:r>
              <a:rPr lang="en-US" b="0" dirty="0">
                <a:effectLst/>
              </a:rPr>
              <a:t> </a:t>
            </a: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0" lvl="0" indent="0" algn="l" rtl="0">
              <a:spcBef>
                <a:spcPts val="0"/>
              </a:spcBef>
              <a:spcAft>
                <a:spcPts val="0"/>
              </a:spcAft>
              <a:buNone/>
            </a:pPr>
            <a:endParaRPr lang="en-US" sz="1200" b="0" i="0" u="none" strike="noStrike" dirty="0">
              <a:solidFill>
                <a:srgbClr val="000000"/>
              </a:solidFill>
              <a:latin typeface="Calibri"/>
              <a:cs typeface="Calibri"/>
              <a:sym typeface="Calibri"/>
            </a:endParaRP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Hand pointer: PPT icon</a:t>
            </a:r>
            <a:endParaRPr lang="en-US" dirty="0"/>
          </a:p>
          <a:p>
            <a:pPr marL="0" lvl="0" indent="0" algn="l" rtl="0">
              <a:spcBef>
                <a:spcPts val="0"/>
              </a:spcBef>
              <a:spcAft>
                <a:spcPts val="0"/>
              </a:spcAft>
              <a:buNone/>
            </a:pPr>
            <a:endParaRPr i="1" dirty="0"/>
          </a:p>
        </p:txBody>
      </p:sp>
      <p:sp>
        <p:nvSpPr>
          <p:cNvPr id="146" name="Google Shape;146;p4:notes">
            <a:extLst>
              <a:ext uri="{FF2B5EF4-FFF2-40B4-BE49-F238E27FC236}">
                <a16:creationId xmlns:a16="http://schemas.microsoft.com/office/drawing/2014/main" id="{5910B147-FE36-EEBF-B8C7-AB327230E0C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12</a:t>
            </a:fld>
            <a:endParaRPr/>
          </a:p>
        </p:txBody>
      </p:sp>
    </p:spTree>
    <p:extLst>
      <p:ext uri="{BB962C8B-B14F-4D97-AF65-F5344CB8AC3E}">
        <p14:creationId xmlns:p14="http://schemas.microsoft.com/office/powerpoint/2010/main" val="7523613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8"/>
        <p:cNvGrpSpPr/>
        <p:nvPr/>
      </p:nvGrpSpPr>
      <p:grpSpPr>
        <a:xfrm>
          <a:off x="0" y="0"/>
          <a:ext cx="0" cy="0"/>
          <a:chOff x="0" y="0"/>
          <a:chExt cx="0" cy="0"/>
        </a:xfrm>
      </p:grpSpPr>
      <p:sp>
        <p:nvSpPr>
          <p:cNvPr id="179" name="Google Shape;17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0" name="Google Shape;18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x-none" sz="1800" dirty="0">
                <a:effectLst/>
                <a:latin typeface="Calibri" panose="020F0502020204030204" pitchFamily="34" charset="0"/>
                <a:ea typeface="Calibri" panose="020F0502020204030204" pitchFamily="34" charset="0"/>
              </a:rPr>
              <a:t>Continue with the train journey example to integrate the human value of empathy towards fellow humans</a:t>
            </a:r>
            <a:r>
              <a:rPr lang="x-none" dirty="0">
                <a:effectLst/>
              </a:rPr>
              <a:t> </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p>
          <a:p>
            <a:pPr marL="0" lvl="0" indent="0" algn="l" rtl="0">
              <a:spcBef>
                <a:spcPts val="0"/>
              </a:spcBef>
              <a:spcAft>
                <a:spcPts val="0"/>
              </a:spcAft>
              <a:buNone/>
            </a:pP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a:t>
            </a:r>
          </a:p>
          <a:p>
            <a:pPr marL="0" lvl="0" indent="0" algn="l" rtl="0">
              <a:spcBef>
                <a:spcPts val="0"/>
              </a:spcBef>
              <a:spcAft>
                <a:spcPts val="0"/>
              </a:spcAft>
              <a:buNone/>
            </a:pPr>
            <a:endParaRPr lang="en-US" sz="12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cs typeface="Calibri"/>
                <a:sym typeface="Calibri"/>
              </a:rPr>
              <a:t>Old Man : https://pixabay.com/illustrations/old-walk-stick-tired-pain-3019430/ (</a:t>
            </a:r>
            <a:r>
              <a:rPr lang="en-US" sz="1200" b="0" i="0" u="none" strike="noStrike" dirty="0" err="1">
                <a:solidFill>
                  <a:srgbClr val="000000"/>
                </a:solidFill>
                <a:latin typeface="Calibri"/>
                <a:cs typeface="Calibri"/>
                <a:sym typeface="Calibri"/>
              </a:rPr>
              <a:t>Mohamed_hassan</a:t>
            </a:r>
            <a:r>
              <a:rPr lang="en-US" sz="1200" b="0" i="0" u="none" strike="noStrike" dirty="0">
                <a:solidFill>
                  <a:srgbClr val="000000"/>
                </a:solidFill>
                <a:latin typeface="Calibri"/>
                <a:cs typeface="Calibri"/>
                <a:sym typeface="Calibri"/>
              </a:rPr>
              <a:t>)</a:t>
            </a:r>
            <a:endParaRPr lang="en-US"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81" name="Google Shape;18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a:t>
            </a:r>
            <a:r>
              <a:rPr lang="en-US" sz="1800" b="1" dirty="0">
                <a:effectLst/>
                <a:latin typeface="Calibri" panose="020F0502020204030204" pitchFamily="34" charset="0"/>
                <a:ea typeface="Calibri" panose="020F0502020204030204" pitchFamily="34" charset="0"/>
              </a:rPr>
              <a:t>Use the TPS(Think Pair Share) technique. </a:t>
            </a:r>
            <a:r>
              <a:rPr lang="en-US" sz="1800" dirty="0">
                <a:effectLst/>
                <a:latin typeface="Calibri" panose="020F0502020204030204" pitchFamily="34" charset="0"/>
                <a:ea typeface="Calibri" panose="020F0502020204030204" pitchFamily="34" charset="0"/>
              </a:rPr>
              <a:t>Write the following questions on the blackboard and allow students to</a:t>
            </a:r>
            <a:r>
              <a:rPr lang="en-US" sz="1800" b="1" dirty="0">
                <a:effectLst/>
                <a:latin typeface="Calibri" panose="020F0502020204030204" pitchFamily="34" charset="0"/>
                <a:ea typeface="Calibri" panose="020F0502020204030204" pitchFamily="34" charset="0"/>
              </a:rPr>
              <a:t> think in pairs, discuss and write </a:t>
            </a:r>
            <a:r>
              <a:rPr lang="en-US" sz="1800" dirty="0">
                <a:effectLst/>
                <a:latin typeface="Calibri" panose="020F0502020204030204" pitchFamily="34" charset="0"/>
                <a:ea typeface="Calibri" panose="020F0502020204030204" pitchFamily="34" charset="0"/>
              </a:rPr>
              <a:t>the answers in their notebooks. Give them 5 minutes for this task.</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a:t>
            </a:r>
          </a:p>
          <a:p>
            <a:pPr marL="0" lvl="0" indent="0" algn="l" rtl="0">
              <a:spcBef>
                <a:spcPts val="0"/>
              </a:spcBef>
              <a:spcAft>
                <a:spcPts val="0"/>
              </a:spcAft>
              <a:buNone/>
            </a:pPr>
            <a:endParaRPr lang="en-US" sz="1200" b="0" i="0" u="none" strike="noStrike" dirty="0">
              <a:solidFill>
                <a:srgbClr val="000000"/>
              </a:solidFill>
              <a:latin typeface="Calibri"/>
              <a:cs typeface="Calibri"/>
              <a:sym typeface="Calibri"/>
            </a:endParaRP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Hand : PPT icon</a:t>
            </a:r>
            <a:endParaRPr dirty="0"/>
          </a:p>
          <a:p>
            <a:pPr marL="0" lvl="0" indent="0" algn="l" rtl="0">
              <a:spcBef>
                <a:spcPts val="0"/>
              </a:spcBef>
              <a:spcAft>
                <a:spcPts val="0"/>
              </a:spcAft>
              <a:buNone/>
            </a:pPr>
            <a:endParaRPr dirty="0"/>
          </a:p>
        </p:txBody>
      </p:sp>
      <p:sp>
        <p:nvSpPr>
          <p:cNvPr id="160" name="Google Shape;160;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3AFFBD9-4065-3345-ED62-E24590B05030}"/>
            </a:ext>
          </a:extLst>
        </p:cNvPr>
        <p:cNvGrpSpPr/>
        <p:nvPr/>
      </p:nvGrpSpPr>
      <p:grpSpPr>
        <a:xfrm>
          <a:off x="0" y="0"/>
          <a:ext cx="0" cy="0"/>
          <a:chOff x="0" y="0"/>
          <a:chExt cx="0" cy="0"/>
        </a:xfrm>
      </p:grpSpPr>
      <p:sp>
        <p:nvSpPr>
          <p:cNvPr id="158" name="Google Shape;158;p6:notes">
            <a:extLst>
              <a:ext uri="{FF2B5EF4-FFF2-40B4-BE49-F238E27FC236}">
                <a16:creationId xmlns:a16="http://schemas.microsoft.com/office/drawing/2014/main" id="{AF2268E8-16E7-4E4A-1464-02BF22B1CD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a:extLst>
              <a:ext uri="{FF2B5EF4-FFF2-40B4-BE49-F238E27FC236}">
                <a16:creationId xmlns:a16="http://schemas.microsoft.com/office/drawing/2014/main" id="{5AC633B2-7806-D752-38AC-C876EBADC5D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endParaRPr dirty="0"/>
          </a:p>
          <a:p>
            <a:pPr marL="0" lvl="0" indent="0" algn="l" rtl="0">
              <a:spcBef>
                <a:spcPts val="0"/>
              </a:spcBef>
              <a:spcAft>
                <a:spcPts val="0"/>
              </a:spcAft>
              <a:buNone/>
            </a:pPr>
            <a:endParaRPr dirty="0"/>
          </a:p>
        </p:txBody>
      </p:sp>
      <p:sp>
        <p:nvSpPr>
          <p:cNvPr id="160" name="Google Shape;160;p6:notes">
            <a:extLst>
              <a:ext uri="{FF2B5EF4-FFF2-40B4-BE49-F238E27FC236}">
                <a16:creationId xmlns:a16="http://schemas.microsoft.com/office/drawing/2014/main" id="{6610C069-3C46-0C78-06E2-F3D6609C1E8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15</a:t>
            </a:fld>
            <a:endParaRPr/>
          </a:p>
        </p:txBody>
      </p:sp>
    </p:spTree>
    <p:extLst>
      <p:ext uri="{BB962C8B-B14F-4D97-AF65-F5344CB8AC3E}">
        <p14:creationId xmlns:p14="http://schemas.microsoft.com/office/powerpoint/2010/main" val="19241142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726D39E4-9FC0-5E9B-67FB-207BB34D684F}"/>
            </a:ext>
          </a:extLst>
        </p:cNvPr>
        <p:cNvGrpSpPr/>
        <p:nvPr/>
      </p:nvGrpSpPr>
      <p:grpSpPr>
        <a:xfrm>
          <a:off x="0" y="0"/>
          <a:ext cx="0" cy="0"/>
          <a:chOff x="0" y="0"/>
          <a:chExt cx="0" cy="0"/>
        </a:xfrm>
      </p:grpSpPr>
      <p:sp>
        <p:nvSpPr>
          <p:cNvPr id="158" name="Google Shape;158;p6:notes">
            <a:extLst>
              <a:ext uri="{FF2B5EF4-FFF2-40B4-BE49-F238E27FC236}">
                <a16:creationId xmlns:a16="http://schemas.microsoft.com/office/drawing/2014/main" id="{DC2457CF-5AB2-9A5A-0ACB-A99B648B3233}"/>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p6:notes">
            <a:extLst>
              <a:ext uri="{FF2B5EF4-FFF2-40B4-BE49-F238E27FC236}">
                <a16:creationId xmlns:a16="http://schemas.microsoft.com/office/drawing/2014/main" id="{3B0D5F5F-B67E-3531-90A2-EB88DBEAF94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a:t>
            </a:r>
          </a:p>
          <a:p>
            <a:pPr marL="0" lvl="0" indent="0" algn="l" rtl="0">
              <a:spcBef>
                <a:spcPts val="0"/>
              </a:spcBef>
              <a:spcAft>
                <a:spcPts val="0"/>
              </a:spcAft>
              <a:buNone/>
            </a:pPr>
            <a:endParaRPr lang="en-US" sz="1200" b="0" i="0" u="none" strike="noStrike" dirty="0">
              <a:solidFill>
                <a:srgbClr val="000000"/>
              </a:solidFill>
              <a:latin typeface="Calibri"/>
              <a:ea typeface="Calibri"/>
              <a:cs typeface="Calibri"/>
              <a:sym typeface="Calibri"/>
            </a:endParaRP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cs typeface="Calibri"/>
                <a:sym typeface="Calibri"/>
              </a:rPr>
              <a:t>Hand : PPT icon</a:t>
            </a:r>
            <a:endParaRPr dirty="0"/>
          </a:p>
          <a:p>
            <a:pPr marL="0" lvl="0" indent="0" algn="l" rtl="0">
              <a:spcBef>
                <a:spcPts val="0"/>
              </a:spcBef>
              <a:spcAft>
                <a:spcPts val="0"/>
              </a:spcAft>
              <a:buNone/>
            </a:pPr>
            <a:endParaRPr dirty="0"/>
          </a:p>
        </p:txBody>
      </p:sp>
      <p:sp>
        <p:nvSpPr>
          <p:cNvPr id="160" name="Google Shape;160;p6:notes">
            <a:extLst>
              <a:ext uri="{FF2B5EF4-FFF2-40B4-BE49-F238E27FC236}">
                <a16:creationId xmlns:a16="http://schemas.microsoft.com/office/drawing/2014/main" id="{A4B418B8-679B-D85C-C804-D853C0F47ECA}"/>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16</a:t>
            </a:fld>
            <a:endParaRPr/>
          </a:p>
        </p:txBody>
      </p:sp>
    </p:spTree>
    <p:extLst>
      <p:ext uri="{BB962C8B-B14F-4D97-AF65-F5344CB8AC3E}">
        <p14:creationId xmlns:p14="http://schemas.microsoft.com/office/powerpoint/2010/main" val="22338486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endParaRPr dirty="0"/>
          </a:p>
        </p:txBody>
      </p:sp>
      <p:sp>
        <p:nvSpPr>
          <p:cNvPr id="174" name="Google Shape;174;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D9EBB779-9365-6BE9-5304-06E42ABDE46C}"/>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E55B6D8D-CFEF-BE66-A51A-0AC50CBE4C3C}"/>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15F181C9-F3DE-68A2-21DA-4D4B5988240B}"/>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lang="en-US"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endParaRPr lang="en-US" dirty="0"/>
          </a:p>
        </p:txBody>
      </p:sp>
      <p:sp>
        <p:nvSpPr>
          <p:cNvPr id="174" name="Google Shape;174;p8:notes">
            <a:extLst>
              <a:ext uri="{FF2B5EF4-FFF2-40B4-BE49-F238E27FC236}">
                <a16:creationId xmlns:a16="http://schemas.microsoft.com/office/drawing/2014/main" id="{FAB5F5B5-00F5-2D97-1D7B-1A3F85F32F2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18</a:t>
            </a:fld>
            <a:endParaRPr/>
          </a:p>
        </p:txBody>
      </p:sp>
    </p:spTree>
    <p:extLst>
      <p:ext uri="{BB962C8B-B14F-4D97-AF65-F5344CB8AC3E}">
        <p14:creationId xmlns:p14="http://schemas.microsoft.com/office/powerpoint/2010/main" val="7585940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a:extLst>
            <a:ext uri="{FF2B5EF4-FFF2-40B4-BE49-F238E27FC236}">
              <a16:creationId xmlns:a16="http://schemas.microsoft.com/office/drawing/2014/main" id="{95A7D775-A8EA-A850-DF1D-0E4B3DC60B46}"/>
            </a:ext>
          </a:extLst>
        </p:cNvPr>
        <p:cNvGrpSpPr/>
        <p:nvPr/>
      </p:nvGrpSpPr>
      <p:grpSpPr>
        <a:xfrm>
          <a:off x="0" y="0"/>
          <a:ext cx="0" cy="0"/>
          <a:chOff x="0" y="0"/>
          <a:chExt cx="0" cy="0"/>
        </a:xfrm>
      </p:grpSpPr>
      <p:sp>
        <p:nvSpPr>
          <p:cNvPr id="172" name="Google Shape;172;p8:notes">
            <a:extLst>
              <a:ext uri="{FF2B5EF4-FFF2-40B4-BE49-F238E27FC236}">
                <a16:creationId xmlns:a16="http://schemas.microsoft.com/office/drawing/2014/main" id="{42A07CCA-1549-86F1-5739-D635480D0F4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p8:notes">
            <a:extLst>
              <a:ext uri="{FF2B5EF4-FFF2-40B4-BE49-F238E27FC236}">
                <a16:creationId xmlns:a16="http://schemas.microsoft.com/office/drawing/2014/main" id="{FF74B9D7-603F-5579-3E61-E9FF23428E1A}"/>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Divide the students into groups of 5 or 6.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dirty="0">
                <a:solidFill>
                  <a:srgbClr val="000000"/>
                </a:solidFill>
                <a:latin typeface="Calibri"/>
                <a:ea typeface="Calibri"/>
                <a:cs typeface="Calibri"/>
                <a:sym typeface="Calibri"/>
              </a:rPr>
              <a:t>Give 15 minutes for the students to come up with their ideas. After that, ask each group to come and present their solutions in front of the whole class. After each group presents, ask them the following questions.</a:t>
            </a:r>
          </a:p>
          <a:p>
            <a:pPr marL="0" lvl="0" indent="0" algn="l" rtl="0">
              <a:spcBef>
                <a:spcPts val="0"/>
              </a:spcBef>
              <a:spcAft>
                <a:spcPts val="0"/>
              </a:spcAft>
              <a:buNone/>
            </a:pPr>
            <a:endParaRPr lang="en-US" sz="1200" b="1" i="0" u="none" strike="noStrike" dirty="0">
              <a:solidFill>
                <a:srgbClr val="000000"/>
              </a:solidFill>
              <a:latin typeface="Calibri"/>
              <a:ea typeface="Calibri"/>
              <a:cs typeface="Calibri"/>
              <a:sym typeface="Calibri"/>
            </a:endParaRPr>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p>
          <a:p>
            <a:pPr marL="0" lvl="0" indent="0" algn="l" rtl="0">
              <a:spcBef>
                <a:spcPts val="0"/>
              </a:spcBef>
              <a:spcAft>
                <a:spcPts val="0"/>
              </a:spcAft>
              <a:buNone/>
            </a:pPr>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i="0" u="none" strike="noStrike" dirty="0">
                <a:solidFill>
                  <a:srgbClr val="000000"/>
                </a:solidFill>
                <a:latin typeface="Calibri"/>
                <a:cs typeface="Calibri"/>
                <a:sym typeface="Calibri"/>
              </a:rPr>
              <a:t>Car : https://pixabay.com/illustrations/car-vintage-black-volkswagen-163666/    (No-longer-here)</a:t>
            </a:r>
            <a:endParaRPr lang="en-US" dirty="0"/>
          </a:p>
          <a:p>
            <a:pPr marL="0" lvl="0" indent="0" algn="l" rtl="0">
              <a:spcBef>
                <a:spcPts val="0"/>
              </a:spcBef>
              <a:spcAft>
                <a:spcPts val="0"/>
              </a:spcAft>
              <a:buNone/>
            </a:pPr>
            <a:endParaRPr dirty="0"/>
          </a:p>
          <a:p>
            <a:pPr marL="0" lvl="0" indent="0" algn="l" rtl="0">
              <a:spcBef>
                <a:spcPts val="0"/>
              </a:spcBef>
              <a:spcAft>
                <a:spcPts val="0"/>
              </a:spcAft>
              <a:buNone/>
            </a:pPr>
            <a:endParaRPr dirty="0"/>
          </a:p>
        </p:txBody>
      </p:sp>
      <p:sp>
        <p:nvSpPr>
          <p:cNvPr id="174" name="Google Shape;174;p8:notes">
            <a:extLst>
              <a:ext uri="{FF2B5EF4-FFF2-40B4-BE49-F238E27FC236}">
                <a16:creationId xmlns:a16="http://schemas.microsoft.com/office/drawing/2014/main" id="{65B7AD3B-9A55-5796-7B03-62B4EB9379A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19</a:t>
            </a:fld>
            <a:endParaRPr/>
          </a:p>
        </p:txBody>
      </p:sp>
    </p:spTree>
    <p:extLst>
      <p:ext uri="{BB962C8B-B14F-4D97-AF65-F5344CB8AC3E}">
        <p14:creationId xmlns:p14="http://schemas.microsoft.com/office/powerpoint/2010/main" val="71489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893AB3B3-E339-94DB-C63D-B5FDCFEC9844}"/>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4536E074-F1F7-4DAD-C670-2973856FC6E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21D8A21B-68F7-C0AE-AA61-C55A3F796A62}"/>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endParaRPr b="0" dirty="0"/>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i="0" u="none" strike="noStrike" dirty="0">
                <a:solidFill>
                  <a:srgbClr val="000000"/>
                </a:solidFill>
                <a:latin typeface="Calibri"/>
                <a:ea typeface="Calibri"/>
                <a:cs typeface="Calibri"/>
                <a:sym typeface="Calibri"/>
              </a:rPr>
              <a:t>Source of Multimedia used in this slide -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1" i="0" u="none" strike="noStrike" dirty="0">
              <a:solidFill>
                <a:srgbClr val="000000"/>
              </a:solidFill>
              <a:latin typeface="Calibri"/>
              <a:ea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rgbClr val="000000"/>
              </a:buClr>
              <a:buSzPts val="1400"/>
              <a:buFont typeface="+mj-lt"/>
              <a:buAutoNum type="arabicPeriod"/>
              <a:tabLst/>
              <a:defRPr/>
            </a:pPr>
            <a:r>
              <a:rPr lang="en-US" sz="1200" b="0" i="0" u="none" strike="noStrike" dirty="0">
                <a:solidFill>
                  <a:srgbClr val="000000"/>
                </a:solidFill>
                <a:latin typeface="Calibri"/>
                <a:cs typeface="Calibri"/>
                <a:sym typeface="Calibri"/>
              </a:rPr>
              <a:t>Letter box : SSSVV Media Bank Key word : </a:t>
            </a:r>
            <a:r>
              <a:rPr lang="en-US" sz="1200" b="0" i="0" u="none" strike="noStrike" dirty="0" err="1">
                <a:solidFill>
                  <a:srgbClr val="000000"/>
                </a:solidFill>
                <a:latin typeface="Calibri"/>
                <a:cs typeface="Calibri"/>
                <a:sym typeface="Calibri"/>
              </a:rPr>
              <a:t>letterbox,mailbox</a:t>
            </a:r>
            <a:endParaRPr b="0" dirty="0">
              <a:latin typeface="Calibri" panose="020F0502020204030204" pitchFamily="34" charset="0"/>
              <a:cs typeface="Calibri" panose="020F0502020204030204" pitchFamily="34" charset="0"/>
            </a:endParaRPr>
          </a:p>
          <a:p>
            <a:pPr marL="0" lvl="0" indent="0" algn="l" rtl="0">
              <a:spcBef>
                <a:spcPts val="0"/>
              </a:spcBef>
              <a:spcAft>
                <a:spcPts val="0"/>
              </a:spcAft>
              <a:buNone/>
            </a:pPr>
            <a:endParaRPr dirty="0"/>
          </a:p>
        </p:txBody>
      </p:sp>
      <p:sp>
        <p:nvSpPr>
          <p:cNvPr id="139" name="Google Shape;139;p3:notes">
            <a:extLst>
              <a:ext uri="{FF2B5EF4-FFF2-40B4-BE49-F238E27FC236}">
                <a16:creationId xmlns:a16="http://schemas.microsoft.com/office/drawing/2014/main" id="{650995A0-C08E-AA54-8040-CA7DD022C93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20</a:t>
            </a:fld>
            <a:endParaRPr/>
          </a:p>
        </p:txBody>
      </p:sp>
    </p:spTree>
    <p:extLst>
      <p:ext uri="{BB962C8B-B14F-4D97-AF65-F5344CB8AC3E}">
        <p14:creationId xmlns:p14="http://schemas.microsoft.com/office/powerpoint/2010/main" val="8292516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a:extLst>
            <a:ext uri="{FF2B5EF4-FFF2-40B4-BE49-F238E27FC236}">
              <a16:creationId xmlns:a16="http://schemas.microsoft.com/office/drawing/2014/main" id="{E063FA54-B6B9-C4E4-E202-A3A4119B43ED}"/>
            </a:ext>
          </a:extLst>
        </p:cNvPr>
        <p:cNvGrpSpPr/>
        <p:nvPr/>
      </p:nvGrpSpPr>
      <p:grpSpPr>
        <a:xfrm>
          <a:off x="0" y="0"/>
          <a:ext cx="0" cy="0"/>
          <a:chOff x="0" y="0"/>
          <a:chExt cx="0" cy="0"/>
        </a:xfrm>
      </p:grpSpPr>
      <p:sp>
        <p:nvSpPr>
          <p:cNvPr id="137" name="Google Shape;137;p3:notes">
            <a:extLst>
              <a:ext uri="{FF2B5EF4-FFF2-40B4-BE49-F238E27FC236}">
                <a16:creationId xmlns:a16="http://schemas.microsoft.com/office/drawing/2014/main" id="{3BF1ECB1-21F4-DB44-27D9-0B3586DFD9E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8" name="Google Shape;138;p3:notes">
            <a:extLst>
              <a:ext uri="{FF2B5EF4-FFF2-40B4-BE49-F238E27FC236}">
                <a16:creationId xmlns:a16="http://schemas.microsoft.com/office/drawing/2014/main" id="{FBDAF492-D658-D280-F003-2601717916B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endParaRPr lang="en-US" sz="1200" b="0" i="0" u="none" strike="noStrike" dirty="0">
              <a:solidFill>
                <a:srgbClr val="000000"/>
              </a:solidFill>
              <a:latin typeface="Calibri"/>
              <a:ea typeface="Calibri"/>
              <a:cs typeface="Calibri"/>
              <a:sym typeface="Calibri"/>
            </a:endParaRPr>
          </a:p>
          <a:p>
            <a:pPr marL="0" lvl="0" indent="0" algn="l" rtl="0">
              <a:spcBef>
                <a:spcPts val="0"/>
              </a:spcBef>
              <a:spcAft>
                <a:spcPts val="0"/>
              </a:spcAft>
              <a:buNone/>
            </a:pPr>
            <a:endParaRPr lang="en-US" dirty="0"/>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Car : https://pixabay.com/vectors/car-automobile-headlamp-headlight-307152/   (</a:t>
            </a:r>
            <a:r>
              <a:rPr lang="en-US" sz="1200" b="0" i="0" u="none" strike="noStrike" dirty="0" err="1">
                <a:solidFill>
                  <a:srgbClr val="000000"/>
                </a:solidFill>
                <a:latin typeface="Calibri"/>
                <a:ea typeface="Calibri"/>
                <a:cs typeface="Calibri"/>
                <a:sym typeface="Calibri"/>
              </a:rPr>
              <a:t>ClkerFreeVector</a:t>
            </a:r>
            <a:r>
              <a:rPr lang="en-US" sz="1200" b="0" i="0" u="none" strike="noStrike" dirty="0">
                <a:solidFill>
                  <a:srgbClr val="000000"/>
                </a:solidFill>
                <a:latin typeface="Calibri"/>
                <a:ea typeface="Calibri"/>
                <a:cs typeface="Calibri"/>
                <a:sym typeface="Calibri"/>
              </a:rPr>
              <a:t> Image) </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House : https://</a:t>
            </a:r>
            <a:r>
              <a:rPr lang="en-US" sz="1200" b="0" i="0" u="none" strike="noStrike" dirty="0" err="1">
                <a:solidFill>
                  <a:srgbClr val="000000"/>
                </a:solidFill>
                <a:latin typeface="Calibri"/>
                <a:ea typeface="Calibri"/>
                <a:cs typeface="Calibri"/>
                <a:sym typeface="Calibri"/>
              </a:rPr>
              <a:t>pixabay.com</a:t>
            </a:r>
            <a:r>
              <a:rPr lang="en-US" sz="1200" b="0" i="0" u="none" strike="noStrike" dirty="0">
                <a:solidFill>
                  <a:srgbClr val="000000"/>
                </a:solidFill>
                <a:latin typeface="Calibri"/>
                <a:ea typeface="Calibri"/>
                <a:cs typeface="Calibri"/>
                <a:sym typeface="Calibri"/>
              </a:rPr>
              <a:t>/vectors/house-property-building-home-6529416/    (</a:t>
            </a:r>
            <a:r>
              <a:rPr lang="en-US" sz="1200" b="0" i="0" u="none" strike="noStrike" dirty="0" err="1">
                <a:solidFill>
                  <a:srgbClr val="000000"/>
                </a:solidFill>
                <a:latin typeface="Calibri"/>
                <a:ea typeface="Calibri"/>
                <a:cs typeface="Calibri"/>
                <a:sym typeface="Calibri"/>
              </a:rPr>
              <a:t>DreamDigitalArtist</a:t>
            </a:r>
            <a:r>
              <a:rPr lang="en-US" sz="1200" b="0" i="0" u="none" strike="noStrike" dirty="0">
                <a:solidFill>
                  <a:srgbClr val="000000"/>
                </a:solidFill>
                <a:latin typeface="Calibri"/>
                <a:ea typeface="Calibri"/>
                <a:cs typeface="Calibri"/>
                <a:sym typeface="Calibri"/>
              </a:rPr>
              <a:t>)</a:t>
            </a:r>
          </a:p>
          <a:p>
            <a:pPr marL="228600" lvl="0" indent="-228600" algn="l" rtl="0">
              <a:spcBef>
                <a:spcPts val="0"/>
              </a:spcBef>
              <a:spcAft>
                <a:spcPts val="0"/>
              </a:spcAft>
              <a:buFont typeface="+mj-lt"/>
              <a:buAutoNum type="arabicPeriod"/>
            </a:pPr>
            <a:r>
              <a:rPr lang="en-US" sz="1200" b="0" i="0" u="none" strike="noStrike" dirty="0" err="1">
                <a:solidFill>
                  <a:srgbClr val="000000"/>
                </a:solidFill>
                <a:latin typeface="Calibri"/>
                <a:ea typeface="Calibri"/>
                <a:cs typeface="Calibri"/>
                <a:sym typeface="Calibri"/>
              </a:rPr>
              <a:t>Calender</a:t>
            </a:r>
            <a:r>
              <a:rPr lang="en-US" sz="1200" b="0" i="0" u="none" strike="noStrike" dirty="0">
                <a:solidFill>
                  <a:srgbClr val="000000"/>
                </a:solidFill>
                <a:latin typeface="Calibri"/>
                <a:ea typeface="Calibri"/>
                <a:cs typeface="Calibri"/>
                <a:sym typeface="Calibri"/>
              </a:rPr>
              <a:t> : https://</a:t>
            </a:r>
            <a:r>
              <a:rPr lang="en-US" sz="1200" b="0" i="0" u="none" strike="noStrike" dirty="0" err="1">
                <a:solidFill>
                  <a:srgbClr val="000000"/>
                </a:solidFill>
                <a:latin typeface="Calibri"/>
                <a:ea typeface="Calibri"/>
                <a:cs typeface="Calibri"/>
                <a:sym typeface="Calibri"/>
              </a:rPr>
              <a:t>pixabay.com</a:t>
            </a:r>
            <a:r>
              <a:rPr lang="en-US" sz="1200" b="0" i="0" u="none" strike="noStrike" dirty="0">
                <a:solidFill>
                  <a:srgbClr val="000000"/>
                </a:solidFill>
                <a:latin typeface="Calibri"/>
                <a:ea typeface="Calibri"/>
                <a:cs typeface="Calibri"/>
                <a:sym typeface="Calibri"/>
              </a:rPr>
              <a:t>/vectors/calendar-the-refinery-date-diary-1975256/ (OHMAOH)</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Numbers : https://</a:t>
            </a:r>
            <a:r>
              <a:rPr lang="en-US" sz="1200" b="0" i="0" u="none" strike="noStrike" dirty="0" err="1">
                <a:solidFill>
                  <a:srgbClr val="000000"/>
                </a:solidFill>
                <a:latin typeface="Calibri"/>
                <a:ea typeface="Calibri"/>
                <a:cs typeface="Calibri"/>
                <a:sym typeface="Calibri"/>
              </a:rPr>
              <a:t>pixabay.com</a:t>
            </a:r>
            <a:r>
              <a:rPr lang="en-US" sz="1200" b="0" i="0" u="none" strike="noStrike" dirty="0">
                <a:solidFill>
                  <a:srgbClr val="000000"/>
                </a:solidFill>
                <a:latin typeface="Calibri"/>
                <a:ea typeface="Calibri"/>
                <a:cs typeface="Calibri"/>
                <a:sym typeface="Calibri"/>
              </a:rPr>
              <a:t>/vectors/cat-number-ten-number-system-colors-7675885/   (Jackielin1)</a:t>
            </a:r>
          </a:p>
          <a:p>
            <a:pPr marL="228600" lvl="0" indent="-228600" algn="l" rtl="0">
              <a:spcBef>
                <a:spcPts val="0"/>
              </a:spcBef>
              <a:spcAft>
                <a:spcPts val="0"/>
              </a:spcAft>
              <a:buFont typeface="+mj-lt"/>
              <a:buAutoNum type="arabicPeriod"/>
            </a:pPr>
            <a:r>
              <a:rPr lang="en-US" sz="1200" b="0" i="0" u="none" strike="noStrike" dirty="0">
                <a:solidFill>
                  <a:srgbClr val="000000"/>
                </a:solidFill>
                <a:latin typeface="Calibri"/>
                <a:ea typeface="Calibri"/>
                <a:cs typeface="Calibri"/>
                <a:sym typeface="Calibri"/>
              </a:rPr>
              <a:t>Hand : PPT icon</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39" name="Google Shape;139;p3:notes">
            <a:extLst>
              <a:ext uri="{FF2B5EF4-FFF2-40B4-BE49-F238E27FC236}">
                <a16:creationId xmlns:a16="http://schemas.microsoft.com/office/drawing/2014/main" id="{55CF5656-9821-C2E2-AF53-264544C8B3C9}"/>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21</a:t>
            </a:fld>
            <a:endParaRPr/>
          </a:p>
        </p:txBody>
      </p:sp>
    </p:spTree>
    <p:extLst>
      <p:ext uri="{BB962C8B-B14F-4D97-AF65-F5344CB8AC3E}">
        <p14:creationId xmlns:p14="http://schemas.microsoft.com/office/powerpoint/2010/main" val="1448143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Notes for Teacher</a:t>
            </a:r>
            <a:r>
              <a:rPr lang="en-US" sz="1200" b="0" i="0" u="none" strike="noStrike" dirty="0">
                <a:solidFill>
                  <a:srgbClr val="000000"/>
                </a:solidFill>
                <a:latin typeface="Calibri"/>
                <a:ea typeface="Calibri"/>
                <a:cs typeface="Calibri"/>
                <a:sym typeface="Calibri"/>
              </a:rPr>
              <a:t> – NA</a:t>
            </a:r>
          </a:p>
          <a:p>
            <a:pPr marL="0" lvl="0" indent="0" algn="l" rtl="0">
              <a:spcBef>
                <a:spcPts val="0"/>
              </a:spcBef>
              <a:spcAft>
                <a:spcPts val="0"/>
              </a:spcAft>
              <a:buNone/>
            </a:pPr>
            <a:br>
              <a:rPr lang="en-US" sz="1200" b="0" i="0" u="none" strike="noStrike" dirty="0">
                <a:solidFill>
                  <a:srgbClr val="000000"/>
                </a:solidFill>
                <a:latin typeface="Calibri"/>
                <a:ea typeface="Calibri"/>
                <a:cs typeface="Calibri"/>
                <a:sym typeface="Calibri"/>
              </a:rPr>
            </a:br>
            <a:r>
              <a:rPr lang="en-US" sz="1200" b="1" i="0" u="none" strike="noStrike" dirty="0">
                <a:solidFill>
                  <a:srgbClr val="000000"/>
                </a:solidFill>
                <a:latin typeface="Calibri"/>
                <a:ea typeface="Calibri"/>
                <a:cs typeface="Calibri"/>
                <a:sym typeface="Calibri"/>
              </a:rPr>
              <a:t>Suggestions: </a:t>
            </a:r>
            <a:r>
              <a:rPr lang="en-US" sz="1200" b="0" i="0" u="none" strike="noStrike" dirty="0">
                <a:solidFill>
                  <a:srgbClr val="000000"/>
                </a:solidFill>
                <a:latin typeface="Calibri"/>
                <a:ea typeface="Calibri"/>
                <a:cs typeface="Calibri"/>
                <a:sym typeface="Calibri"/>
              </a:rPr>
              <a:t>NA</a:t>
            </a:r>
            <a:br>
              <a:rPr lang="en-US" sz="1200" b="0" i="0" u="none" strike="noStrike" dirty="0">
                <a:solidFill>
                  <a:srgbClr val="000000"/>
                </a:solidFill>
                <a:latin typeface="Calibri"/>
                <a:ea typeface="Calibri"/>
                <a:cs typeface="Calibri"/>
                <a:sym typeface="Calibri"/>
              </a:rPr>
            </a:br>
            <a:endParaRPr lang="en-US" b="0" dirty="0"/>
          </a:p>
          <a:p>
            <a:pPr marL="0" lvl="0" indent="0" algn="l" rtl="0">
              <a:spcBef>
                <a:spcPts val="0"/>
              </a:spcBef>
              <a:spcAft>
                <a:spcPts val="0"/>
              </a:spcAft>
              <a:buNone/>
            </a:pPr>
            <a:r>
              <a:rPr lang="en-US" sz="1200" b="1" i="0" u="none" strike="noStrike" dirty="0">
                <a:solidFill>
                  <a:srgbClr val="000000"/>
                </a:solidFill>
                <a:latin typeface="Calibri"/>
                <a:ea typeface="Calibri"/>
                <a:cs typeface="Calibri"/>
                <a:sym typeface="Calibri"/>
              </a:rPr>
              <a:t>Source of Multimedia used in this slide - </a:t>
            </a:r>
            <a:r>
              <a:rPr lang="en-US" sz="1200" b="0" i="0" u="none" strike="noStrike" dirty="0">
                <a:solidFill>
                  <a:srgbClr val="000000"/>
                </a:solidFill>
                <a:latin typeface="Calibri"/>
                <a:ea typeface="Calibri"/>
                <a:cs typeface="Calibri"/>
                <a:sym typeface="Calibri"/>
              </a:rPr>
              <a:t> NA</a:t>
            </a:r>
          </a:p>
          <a:p>
            <a:pPr marL="0" lvl="0" indent="0" algn="l" rtl="0">
              <a:spcBef>
                <a:spcPts val="0"/>
              </a:spcBef>
              <a:spcAft>
                <a:spcPts val="0"/>
              </a:spcAft>
              <a:buNone/>
            </a:pPr>
            <a:endParaRPr lang="en-US" dirty="0"/>
          </a:p>
          <a:p>
            <a:pPr marL="0" lvl="0" indent="0" algn="l" rtl="0">
              <a:spcBef>
                <a:spcPts val="0"/>
              </a:spcBef>
              <a:spcAft>
                <a:spcPts val="0"/>
              </a:spcAft>
              <a:buNone/>
            </a:pPr>
            <a:endParaRPr dirty="0"/>
          </a:p>
        </p:txBody>
      </p:sp>
      <p:sp>
        <p:nvSpPr>
          <p:cNvPr id="187" name="Google Shape;187;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p:cSld name="MLP_Title">
    <p:spTree>
      <p:nvGrpSpPr>
        <p:cNvPr id="1" name="Shape 14"/>
        <p:cNvGrpSpPr/>
        <p:nvPr/>
      </p:nvGrpSpPr>
      <p:grpSpPr>
        <a:xfrm>
          <a:off x="0" y="0"/>
          <a:ext cx="0" cy="0"/>
          <a:chOff x="0" y="0"/>
          <a:chExt cx="0" cy="0"/>
        </a:xfrm>
      </p:grpSpPr>
      <p:sp>
        <p:nvSpPr>
          <p:cNvPr id="15" name="Google Shape;15;p1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6" name="Google Shape;16;p1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7" name="Google Shape;17;p12"/>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3" name="Google Shape;18;p12">
            <a:extLst>
              <a:ext uri="{FF2B5EF4-FFF2-40B4-BE49-F238E27FC236}">
                <a16:creationId xmlns:a16="http://schemas.microsoft.com/office/drawing/2014/main" id="{489A70F8-3959-6DB4-C87C-03E98623AF56}"/>
              </a:ext>
            </a:extLst>
          </p:cNvPr>
          <p:cNvSpPr txBox="1"/>
          <p:nvPr userDrawn="1"/>
        </p:nvSpPr>
        <p:spPr>
          <a:xfrm>
            <a:off x="1105800" y="6199105"/>
            <a:ext cx="9980400" cy="246300"/>
          </a:xfrm>
          <a:prstGeom prst="rect">
            <a:avLst/>
          </a:prstGeom>
          <a:noFill/>
          <a:ln w="9525" cap="flat" cmpd="sng">
            <a:solidFill>
              <a:srgbClr val="7F7F7F"/>
            </a:solidFill>
            <a:prstDash val="solid"/>
            <a:round/>
            <a:headEnd type="none" w="sm" len="sm"/>
            <a:tailEnd type="none" w="sm" len="sm"/>
          </a:ln>
        </p:spPr>
        <p:txBody>
          <a:bodyPr spcFirstLastPara="1" wrap="square" lIns="91425" tIns="45700" rIns="91425" bIns="45700" anchor="t" anchorCtr="0">
            <a:spAutoFit/>
          </a:bodyPr>
          <a:lstStyle/>
          <a:p>
            <a:pPr marL="0" lvl="0" indent="0" algn="ctr" rtl="0">
              <a:spcBef>
                <a:spcPts val="0"/>
              </a:spcBef>
              <a:spcAft>
                <a:spcPts val="0"/>
              </a:spcAft>
              <a:buNone/>
            </a:pPr>
            <a:r>
              <a:rPr lang="en-US" sz="1000">
                <a:solidFill>
                  <a:srgbClr val="7F7F7F"/>
                </a:solidFill>
                <a:latin typeface="Calibri"/>
                <a:ea typeface="Calibri"/>
                <a:cs typeface="Calibri"/>
                <a:sym typeface="Calibri"/>
              </a:rPr>
              <a:t>This digital material has been developed by the Sri Sathya Sai Vidya Vahini, a unit of Sri Sathya Sai Central Trust, Prasanthi Nilayam, as a collaborative offering in the service of our nation.</a:t>
            </a:r>
            <a:endParaRPr sz="1000">
              <a:solidFill>
                <a:srgbClr val="7F7F7F"/>
              </a:solidFill>
              <a:latin typeface="Calibri"/>
              <a:ea typeface="Calibri"/>
              <a:cs typeface="Calibri"/>
              <a:sym typeface="Calibri"/>
            </a:endParaRPr>
          </a:p>
        </p:txBody>
      </p:sp>
      <p:pic>
        <p:nvPicPr>
          <p:cNvPr id="2" name="Google Shape;11;p11" descr="A picture containing text, clock&#10;&#10;Description automatically generated">
            <a:extLst>
              <a:ext uri="{FF2B5EF4-FFF2-40B4-BE49-F238E27FC236}">
                <a16:creationId xmlns:a16="http://schemas.microsoft.com/office/drawing/2014/main" id="{3F50D4D0-6D28-DE9D-7200-A00A22E81961}"/>
              </a:ext>
            </a:extLst>
          </p:cNvPr>
          <p:cNvPicPr preferRelativeResize="0"/>
          <p:nvPr userDrawn="1"/>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p:cSld name="MLP_Body">
    <p:spTree>
      <p:nvGrpSpPr>
        <p:cNvPr id="1" name="Shape 19"/>
        <p:cNvGrpSpPr/>
        <p:nvPr/>
      </p:nvGrpSpPr>
      <p:grpSpPr>
        <a:xfrm>
          <a:off x="0" y="0"/>
          <a:ext cx="0" cy="0"/>
          <a:chOff x="0" y="0"/>
          <a:chExt cx="0" cy="0"/>
        </a:xfrm>
      </p:grpSpPr>
      <p:sp>
        <p:nvSpPr>
          <p:cNvPr id="20" name="Google Shape;20;p31"/>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21" name="Google Shape;21;p31"/>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6"/>
        <p:cNvGrpSpPr/>
        <p:nvPr/>
      </p:nvGrpSpPr>
      <p:grpSpPr>
        <a:xfrm>
          <a:off x="0" y="0"/>
          <a:ext cx="0" cy="0"/>
          <a:chOff x="0" y="0"/>
          <a:chExt cx="0" cy="0"/>
        </a:xfrm>
      </p:grpSpPr>
      <p:grpSp>
        <p:nvGrpSpPr>
          <p:cNvPr id="8" name="Group 7">
            <a:extLst>
              <a:ext uri="{FF2B5EF4-FFF2-40B4-BE49-F238E27FC236}">
                <a16:creationId xmlns:a16="http://schemas.microsoft.com/office/drawing/2014/main" id="{4D4F24C5-86B8-C437-69B3-A47EC8E46065}"/>
              </a:ext>
            </a:extLst>
          </p:cNvPr>
          <p:cNvGrpSpPr/>
          <p:nvPr userDrawn="1"/>
        </p:nvGrpSpPr>
        <p:grpSpPr>
          <a:xfrm>
            <a:off x="347438" y="874745"/>
            <a:ext cx="11497123" cy="1461812"/>
            <a:chOff x="0" y="0"/>
            <a:chExt cx="11497123" cy="1461812"/>
          </a:xfrm>
        </p:grpSpPr>
        <p:sp>
          <p:nvSpPr>
            <p:cNvPr id="18" name="Rounded Rectangle 17">
              <a:extLst>
                <a:ext uri="{FF2B5EF4-FFF2-40B4-BE49-F238E27FC236}">
                  <a16:creationId xmlns:a16="http://schemas.microsoft.com/office/drawing/2014/main" id="{645F20FC-B429-6584-A49C-DE96F676968A}"/>
                </a:ext>
              </a:extLst>
            </p:cNvPr>
            <p:cNvSpPr/>
            <p:nvPr userDrawn="1"/>
          </p:nvSpPr>
          <p:spPr>
            <a:xfrm>
              <a:off x="0" y="0"/>
              <a:ext cx="11497123" cy="1461812"/>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9" name="Rounded Rectangle 4">
              <a:extLst>
                <a:ext uri="{FF2B5EF4-FFF2-40B4-BE49-F238E27FC236}">
                  <a16:creationId xmlns:a16="http://schemas.microsoft.com/office/drawing/2014/main" id="{62CEFF98-560D-4CB5-857F-46ED606FD0C1}"/>
                </a:ext>
              </a:extLst>
            </p:cNvPr>
            <p:cNvSpPr txBox="1"/>
            <p:nvPr userDrawn="1"/>
          </p:nvSpPr>
          <p:spPr>
            <a:xfrm>
              <a:off x="2465183" y="0"/>
              <a:ext cx="9031939" cy="146181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12700" lvl="0" indent="0" algn="l" defTabSz="711200">
                <a:lnSpc>
                  <a:spcPct val="90000"/>
                </a:lnSpc>
                <a:spcBef>
                  <a:spcPct val="0"/>
                </a:spcBef>
                <a:spcAft>
                  <a:spcPct val="35000"/>
                </a:spcAft>
                <a:buNone/>
                <a:tabLst/>
              </a:pPr>
              <a:endParaRPr lang="en-GB" sz="1600" kern="1200" dirty="0"/>
            </a:p>
          </p:txBody>
        </p:sp>
      </p:grpSp>
      <p:sp>
        <p:nvSpPr>
          <p:cNvPr id="9" name="Rounded Rectangle 8">
            <a:extLst>
              <a:ext uri="{FF2B5EF4-FFF2-40B4-BE49-F238E27FC236}">
                <a16:creationId xmlns:a16="http://schemas.microsoft.com/office/drawing/2014/main" id="{A86604B5-5E3C-D7B6-57F9-EF302244A3C4}"/>
              </a:ext>
            </a:extLst>
          </p:cNvPr>
          <p:cNvSpPr/>
          <p:nvPr userDrawn="1"/>
        </p:nvSpPr>
        <p:spPr>
          <a:xfrm>
            <a:off x="764558" y="942615"/>
            <a:ext cx="1574944" cy="1326072"/>
          </a:xfrm>
          <a:prstGeom prst="roundRect">
            <a:avLst>
              <a:gd name="adj" fmla="val 10000"/>
            </a:avLst>
          </a:prstGeom>
          <a:blipFill>
            <a:blip r:embed="rId2"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0" name="Group 9">
            <a:extLst>
              <a:ext uri="{FF2B5EF4-FFF2-40B4-BE49-F238E27FC236}">
                <a16:creationId xmlns:a16="http://schemas.microsoft.com/office/drawing/2014/main" id="{EFC28633-CDE2-7DAA-9951-CB7EF91FEB9F}"/>
              </a:ext>
            </a:extLst>
          </p:cNvPr>
          <p:cNvGrpSpPr/>
          <p:nvPr userDrawn="1"/>
        </p:nvGrpSpPr>
        <p:grpSpPr>
          <a:xfrm>
            <a:off x="347438" y="2502316"/>
            <a:ext cx="11497123" cy="1657590"/>
            <a:chOff x="0" y="1627571"/>
            <a:chExt cx="11497123" cy="1657590"/>
          </a:xfrm>
        </p:grpSpPr>
        <p:sp>
          <p:nvSpPr>
            <p:cNvPr id="16" name="Rounded Rectangle 15">
              <a:extLst>
                <a:ext uri="{FF2B5EF4-FFF2-40B4-BE49-F238E27FC236}">
                  <a16:creationId xmlns:a16="http://schemas.microsoft.com/office/drawing/2014/main" id="{443D1CE3-D2B7-55FD-05D4-BC278A338803}"/>
                </a:ext>
              </a:extLst>
            </p:cNvPr>
            <p:cNvSpPr/>
            <p:nvPr userDrawn="1"/>
          </p:nvSpPr>
          <p:spPr>
            <a:xfrm>
              <a:off x="0" y="1627571"/>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7" name="Rounded Rectangle 7">
              <a:extLst>
                <a:ext uri="{FF2B5EF4-FFF2-40B4-BE49-F238E27FC236}">
                  <a16:creationId xmlns:a16="http://schemas.microsoft.com/office/drawing/2014/main" id="{FF45431B-D827-9FA4-6DD7-CD22519E9CB7}"/>
                </a:ext>
              </a:extLst>
            </p:cNvPr>
            <p:cNvSpPr txBox="1"/>
            <p:nvPr userDrawn="1"/>
          </p:nvSpPr>
          <p:spPr>
            <a:xfrm>
              <a:off x="2465183" y="1627571"/>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endParaRPr lang="en-GB" sz="1600" kern="1200" dirty="0"/>
            </a:p>
          </p:txBody>
        </p:sp>
      </p:grpSp>
      <p:sp>
        <p:nvSpPr>
          <p:cNvPr id="11" name="Rounded Rectangle 10">
            <a:extLst>
              <a:ext uri="{FF2B5EF4-FFF2-40B4-BE49-F238E27FC236}">
                <a16:creationId xmlns:a16="http://schemas.microsoft.com/office/drawing/2014/main" id="{9F99679C-7BA4-3B4D-AB17-777C4C299A99}"/>
              </a:ext>
            </a:extLst>
          </p:cNvPr>
          <p:cNvSpPr/>
          <p:nvPr userDrawn="1"/>
        </p:nvSpPr>
        <p:spPr>
          <a:xfrm>
            <a:off x="764558" y="2668075"/>
            <a:ext cx="1574944" cy="1326072"/>
          </a:xfrm>
          <a:prstGeom prst="roundRect">
            <a:avLst>
              <a:gd name="adj" fmla="val 10000"/>
            </a:avLst>
          </a:prstGeom>
          <a:blipFill>
            <a:blip r:embed="rId3"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grpSp>
        <p:nvGrpSpPr>
          <p:cNvPr id="12" name="Group 11">
            <a:extLst>
              <a:ext uri="{FF2B5EF4-FFF2-40B4-BE49-F238E27FC236}">
                <a16:creationId xmlns:a16="http://schemas.microsoft.com/office/drawing/2014/main" id="{9EA0016B-63E2-8A20-5C8C-BB5DB3E866D6}"/>
              </a:ext>
            </a:extLst>
          </p:cNvPr>
          <p:cNvGrpSpPr/>
          <p:nvPr userDrawn="1"/>
        </p:nvGrpSpPr>
        <p:grpSpPr>
          <a:xfrm>
            <a:off x="347438" y="4325665"/>
            <a:ext cx="11497123" cy="1657590"/>
            <a:chOff x="0" y="3450920"/>
            <a:chExt cx="11497123" cy="1657590"/>
          </a:xfrm>
        </p:grpSpPr>
        <p:sp>
          <p:nvSpPr>
            <p:cNvPr id="14" name="Rounded Rectangle 13">
              <a:extLst>
                <a:ext uri="{FF2B5EF4-FFF2-40B4-BE49-F238E27FC236}">
                  <a16:creationId xmlns:a16="http://schemas.microsoft.com/office/drawing/2014/main" id="{2E263CB8-5A6D-D2E0-720F-A02B407005E6}"/>
                </a:ext>
              </a:extLst>
            </p:cNvPr>
            <p:cNvSpPr/>
            <p:nvPr userDrawn="1"/>
          </p:nvSpPr>
          <p:spPr>
            <a:xfrm>
              <a:off x="0" y="3450920"/>
              <a:ext cx="11497123" cy="1657590"/>
            </a:xfrm>
            <a:prstGeom prst="roundRect">
              <a:avLst>
                <a:gd name="adj" fmla="val 10000"/>
              </a:avLst>
            </a:prstGeom>
          </p:spPr>
          <p:style>
            <a:lnRef idx="2">
              <a:schemeClr val="accent2">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sp>
          <p:nvSpPr>
            <p:cNvPr id="15" name="Rounded Rectangle 10">
              <a:extLst>
                <a:ext uri="{FF2B5EF4-FFF2-40B4-BE49-F238E27FC236}">
                  <a16:creationId xmlns:a16="http://schemas.microsoft.com/office/drawing/2014/main" id="{69362513-4272-21C0-00A8-7BD83079517D}"/>
                </a:ext>
              </a:extLst>
            </p:cNvPr>
            <p:cNvSpPr txBox="1"/>
            <p:nvPr userDrawn="1"/>
          </p:nvSpPr>
          <p:spPr>
            <a:xfrm>
              <a:off x="2465183" y="3450920"/>
              <a:ext cx="9031939" cy="16575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60960" tIns="60960" rIns="60960" bIns="60960" numCol="1" spcCol="1270" anchor="ctr" anchorCtr="0">
              <a:noAutofit/>
            </a:bodyPr>
            <a:lstStyle/>
            <a:p>
              <a:pPr marL="0" lvl="0" indent="0" algn="l" defTabSz="711200">
                <a:lnSpc>
                  <a:spcPct val="100000"/>
                </a:lnSpc>
                <a:spcBef>
                  <a:spcPct val="0"/>
                </a:spcBef>
                <a:spcAft>
                  <a:spcPts val="0"/>
                </a:spcAft>
                <a:buNone/>
              </a:pPr>
              <a:endParaRPr lang="en-GB" sz="1600" kern="1200" dirty="0">
                <a:latin typeface="+mn-lt"/>
              </a:endParaRPr>
            </a:p>
          </p:txBody>
        </p:sp>
      </p:grpSp>
      <p:sp>
        <p:nvSpPr>
          <p:cNvPr id="13" name="Rounded Rectangle 12">
            <a:extLst>
              <a:ext uri="{FF2B5EF4-FFF2-40B4-BE49-F238E27FC236}">
                <a16:creationId xmlns:a16="http://schemas.microsoft.com/office/drawing/2014/main" id="{9A31E863-E7E4-8418-3EEE-A5A104435AB2}"/>
              </a:ext>
            </a:extLst>
          </p:cNvPr>
          <p:cNvSpPr/>
          <p:nvPr userDrawn="1"/>
        </p:nvSpPr>
        <p:spPr>
          <a:xfrm>
            <a:off x="764558" y="4491424"/>
            <a:ext cx="1574944" cy="1326072"/>
          </a:xfrm>
          <a:prstGeom prst="roundRect">
            <a:avLst>
              <a:gd name="adj" fmla="val 10000"/>
            </a:avLst>
          </a:prstGeom>
          <a:blipFill>
            <a:blip r:embed="rId4" cstate="screen">
              <a:extLst>
                <a:ext uri="{28A0092B-C50C-407E-A947-70E740481C1C}">
                  <a14:useLocalDpi xmlns:a14="http://schemas.microsoft.com/office/drawing/2010/main"/>
                </a:ext>
              </a:extLst>
            </a:blip>
            <a:srcRect/>
            <a:stretch>
              <a:fillRect/>
            </a:stretch>
          </a:blipFill>
          <a:ln>
            <a:noFill/>
          </a:ln>
        </p:spPr>
        <p:style>
          <a:lnRef idx="2">
            <a:scrgbClr r="0" g="0" b="0"/>
          </a:lnRef>
          <a:fillRef idx="1">
            <a:scrgbClr r="0" g="0" b="0"/>
          </a:fillRef>
          <a:effectRef idx="0">
            <a:schemeClr val="accent2">
              <a:tint val="40000"/>
              <a:hueOff val="0"/>
              <a:satOff val="0"/>
              <a:lumOff val="0"/>
              <a:alphaOff val="0"/>
            </a:schemeClr>
          </a:effectRef>
          <a:fontRef idx="minor">
            <a:schemeClr val="lt1">
              <a:hueOff val="0"/>
              <a:satOff val="0"/>
              <a:lumOff val="0"/>
              <a:alphaOff val="0"/>
            </a:schemeClr>
          </a:fontRef>
        </p:style>
      </p:sp>
      <p:sp>
        <p:nvSpPr>
          <p:cNvPr id="28" name="Google Shape;28;p14"/>
          <p:cNvSpPr txBox="1">
            <a:spLocks noGrp="1"/>
          </p:cNvSpPr>
          <p:nvPr>
            <p:ph type="body" idx="1"/>
          </p:nvPr>
        </p:nvSpPr>
        <p:spPr>
          <a:xfrm>
            <a:off x="2649538" y="1028556"/>
            <a:ext cx="9050626" cy="1247053"/>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9" name="Google Shape;29;p14"/>
          <p:cNvSpPr txBox="1">
            <a:spLocks noGrp="1"/>
          </p:cNvSpPr>
          <p:nvPr>
            <p:ph type="body" idx="2"/>
          </p:nvPr>
        </p:nvSpPr>
        <p:spPr>
          <a:xfrm>
            <a:off x="2640013" y="2660650"/>
            <a:ext cx="9080500"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0" name="Google Shape;30;p14"/>
          <p:cNvSpPr txBox="1">
            <a:spLocks noGrp="1"/>
          </p:cNvSpPr>
          <p:nvPr>
            <p:ph type="body" idx="3"/>
          </p:nvPr>
        </p:nvSpPr>
        <p:spPr>
          <a:xfrm>
            <a:off x="2649538" y="4478338"/>
            <a:ext cx="9070975" cy="1381125"/>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 name="Google Shape;24;p13">
            <a:extLst>
              <a:ext uri="{FF2B5EF4-FFF2-40B4-BE49-F238E27FC236}">
                <a16:creationId xmlns:a16="http://schemas.microsoft.com/office/drawing/2014/main" id="{8E33E46E-4AE8-291F-74E9-D94EC500319D}"/>
              </a:ext>
            </a:extLst>
          </p:cNvPr>
          <p:cNvSpPr txBox="1"/>
          <p:nvPr userDrawn="1"/>
        </p:nvSpPr>
        <p:spPr>
          <a:xfrm>
            <a:off x="1433945" y="6131919"/>
            <a:ext cx="9164782" cy="30777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dirty="0">
                <a:solidFill>
                  <a:srgbClr val="FF0000"/>
                </a:solidFill>
                <a:latin typeface="Calibri"/>
                <a:ea typeface="Calibri"/>
                <a:cs typeface="Calibri"/>
                <a:sym typeface="Calibri"/>
              </a:rPr>
              <a:t>Refer to the Notes Section below each slide for instructional details. </a:t>
            </a:r>
            <a:endParaRPr dirty="0"/>
          </a:p>
        </p:txBody>
      </p:sp>
    </p:spTree>
    <p:extLst>
      <p:ext uri="{BB962C8B-B14F-4D97-AF65-F5344CB8AC3E}">
        <p14:creationId xmlns:p14="http://schemas.microsoft.com/office/powerpoint/2010/main" val="31991314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p:cSld name="DD_Body">
    <p:spTree>
      <p:nvGrpSpPr>
        <p:cNvPr id="1" name="Shape 35"/>
        <p:cNvGrpSpPr/>
        <p:nvPr/>
      </p:nvGrpSpPr>
      <p:grpSpPr>
        <a:xfrm>
          <a:off x="0" y="0"/>
          <a:ext cx="0" cy="0"/>
          <a:chOff x="0" y="0"/>
          <a:chExt cx="0" cy="0"/>
        </a:xfrm>
      </p:grpSpPr>
      <p:sp>
        <p:nvSpPr>
          <p:cNvPr id="36" name="Google Shape;36;p1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37" name="Google Shape;37;p1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p:cSld name="DD_Title">
    <p:spTree>
      <p:nvGrpSpPr>
        <p:cNvPr id="1" name="Shape 38"/>
        <p:cNvGrpSpPr/>
        <p:nvPr/>
      </p:nvGrpSpPr>
      <p:grpSpPr>
        <a:xfrm>
          <a:off x="0" y="0"/>
          <a:ext cx="0" cy="0"/>
          <a:chOff x="0" y="0"/>
          <a:chExt cx="0" cy="0"/>
        </a:xfrm>
      </p:grpSpPr>
      <p:sp>
        <p:nvSpPr>
          <p:cNvPr id="39" name="Google Shape;39;p32"/>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40" name="Google Shape;40;p32"/>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1" name="Google Shape;41;p32"/>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42" name="Google Shape;42;p32"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IQ_Body">
  <p:cSld name="IQ_Body">
    <p:spTree>
      <p:nvGrpSpPr>
        <p:cNvPr id="1" name="Shape 47"/>
        <p:cNvGrpSpPr/>
        <p:nvPr/>
      </p:nvGrpSpPr>
      <p:grpSpPr>
        <a:xfrm>
          <a:off x="0" y="0"/>
          <a:ext cx="0" cy="0"/>
          <a:chOff x="0" y="0"/>
          <a:chExt cx="0" cy="0"/>
        </a:xfrm>
      </p:grpSpPr>
      <p:sp>
        <p:nvSpPr>
          <p:cNvPr id="48" name="Google Shape;48;p18"/>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49" name="Google Shape;49;p18"/>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IQ_Title">
  <p:cSld name="IQ_Title">
    <p:spTree>
      <p:nvGrpSpPr>
        <p:cNvPr id="1" name="Shape 50"/>
        <p:cNvGrpSpPr/>
        <p:nvPr/>
      </p:nvGrpSpPr>
      <p:grpSpPr>
        <a:xfrm>
          <a:off x="0" y="0"/>
          <a:ext cx="0" cy="0"/>
          <a:chOff x="0" y="0"/>
          <a:chExt cx="0" cy="0"/>
        </a:xfrm>
      </p:grpSpPr>
      <p:sp>
        <p:nvSpPr>
          <p:cNvPr id="51" name="Google Shape;51;p34"/>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52" name="Google Shape;52;p34"/>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53" name="Google Shape;53;p34"/>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54" name="Google Shape;54;p34"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MS_Body">
  <p:cSld name="MS_Body">
    <p:spTree>
      <p:nvGrpSpPr>
        <p:cNvPr id="1" name="Shape 71"/>
        <p:cNvGrpSpPr/>
        <p:nvPr/>
      </p:nvGrpSpPr>
      <p:grpSpPr>
        <a:xfrm>
          <a:off x="0" y="0"/>
          <a:ext cx="0" cy="0"/>
          <a:chOff x="0" y="0"/>
          <a:chExt cx="0" cy="0"/>
        </a:xfrm>
      </p:grpSpPr>
      <p:sp>
        <p:nvSpPr>
          <p:cNvPr id="72" name="Google Shape;72;p22"/>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73" name="Google Shape;73;p22"/>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S_Title">
  <p:cSld name="MS_Title">
    <p:spTree>
      <p:nvGrpSpPr>
        <p:cNvPr id="1" name="Shape 74"/>
        <p:cNvGrpSpPr/>
        <p:nvPr/>
      </p:nvGrpSpPr>
      <p:grpSpPr>
        <a:xfrm>
          <a:off x="0" y="0"/>
          <a:ext cx="0" cy="0"/>
          <a:chOff x="0" y="0"/>
          <a:chExt cx="0" cy="0"/>
        </a:xfrm>
      </p:grpSpPr>
      <p:sp>
        <p:nvSpPr>
          <p:cNvPr id="75" name="Google Shape;75;p35"/>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76" name="Google Shape;76;p35"/>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77" name="Google Shape;77;p35"/>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78" name="Google Shape;78;p35"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A_Body">
  <p:cSld name="SA_Body">
    <p:spTree>
      <p:nvGrpSpPr>
        <p:cNvPr id="1" name="Shape 95"/>
        <p:cNvGrpSpPr/>
        <p:nvPr/>
      </p:nvGrpSpPr>
      <p:grpSpPr>
        <a:xfrm>
          <a:off x="0" y="0"/>
          <a:ext cx="0" cy="0"/>
          <a:chOff x="0" y="0"/>
          <a:chExt cx="0" cy="0"/>
        </a:xfrm>
      </p:grpSpPr>
      <p:sp>
        <p:nvSpPr>
          <p:cNvPr id="96" name="Google Shape;96;p26"/>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97" name="Google Shape;97;p26"/>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SA_Title">
  <p:cSld name="SA_Title">
    <p:spTree>
      <p:nvGrpSpPr>
        <p:cNvPr id="1" name="Shape 98"/>
        <p:cNvGrpSpPr/>
        <p:nvPr/>
      </p:nvGrpSpPr>
      <p:grpSpPr>
        <a:xfrm>
          <a:off x="0" y="0"/>
          <a:ext cx="0" cy="0"/>
          <a:chOff x="0" y="0"/>
          <a:chExt cx="0" cy="0"/>
        </a:xfrm>
      </p:grpSpPr>
      <p:sp>
        <p:nvSpPr>
          <p:cNvPr id="99" name="Google Shape;99;p37"/>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00" name="Google Shape;100;p37"/>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01" name="Google Shape;101;p37"/>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102" name="Google Shape;102;p37"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VC_Body">
  <p:cSld name="VC_Body">
    <p:spTree>
      <p:nvGrpSpPr>
        <p:cNvPr id="1" name="Shape 107"/>
        <p:cNvGrpSpPr/>
        <p:nvPr/>
      </p:nvGrpSpPr>
      <p:grpSpPr>
        <a:xfrm>
          <a:off x="0" y="0"/>
          <a:ext cx="0" cy="0"/>
          <a:chOff x="0" y="0"/>
          <a:chExt cx="0" cy="0"/>
        </a:xfrm>
      </p:grpSpPr>
      <p:sp>
        <p:nvSpPr>
          <p:cNvPr id="108" name="Google Shape;108;p28"/>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09" name="Google Shape;109;p28"/>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C_Title">
  <p:cSld name="VC_Title">
    <p:spTree>
      <p:nvGrpSpPr>
        <p:cNvPr id="1" name="Shape 110"/>
        <p:cNvGrpSpPr/>
        <p:nvPr/>
      </p:nvGrpSpPr>
      <p:grpSpPr>
        <a:xfrm>
          <a:off x="0" y="0"/>
          <a:ext cx="0" cy="0"/>
          <a:chOff x="0" y="0"/>
          <a:chExt cx="0" cy="0"/>
        </a:xfrm>
      </p:grpSpPr>
      <p:sp>
        <p:nvSpPr>
          <p:cNvPr id="111" name="Google Shape;111;p38"/>
          <p:cNvSpPr txBox="1">
            <a:spLocks noGrp="1"/>
          </p:cNvSpPr>
          <p:nvPr>
            <p:ph type="ctrTitle"/>
          </p:nvPr>
        </p:nvSpPr>
        <p:spPr>
          <a:xfrm>
            <a:off x="914400" y="899867"/>
            <a:ext cx="10363200" cy="1752601"/>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12" name="Google Shape;112;p38"/>
          <p:cNvSpPr txBox="1">
            <a:spLocks noGrp="1"/>
          </p:cNvSpPr>
          <p:nvPr>
            <p:ph type="subTitle" idx="1"/>
          </p:nvPr>
        </p:nvSpPr>
        <p:spPr>
          <a:xfrm>
            <a:off x="1828800" y="3009899"/>
            <a:ext cx="8534400" cy="1752600"/>
          </a:xfrm>
          <a:prstGeom prst="rect">
            <a:avLst/>
          </a:prstGeom>
          <a:noFill/>
          <a:ln>
            <a:noFill/>
          </a:ln>
        </p:spPr>
        <p:txBody>
          <a:bodyPr spcFirstLastPara="1" wrap="square" lIns="91425" tIns="45700" rIns="91425" bIns="45700" anchor="ctr" anchorCtr="0">
            <a:noAutofit/>
          </a:bodyPr>
          <a:lstStyle>
            <a:lvl1pPr marR="0" lvl="0" algn="ctr" rtl="0">
              <a:lnSpc>
                <a:spcPct val="9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ctr" rtl="0">
              <a:lnSpc>
                <a:spcPct val="9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lnSpc>
                <a:spcPct val="9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lnSpc>
                <a:spcPct val="9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13" name="Google Shape;113;p38"/>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pic>
        <p:nvPicPr>
          <p:cNvPr id="114" name="Google Shape;114;p38" descr="A picture containing text, clock&#10;&#10;Description automatically generated"/>
          <p:cNvPicPr preferRelativeResize="0"/>
          <p:nvPr/>
        </p:nvPicPr>
        <p:blipFill rotWithShape="1">
          <a:blip r:embed="rId2">
            <a:alphaModFix/>
          </a:blip>
          <a:srcRect/>
          <a:stretch/>
        </p:blipFill>
        <p:spPr>
          <a:xfrm>
            <a:off x="205167" y="96174"/>
            <a:ext cx="678726" cy="720000"/>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Attribution_Body">
  <p:cSld name="Attribution_Body">
    <p:spTree>
      <p:nvGrpSpPr>
        <p:cNvPr id="1" name="Shape 120"/>
        <p:cNvGrpSpPr/>
        <p:nvPr/>
      </p:nvGrpSpPr>
      <p:grpSpPr>
        <a:xfrm>
          <a:off x="0" y="0"/>
          <a:ext cx="0" cy="0"/>
          <a:chOff x="0" y="0"/>
          <a:chExt cx="0" cy="0"/>
        </a:xfrm>
      </p:grpSpPr>
      <p:sp>
        <p:nvSpPr>
          <p:cNvPr id="121" name="Google Shape;121;p30"/>
          <p:cNvSpPr txBox="1">
            <a:spLocks noGrp="1"/>
          </p:cNvSpPr>
          <p:nvPr>
            <p:ph type="title"/>
          </p:nvPr>
        </p:nvSpPr>
        <p:spPr>
          <a:xfrm>
            <a:off x="1466856" y="71414"/>
            <a:ext cx="9296427" cy="654032"/>
          </a:xfrm>
          <a:prstGeom prst="rect">
            <a:avLst/>
          </a:prstGeom>
          <a:noFill/>
          <a:ln>
            <a:noFill/>
          </a:ln>
        </p:spPr>
        <p:txBody>
          <a:bodyPr spcFirstLastPara="1" wrap="square" lIns="91425" tIns="45700" rIns="91425" bIns="45700" anchor="t" anchorCtr="0">
            <a:normAutofit/>
          </a:bodyPr>
          <a:lstStyle>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lvl="1">
              <a:spcBef>
                <a:spcPts val="0"/>
              </a:spcBef>
              <a:spcAft>
                <a:spcPts val="0"/>
              </a:spcAft>
              <a:buSzPts val="1400"/>
              <a:buFont typeface="Arial"/>
              <a:buNone/>
              <a:defRPr sz="1800"/>
            </a:lvl2pPr>
            <a:lvl3pPr lvl="2">
              <a:spcBef>
                <a:spcPts val="0"/>
              </a:spcBef>
              <a:spcAft>
                <a:spcPts val="0"/>
              </a:spcAft>
              <a:buSzPts val="1400"/>
              <a:buFont typeface="Arial"/>
              <a:buNone/>
              <a:defRPr sz="1800"/>
            </a:lvl3pPr>
            <a:lvl4pPr lvl="3">
              <a:spcBef>
                <a:spcPts val="0"/>
              </a:spcBef>
              <a:spcAft>
                <a:spcPts val="0"/>
              </a:spcAft>
              <a:buSzPts val="1400"/>
              <a:buFont typeface="Arial"/>
              <a:buNone/>
              <a:defRPr sz="1800"/>
            </a:lvl4pPr>
            <a:lvl5pPr lvl="4">
              <a:spcBef>
                <a:spcPts val="0"/>
              </a:spcBef>
              <a:spcAft>
                <a:spcPts val="0"/>
              </a:spcAft>
              <a:buSzPts val="1400"/>
              <a:buFont typeface="Arial"/>
              <a:buNone/>
              <a:defRPr sz="1800"/>
            </a:lvl5pPr>
            <a:lvl6pPr lvl="5">
              <a:spcBef>
                <a:spcPts val="0"/>
              </a:spcBef>
              <a:spcAft>
                <a:spcPts val="0"/>
              </a:spcAft>
              <a:buSzPts val="1400"/>
              <a:buFont typeface="Arial"/>
              <a:buNone/>
              <a:defRPr sz="1800"/>
            </a:lvl6pPr>
            <a:lvl7pPr lvl="6">
              <a:spcBef>
                <a:spcPts val="0"/>
              </a:spcBef>
              <a:spcAft>
                <a:spcPts val="0"/>
              </a:spcAft>
              <a:buSzPts val="1400"/>
              <a:buFont typeface="Arial"/>
              <a:buNone/>
              <a:defRPr sz="1800"/>
            </a:lvl7pPr>
            <a:lvl8pPr lvl="7">
              <a:spcBef>
                <a:spcPts val="0"/>
              </a:spcBef>
              <a:spcAft>
                <a:spcPts val="0"/>
              </a:spcAft>
              <a:buSzPts val="1400"/>
              <a:buFont typeface="Arial"/>
              <a:buNone/>
              <a:defRPr sz="1800"/>
            </a:lvl8pPr>
            <a:lvl9pPr lvl="8">
              <a:spcBef>
                <a:spcPts val="0"/>
              </a:spcBef>
              <a:spcAft>
                <a:spcPts val="0"/>
              </a:spcAft>
              <a:buSzPts val="1400"/>
              <a:buFont typeface="Arial"/>
              <a:buNone/>
              <a:defRPr sz="1800"/>
            </a:lvl9pPr>
          </a:lstStyle>
          <a:p>
            <a:endParaRPr/>
          </a:p>
        </p:txBody>
      </p:sp>
      <p:sp>
        <p:nvSpPr>
          <p:cNvPr id="122" name="Google Shape;122;p30"/>
          <p:cNvSpPr txBox="1">
            <a:spLocks noGrp="1"/>
          </p:cNvSpPr>
          <p:nvPr>
            <p:ph type="body" idx="1"/>
          </p:nvPr>
        </p:nvSpPr>
        <p:spPr>
          <a:xfrm>
            <a:off x="857251" y="1214438"/>
            <a:ext cx="10668000" cy="4786312"/>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9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9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9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image" Target="../media/image7.png"/><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9.xml"/><Relationship Id="rId1" Type="http://schemas.openxmlformats.org/officeDocument/2006/relationships/slideLayout" Target="../slideLayouts/slideLayout8.xml"/><Relationship Id="rId5" Type="http://schemas.openxmlformats.org/officeDocument/2006/relationships/image" Target="../media/image8.png"/><Relationship Id="rId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11.xml"/><Relationship Id="rId1" Type="http://schemas.openxmlformats.org/officeDocument/2006/relationships/slideLayout" Target="../slideLayouts/slideLayout10.xml"/><Relationship Id="rId5" Type="http://schemas.openxmlformats.org/officeDocument/2006/relationships/image" Target="../media/image9.png"/><Relationship Id="rId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3" Type="http://schemas.openxmlformats.org/officeDocument/2006/relationships/theme" Target="../theme/theme6.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image" Target="../media/image10.png"/><Relationship Id="rId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7.xml"/><Relationship Id="rId1" Type="http://schemas.openxmlformats.org/officeDocument/2006/relationships/slideLayout" Target="../slideLayouts/slideLayout1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11" descr="Calendar&#10;&#10;Description automatically generated with low confidence"/>
          <p:cNvPicPr preferRelativeResize="0"/>
          <p:nvPr/>
        </p:nvPicPr>
        <p:blipFill rotWithShape="1">
          <a:blip r:embed="rId5">
            <a:alphaModFix/>
          </a:blip>
          <a:srcRect/>
          <a:stretch/>
        </p:blipFill>
        <p:spPr>
          <a:xfrm>
            <a:off x="11305651" y="96174"/>
            <a:ext cx="738701" cy="720000"/>
          </a:xfrm>
          <a:prstGeom prst="rect">
            <a:avLst/>
          </a:prstGeom>
          <a:noFill/>
          <a:ln>
            <a:noFill/>
          </a:ln>
        </p:spPr>
      </p:pic>
      <p:sp>
        <p:nvSpPr>
          <p:cNvPr id="13" name="Google Shape;13;p1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u="none" strike="noStrike" cap="none">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76"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
        <p:cNvGrpSpPr/>
        <p:nvPr/>
      </p:nvGrpSpPr>
      <p:grpSpPr>
        <a:xfrm>
          <a:off x="0" y="0"/>
          <a:ext cx="0" cy="0"/>
          <a:chOff x="0" y="0"/>
          <a:chExt cx="0" cy="0"/>
        </a:xfrm>
      </p:grpSpPr>
      <p:pic>
        <p:nvPicPr>
          <p:cNvPr id="32" name="Google Shape;32;p15"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33" name="Google Shape;33;p15" descr="Graphical user interface&#10;&#10;Description automatically generated"/>
          <p:cNvPicPr preferRelativeResize="0"/>
          <p:nvPr/>
        </p:nvPicPr>
        <p:blipFill rotWithShape="1">
          <a:blip r:embed="rId5">
            <a:alphaModFix/>
          </a:blip>
          <a:srcRect/>
          <a:stretch/>
        </p:blipFill>
        <p:spPr>
          <a:xfrm>
            <a:off x="11323857" y="6093376"/>
            <a:ext cx="720000" cy="720000"/>
          </a:xfrm>
          <a:prstGeom prst="rect">
            <a:avLst/>
          </a:prstGeom>
          <a:noFill/>
          <a:ln>
            <a:noFill/>
          </a:ln>
        </p:spPr>
      </p:pic>
      <p:sp>
        <p:nvSpPr>
          <p:cNvPr id="34" name="Google Shape;34;p15"/>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4" r:id="rId1"/>
    <p:sldLayoutId id="2147483655"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3"/>
        <p:cNvGrpSpPr/>
        <p:nvPr/>
      </p:nvGrpSpPr>
      <p:grpSpPr>
        <a:xfrm>
          <a:off x="0" y="0"/>
          <a:ext cx="0" cy="0"/>
          <a:chOff x="0" y="0"/>
          <a:chExt cx="0" cy="0"/>
        </a:xfrm>
      </p:grpSpPr>
      <p:pic>
        <p:nvPicPr>
          <p:cNvPr id="44" name="Google Shape;44;p17"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45" name="Google Shape;45;p17" descr="A picture containing text, clipart&#10;&#10;Description automatically generated"/>
          <p:cNvPicPr preferRelativeResize="0"/>
          <p:nvPr/>
        </p:nvPicPr>
        <p:blipFill rotWithShape="1">
          <a:blip r:embed="rId5">
            <a:alphaModFix/>
          </a:blip>
          <a:srcRect/>
          <a:stretch/>
        </p:blipFill>
        <p:spPr>
          <a:xfrm>
            <a:off x="11286950" y="6062852"/>
            <a:ext cx="720000" cy="720000"/>
          </a:xfrm>
          <a:prstGeom prst="rect">
            <a:avLst/>
          </a:prstGeom>
          <a:noFill/>
          <a:ln>
            <a:noFill/>
          </a:ln>
        </p:spPr>
      </p:pic>
      <p:sp>
        <p:nvSpPr>
          <p:cNvPr id="46" name="Google Shape;46;p17"/>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57" r:id="rId1"/>
    <p:sldLayoutId id="2147483658"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7"/>
        <p:cNvGrpSpPr/>
        <p:nvPr/>
      </p:nvGrpSpPr>
      <p:grpSpPr>
        <a:xfrm>
          <a:off x="0" y="0"/>
          <a:ext cx="0" cy="0"/>
          <a:chOff x="0" y="0"/>
          <a:chExt cx="0" cy="0"/>
        </a:xfrm>
      </p:grpSpPr>
      <p:pic>
        <p:nvPicPr>
          <p:cNvPr id="68" name="Google Shape;68;p21"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69" name="Google Shape;69;p21" descr="A picture containing text, light&#10;&#10;Description automatically generated"/>
          <p:cNvPicPr preferRelativeResize="0"/>
          <p:nvPr/>
        </p:nvPicPr>
        <p:blipFill rotWithShape="1">
          <a:blip r:embed="rId5">
            <a:alphaModFix/>
          </a:blip>
          <a:srcRect/>
          <a:stretch/>
        </p:blipFill>
        <p:spPr>
          <a:xfrm>
            <a:off x="11311473" y="6064332"/>
            <a:ext cx="720000" cy="720000"/>
          </a:xfrm>
          <a:prstGeom prst="rect">
            <a:avLst/>
          </a:prstGeom>
          <a:noFill/>
          <a:ln>
            <a:noFill/>
          </a:ln>
        </p:spPr>
      </p:pic>
      <p:sp>
        <p:nvSpPr>
          <p:cNvPr id="70" name="Google Shape;70;p21"/>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3" r:id="rId1"/>
    <p:sldLayoutId id="2147483664"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1"/>
        <p:cNvGrpSpPr/>
        <p:nvPr/>
      </p:nvGrpSpPr>
      <p:grpSpPr>
        <a:xfrm>
          <a:off x="0" y="0"/>
          <a:ext cx="0" cy="0"/>
          <a:chOff x="0" y="0"/>
          <a:chExt cx="0" cy="0"/>
        </a:xfrm>
      </p:grpSpPr>
      <p:pic>
        <p:nvPicPr>
          <p:cNvPr id="92" name="Google Shape;92;p25"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93" name="Google Shape;93;p25" descr="A picture containing text, lamp&#10;&#10;Description automatically generated"/>
          <p:cNvPicPr preferRelativeResize="0"/>
          <p:nvPr/>
        </p:nvPicPr>
        <p:blipFill rotWithShape="1">
          <a:blip r:embed="rId5">
            <a:alphaModFix/>
          </a:blip>
          <a:srcRect/>
          <a:stretch/>
        </p:blipFill>
        <p:spPr>
          <a:xfrm>
            <a:off x="11382943" y="6042792"/>
            <a:ext cx="720000" cy="720000"/>
          </a:xfrm>
          <a:prstGeom prst="rect">
            <a:avLst/>
          </a:prstGeom>
          <a:noFill/>
          <a:ln>
            <a:noFill/>
          </a:ln>
        </p:spPr>
      </p:pic>
      <p:sp>
        <p:nvSpPr>
          <p:cNvPr id="94" name="Google Shape;94;p25"/>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69" r:id="rId1"/>
    <p:sldLayoutId id="214748367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03"/>
        <p:cNvGrpSpPr/>
        <p:nvPr/>
      </p:nvGrpSpPr>
      <p:grpSpPr>
        <a:xfrm>
          <a:off x="0" y="0"/>
          <a:ext cx="0" cy="0"/>
          <a:chOff x="0" y="0"/>
          <a:chExt cx="0" cy="0"/>
        </a:xfrm>
      </p:grpSpPr>
      <p:pic>
        <p:nvPicPr>
          <p:cNvPr id="104" name="Google Shape;104;p27" descr="Calendar&#10;&#10;Description automatically generated with low confidence"/>
          <p:cNvPicPr preferRelativeResize="0"/>
          <p:nvPr/>
        </p:nvPicPr>
        <p:blipFill rotWithShape="1">
          <a:blip r:embed="rId4">
            <a:alphaModFix/>
          </a:blip>
          <a:srcRect/>
          <a:stretch/>
        </p:blipFill>
        <p:spPr>
          <a:xfrm>
            <a:off x="11305651" y="96174"/>
            <a:ext cx="738701" cy="720000"/>
          </a:xfrm>
          <a:prstGeom prst="rect">
            <a:avLst/>
          </a:prstGeom>
          <a:noFill/>
          <a:ln>
            <a:noFill/>
          </a:ln>
        </p:spPr>
      </p:pic>
      <p:pic>
        <p:nvPicPr>
          <p:cNvPr id="105" name="Google Shape;105;p27" descr="A picture containing text, night sky&#10;&#10;Description automatically generated"/>
          <p:cNvPicPr preferRelativeResize="0"/>
          <p:nvPr/>
        </p:nvPicPr>
        <p:blipFill rotWithShape="1">
          <a:blip r:embed="rId5">
            <a:alphaModFix/>
          </a:blip>
          <a:srcRect/>
          <a:stretch/>
        </p:blipFill>
        <p:spPr>
          <a:xfrm>
            <a:off x="11331546" y="6042792"/>
            <a:ext cx="720000" cy="720000"/>
          </a:xfrm>
          <a:prstGeom prst="rect">
            <a:avLst/>
          </a:prstGeom>
          <a:noFill/>
          <a:ln>
            <a:noFill/>
          </a:ln>
        </p:spPr>
      </p:pic>
      <p:sp>
        <p:nvSpPr>
          <p:cNvPr id="106" name="Google Shape;106;p27"/>
          <p:cNvSpPr txBox="1"/>
          <p:nvPr/>
        </p:nvSpPr>
        <p:spPr>
          <a:xfrm>
            <a:off x="205167" y="6541385"/>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2" r:id="rId1"/>
    <p:sldLayoutId id="2147483673"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15"/>
        <p:cNvGrpSpPr/>
        <p:nvPr/>
      </p:nvGrpSpPr>
      <p:grpSpPr>
        <a:xfrm>
          <a:off x="0" y="0"/>
          <a:ext cx="0" cy="0"/>
          <a:chOff x="0" y="0"/>
          <a:chExt cx="0" cy="0"/>
        </a:xfrm>
      </p:grpSpPr>
      <p:pic>
        <p:nvPicPr>
          <p:cNvPr id="116" name="Google Shape;116;p29" descr="Calendar&#10;&#10;Description automatically generated with low confidence"/>
          <p:cNvPicPr preferRelativeResize="0"/>
          <p:nvPr/>
        </p:nvPicPr>
        <p:blipFill rotWithShape="1">
          <a:blip r:embed="rId3">
            <a:alphaModFix/>
          </a:blip>
          <a:srcRect/>
          <a:stretch/>
        </p:blipFill>
        <p:spPr>
          <a:xfrm>
            <a:off x="11305651" y="96174"/>
            <a:ext cx="738701" cy="720000"/>
          </a:xfrm>
          <a:prstGeom prst="rect">
            <a:avLst/>
          </a:prstGeom>
          <a:noFill/>
          <a:ln>
            <a:noFill/>
          </a:ln>
        </p:spPr>
      </p:pic>
      <p:pic>
        <p:nvPicPr>
          <p:cNvPr id="117" name="Google Shape;117;p29" descr="A picture containing text, clock&#10;&#10;Description automatically generated"/>
          <p:cNvPicPr preferRelativeResize="0"/>
          <p:nvPr/>
        </p:nvPicPr>
        <p:blipFill rotWithShape="1">
          <a:blip r:embed="rId4">
            <a:alphaModFix/>
          </a:blip>
          <a:srcRect/>
          <a:stretch/>
        </p:blipFill>
        <p:spPr>
          <a:xfrm>
            <a:off x="205167" y="96174"/>
            <a:ext cx="678726" cy="720000"/>
          </a:xfrm>
          <a:prstGeom prst="rect">
            <a:avLst/>
          </a:prstGeom>
          <a:noFill/>
          <a:ln>
            <a:noFill/>
          </a:ln>
        </p:spPr>
      </p:pic>
      <p:sp>
        <p:nvSpPr>
          <p:cNvPr id="118" name="Google Shape;118;p29"/>
          <p:cNvSpPr/>
          <p:nvPr/>
        </p:nvSpPr>
        <p:spPr>
          <a:xfrm>
            <a:off x="7635686" y="6434511"/>
            <a:ext cx="4467257" cy="412602"/>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Clr>
                <a:srgbClr val="08482B"/>
              </a:buClr>
              <a:buSzPts val="1400"/>
              <a:buFont typeface="Calibri"/>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800" b="0" i="0" u="none" strike="noStrike" cap="none">
              <a:solidFill>
                <a:schemeClr val="dk1"/>
              </a:solidFill>
              <a:latin typeface="Calibri"/>
              <a:ea typeface="Calibri"/>
              <a:cs typeface="Calibri"/>
              <a:sym typeface="Calibri"/>
            </a:endParaRPr>
          </a:p>
        </p:txBody>
      </p:sp>
      <p:sp>
        <p:nvSpPr>
          <p:cNvPr id="119" name="Google Shape;119;p29"/>
          <p:cNvSpPr txBox="1"/>
          <p:nvPr/>
        </p:nvSpPr>
        <p:spPr>
          <a:xfrm>
            <a:off x="205167" y="6530994"/>
            <a:ext cx="6096000" cy="2308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900" b="0" i="0">
                <a:solidFill>
                  <a:srgbClr val="222222"/>
                </a:solidFill>
                <a:highlight>
                  <a:srgbClr val="FFFFFF"/>
                </a:highlight>
                <a:latin typeface="Arial"/>
                <a:ea typeface="Arial"/>
                <a:cs typeface="Arial"/>
                <a:sym typeface="Arial"/>
              </a:rPr>
              <a:t>CC BY-NC-SA 4.0 Sri Sathya Sai Central Trust</a:t>
            </a:r>
            <a:endParaRPr sz="900" b="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8.jpeg"/><Relationship Id="rId4" Type="http://schemas.openxmlformats.org/officeDocument/2006/relationships/image" Target="../media/image17.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8.jpe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15.jpeg"/><Relationship Id="rId5" Type="http://schemas.openxmlformats.org/officeDocument/2006/relationships/image" Target="../media/image18.jpeg"/><Relationship Id="rId4" Type="http://schemas.openxmlformats.org/officeDocument/2006/relationships/image" Target="../media/image20.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6.png"/><Relationship Id="rId4" Type="http://schemas.openxmlformats.org/officeDocument/2006/relationships/image" Target="../media/image17.jpeg"/></Relationships>
</file>

<file path=ppt/slides/_rels/slide8.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8.jpeg"/><Relationship Id="rId5" Type="http://schemas.openxmlformats.org/officeDocument/2006/relationships/image" Target="../media/image14.jpeg"/><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23.svg"/></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23.sv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27.png"/><Relationship Id="rId7"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15.jpeg"/><Relationship Id="rId3" Type="http://schemas.openxmlformats.org/officeDocument/2006/relationships/image" Target="../media/image11.png"/><Relationship Id="rId7" Type="http://schemas.microsoft.com/office/2007/relationships/hdphoto" Target="../media/hdphoto2.wdp"/><Relationship Id="rId12"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14.xml"/><Relationship Id="rId6" Type="http://schemas.openxmlformats.org/officeDocument/2006/relationships/image" Target="../media/image24.png"/><Relationship Id="rId11" Type="http://schemas.openxmlformats.org/officeDocument/2006/relationships/image" Target="../media/image27.png"/><Relationship Id="rId5" Type="http://schemas.openxmlformats.org/officeDocument/2006/relationships/image" Target="../media/image20.png"/><Relationship Id="rId10" Type="http://schemas.openxmlformats.org/officeDocument/2006/relationships/image" Target="../media/image28.png"/><Relationship Id="rId4" Type="http://schemas.openxmlformats.org/officeDocument/2006/relationships/image" Target="../media/image12.png"/><Relationship Id="rId9" Type="http://schemas.openxmlformats.org/officeDocument/2006/relationships/image" Target="../media/image29.png"/><Relationship Id="rId1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
          <p:cNvSpPr txBox="1">
            <a:spLocks noGrp="1"/>
          </p:cNvSpPr>
          <p:nvPr>
            <p:ph type="ctrTitle"/>
          </p:nvPr>
        </p:nvSpPr>
        <p:spPr>
          <a:xfrm>
            <a:off x="245526" y="2552699"/>
            <a:ext cx="11700948" cy="1752601"/>
          </a:xfrm>
          <a:prstGeom prst="rect">
            <a:avLst/>
          </a:prstGeom>
          <a:gradFill>
            <a:gsLst>
              <a:gs pos="0">
                <a:schemeClr val="accent4">
                  <a:lumMod val="20000"/>
                  <a:lumOff val="80000"/>
                </a:schemeClr>
              </a:gs>
              <a:gs pos="46000">
                <a:schemeClr val="accent2">
                  <a:lumMod val="60000"/>
                  <a:lumOff val="40000"/>
                </a:schemeClr>
              </a:gs>
              <a:gs pos="100000">
                <a:schemeClr val="accent4">
                  <a:lumMod val="40000"/>
                  <a:lumOff val="60000"/>
                </a:schemeClr>
              </a:gs>
            </a:gsLst>
            <a:lin ang="5400000" scaled="1"/>
          </a:gradFill>
          <a:ln>
            <a:solidFill>
              <a:schemeClr val="accent2">
                <a:lumMod val="50000"/>
              </a:schemeClr>
            </a:solid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Clr>
                <a:schemeClr val="dk1"/>
              </a:buClr>
              <a:buSzPts val="5400"/>
              <a:buFont typeface="Calibri"/>
              <a:buNone/>
            </a:pPr>
            <a:r>
              <a:rPr lang="en-GB" dirty="0">
                <a:solidFill>
                  <a:schemeClr val="tx1"/>
                </a:solidFill>
              </a:rPr>
              <a:t>Patterns in Numbers</a:t>
            </a:r>
            <a:endParaRPr dirty="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114300" indent="-114300">
              <a:spcBef>
                <a:spcPts val="0"/>
              </a:spcBef>
              <a:buNone/>
            </a:pPr>
            <a:r>
              <a:rPr lang="en-GB" dirty="0"/>
              <a:t>CG 1: Looks for patterns and appreciates relationships between numbers.</a:t>
            </a:r>
          </a:p>
          <a:p>
            <a:pPr marL="536575" indent="-536575">
              <a:spcBef>
                <a:spcPts val="0"/>
              </a:spcBef>
              <a:buNone/>
            </a:pPr>
            <a:r>
              <a:rPr lang="en-US" b="0" i="0" u="none" strike="noStrike" dirty="0">
                <a:solidFill>
                  <a:srgbClr val="000000"/>
                </a:solidFill>
                <a:effectLst/>
                <a:latin typeface="Calibri" panose="020F0502020204030204" pitchFamily="34" charset="0"/>
              </a:rPr>
              <a:t>CG-9: Knows and appreciates the development of mathematical ideas over a period of time and the contributions of past and modern mathematicians from India and across the world.</a:t>
            </a:r>
            <a:endParaRPr lang="en-GB" dirty="0"/>
          </a:p>
        </p:txBody>
      </p:sp>
      <p:sp>
        <p:nvSpPr>
          <p:cNvPr id="134" name="Google Shape;134;p2"/>
          <p:cNvSpPr txBox="1">
            <a:spLocks noGrp="1"/>
          </p:cNvSpPr>
          <p:nvPr>
            <p:ph type="body" idx="2"/>
          </p:nvPr>
        </p:nvSpPr>
        <p:spPr>
          <a:xfrm>
            <a:off x="2640013" y="2674140"/>
            <a:ext cx="9080500" cy="1247053"/>
          </a:xfrm>
          <a:prstGeom prst="rect">
            <a:avLst/>
          </a:prstGeom>
          <a:noFill/>
          <a:ln>
            <a:noFill/>
          </a:ln>
        </p:spPr>
        <p:txBody>
          <a:bodyPr spcFirstLastPara="1" wrap="square" lIns="91425" tIns="45700" rIns="91425" bIns="45700" anchor="t" anchorCtr="0">
            <a:noAutofit/>
          </a:bodyPr>
          <a:lstStyle/>
          <a:p>
            <a:pPr marL="538163" indent="-503238">
              <a:spcBef>
                <a:spcPts val="0"/>
              </a:spcBef>
              <a:buNone/>
              <a:tabLst>
                <a:tab pos="538163" algn="l"/>
              </a:tabLst>
            </a:pPr>
            <a:r>
              <a:rPr lang="en-US" dirty="0"/>
              <a:t>C1.2: Discovers, identifies, and explores patterns in numbers  and describes rules for their  formation (e.g., multiples of 7, powers of 3, prime numbers) and explains relations between different patterns</a:t>
            </a:r>
          </a:p>
          <a:p>
            <a:pPr marL="538163" indent="-503238">
              <a:spcBef>
                <a:spcPts val="0"/>
              </a:spcBef>
              <a:buNone/>
              <a:tabLst>
                <a:tab pos="538163" algn="l"/>
              </a:tabLst>
            </a:pPr>
            <a:r>
              <a:rPr lang="en-US" sz="1800" b="0" i="0" u="none" strike="noStrike" dirty="0">
                <a:solidFill>
                  <a:srgbClr val="000000"/>
                </a:solidFill>
                <a:effectLst/>
                <a:latin typeface="Calibri" panose="020F0502020204030204" pitchFamily="34" charset="0"/>
              </a:rPr>
              <a:t>C9.2: Knows and appreciates the contributions of ancient Indian Mathematicians </a:t>
            </a:r>
            <a:endParaRPr lang="en-US" dirty="0"/>
          </a:p>
          <a:p>
            <a:pPr marL="711200" indent="-596900">
              <a:spcBef>
                <a:spcPts val="0"/>
              </a:spcBef>
              <a:buNone/>
            </a:pPr>
            <a:endParaRPr lang="en-US" dirty="0"/>
          </a:p>
        </p:txBody>
      </p:sp>
      <p:sp>
        <p:nvSpPr>
          <p:cNvPr id="135" name="Google Shape;135;p2"/>
          <p:cNvSpPr txBox="1">
            <a:spLocks noGrp="1"/>
          </p:cNvSpPr>
          <p:nvPr>
            <p:ph type="body" idx="3"/>
          </p:nvPr>
        </p:nvSpPr>
        <p:spPr>
          <a:xfrm>
            <a:off x="2649538" y="4319724"/>
            <a:ext cx="9070975" cy="1536700"/>
          </a:xfrm>
          <a:prstGeom prst="rect">
            <a:avLst/>
          </a:prstGeom>
          <a:noFill/>
          <a:ln>
            <a:noFill/>
          </a:ln>
        </p:spPr>
        <p:txBody>
          <a:bodyPr spcFirstLastPara="1" wrap="square" lIns="91425" tIns="45700" rIns="91425" bIns="45700" anchor="t" anchorCtr="0">
            <a:noAutofit/>
          </a:bodyPr>
          <a:lstStyle/>
          <a:p>
            <a:pPr marL="0" indent="0" algn="l" rtl="0">
              <a:buNone/>
            </a:pPr>
            <a:r>
              <a:rPr lang="en-US" sz="1800" i="0" u="none" strike="noStrike" dirty="0">
                <a:solidFill>
                  <a:srgbClr val="000000"/>
                </a:solidFill>
                <a:effectLst/>
                <a:latin typeface="Calibri" panose="020F0502020204030204" pitchFamily="34" charset="0"/>
              </a:rPr>
              <a:t>Students will be able to</a:t>
            </a:r>
            <a:endParaRPr lang="en-US" sz="1400" i="0" u="none" strike="noStrike" dirty="0">
              <a:solidFill>
                <a:srgbClr val="000000"/>
              </a:solidFill>
              <a:effectLst/>
              <a:latin typeface="-apple-system-font"/>
            </a:endParaRPr>
          </a:p>
          <a:p>
            <a:pPr marL="536575" algn="l" rtl="0">
              <a:lnSpc>
                <a:spcPct val="100000"/>
              </a:lnSpc>
              <a:spcBef>
                <a:spcPts val="0"/>
              </a:spcBef>
              <a:buFont typeface="+mj-lt"/>
              <a:buAutoNum type="arabicPeriod"/>
            </a:pPr>
            <a:r>
              <a:rPr lang="en-US" sz="1800" b="1" i="0" u="none" strike="noStrike" dirty="0">
                <a:solidFill>
                  <a:srgbClr val="000000"/>
                </a:solidFill>
                <a:effectLst/>
                <a:latin typeface="Calibri" panose="020F0502020204030204" pitchFamily="34" charset="0"/>
              </a:rPr>
              <a:t>connect</a:t>
            </a:r>
            <a:r>
              <a:rPr lang="en-US" sz="1800" i="0" u="none" strike="noStrike" dirty="0">
                <a:solidFill>
                  <a:srgbClr val="000000"/>
                </a:solidFill>
                <a:effectLst/>
                <a:latin typeface="Calibri" panose="020F0502020204030204" pitchFamily="34" charset="0"/>
              </a:rPr>
              <a:t> to real-world examples like patterns of numbers in train berths [Fulfills C1.2]</a:t>
            </a:r>
            <a:endParaRPr lang="en-US" sz="1400" i="0" u="none" strike="noStrike" dirty="0">
              <a:solidFill>
                <a:srgbClr val="000000"/>
              </a:solidFill>
              <a:effectLst/>
              <a:latin typeface="-apple-system-font"/>
            </a:endParaRPr>
          </a:p>
          <a:p>
            <a:pPr marL="536575" algn="l" rtl="0">
              <a:lnSpc>
                <a:spcPct val="100000"/>
              </a:lnSpc>
              <a:spcBef>
                <a:spcPts val="0"/>
              </a:spcBef>
              <a:buFont typeface="+mj-lt"/>
              <a:buAutoNum type="arabicPeriod"/>
            </a:pPr>
            <a:r>
              <a:rPr lang="en-US" sz="1800" b="1" i="0" u="none" strike="noStrike" dirty="0">
                <a:solidFill>
                  <a:srgbClr val="000000"/>
                </a:solidFill>
                <a:effectLst/>
                <a:latin typeface="Calibri" panose="020F0502020204030204" pitchFamily="34" charset="0"/>
              </a:rPr>
              <a:t>identify</a:t>
            </a:r>
            <a:r>
              <a:rPr lang="en-US" sz="1800" i="0" u="none" strike="noStrike" dirty="0">
                <a:solidFill>
                  <a:srgbClr val="000000"/>
                </a:solidFill>
                <a:effectLst/>
                <a:latin typeface="Calibri" panose="020F0502020204030204" pitchFamily="34" charset="0"/>
              </a:rPr>
              <a:t> the rule that governs a pattern  [Fulfills C1.2]</a:t>
            </a:r>
            <a:endParaRPr lang="en-US" sz="1400" i="0" u="none" strike="noStrike" dirty="0">
              <a:solidFill>
                <a:srgbClr val="000000"/>
              </a:solidFill>
              <a:effectLst/>
              <a:latin typeface="-apple-system-font"/>
            </a:endParaRPr>
          </a:p>
          <a:p>
            <a:pPr marL="536575" algn="l" rtl="0">
              <a:lnSpc>
                <a:spcPct val="100000"/>
              </a:lnSpc>
              <a:spcBef>
                <a:spcPts val="0"/>
              </a:spcBef>
              <a:buFont typeface="+mj-lt"/>
              <a:buAutoNum type="arabicPeriod"/>
            </a:pPr>
            <a:r>
              <a:rPr lang="en-US" sz="1800" b="1" i="0" u="none" strike="noStrike" dirty="0">
                <a:solidFill>
                  <a:srgbClr val="000000"/>
                </a:solidFill>
                <a:effectLst/>
                <a:latin typeface="Calibri" panose="020F0502020204030204" pitchFamily="34" charset="0"/>
              </a:rPr>
              <a:t>predict</a:t>
            </a:r>
            <a:r>
              <a:rPr lang="en-US" sz="1800" i="0" u="none" strike="noStrike" dirty="0">
                <a:solidFill>
                  <a:srgbClr val="000000"/>
                </a:solidFill>
                <a:effectLst/>
                <a:latin typeface="Calibri" panose="020F0502020204030204" pitchFamily="34" charset="0"/>
              </a:rPr>
              <a:t> the next term in a sequence  [Fulfills C1.2]</a:t>
            </a:r>
            <a:endParaRPr lang="en-US" sz="1400" dirty="0">
              <a:solidFill>
                <a:srgbClr val="000000"/>
              </a:solidFill>
              <a:latin typeface="-apple-system-font"/>
            </a:endParaRPr>
          </a:p>
          <a:p>
            <a:pPr marL="536575" algn="l" rtl="0">
              <a:lnSpc>
                <a:spcPct val="100000"/>
              </a:lnSpc>
              <a:spcBef>
                <a:spcPts val="0"/>
              </a:spcBef>
              <a:buFont typeface="+mj-lt"/>
              <a:buAutoNum type="arabicPeriod"/>
            </a:pPr>
            <a:r>
              <a:rPr lang="en-US" sz="1800" b="1" i="0" u="none" strike="noStrike" dirty="0">
                <a:solidFill>
                  <a:srgbClr val="000000"/>
                </a:solidFill>
                <a:effectLst/>
                <a:latin typeface="Calibri" panose="020F0502020204030204" pitchFamily="34" charset="0"/>
              </a:rPr>
              <a:t>create</a:t>
            </a:r>
            <a:r>
              <a:rPr lang="en-US" sz="1800" i="0" u="none" strike="noStrike" dirty="0">
                <a:solidFill>
                  <a:srgbClr val="000000"/>
                </a:solidFill>
                <a:effectLst/>
                <a:latin typeface="Calibri" panose="020F0502020204030204" pitchFamily="34" charset="0"/>
              </a:rPr>
              <a:t> their patterns using numbers.  [Fulfills C1.2]</a:t>
            </a:r>
            <a:endParaRPr lang="en-US" sz="1400" i="0" u="none" strike="noStrike" dirty="0">
              <a:solidFill>
                <a:srgbClr val="000000"/>
              </a:solidFill>
              <a:effectLst/>
              <a:latin typeface="-apple-system-font"/>
            </a:endParaRPr>
          </a:p>
          <a:p>
            <a:pPr>
              <a:buNone/>
            </a:pPr>
            <a:br>
              <a:rPr lang="en-US" sz="1400" dirty="0"/>
            </a:b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3"/>
          <p:cNvSpPr txBox="1">
            <a:spLocks noGrp="1"/>
          </p:cNvSpPr>
          <p:nvPr>
            <p:ph type="title"/>
          </p:nvPr>
        </p:nvSpPr>
        <p:spPr>
          <a:xfrm>
            <a:off x="3388835" y="153384"/>
            <a:ext cx="5414330" cy="649801"/>
          </a:xfrm>
          <a:prstGeom prst="roundRect">
            <a:avLst/>
          </a:prstGeom>
          <a:solidFill>
            <a:srgbClr val="0070C0"/>
          </a:solidFill>
          <a:ln>
            <a:solidFill>
              <a:srgbClr val="00B0F0"/>
            </a:solid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solidFill>
                  <a:schemeClr val="bg1"/>
                </a:solidFill>
              </a:rPr>
              <a:t>Story: Journey in a Train </a:t>
            </a:r>
            <a:endParaRPr dirty="0">
              <a:solidFill>
                <a:schemeClr val="bg1"/>
              </a:solidFill>
            </a:endParaRPr>
          </a:p>
        </p:txBody>
      </p:sp>
      <p:pic>
        <p:nvPicPr>
          <p:cNvPr id="1030" name="Picture 6" descr="Free engine electric train vector">
            <a:extLst>
              <a:ext uri="{FF2B5EF4-FFF2-40B4-BE49-F238E27FC236}">
                <a16:creationId xmlns:a16="http://schemas.microsoft.com/office/drawing/2014/main" id="{C4C7D0B9-B531-D168-3539-2BF2BEE727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0820" y="796226"/>
            <a:ext cx="4920343" cy="2460172"/>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59C12D5-C5B9-7F5A-ACCE-728C13EC625B}"/>
              </a:ext>
            </a:extLst>
          </p:cNvPr>
          <p:cNvGrpSpPr/>
          <p:nvPr/>
        </p:nvGrpSpPr>
        <p:grpSpPr>
          <a:xfrm>
            <a:off x="116392" y="2819093"/>
            <a:ext cx="6673281" cy="926597"/>
            <a:chOff x="1413300" y="4167917"/>
            <a:chExt cx="6673281" cy="926597"/>
          </a:xfrm>
        </p:grpSpPr>
        <p:sp>
          <p:nvSpPr>
            <p:cNvPr id="2" name="Rectangle 1">
              <a:extLst>
                <a:ext uri="{FF2B5EF4-FFF2-40B4-BE49-F238E27FC236}">
                  <a16:creationId xmlns:a16="http://schemas.microsoft.com/office/drawing/2014/main" id="{ED7ED766-D666-122C-4DED-944EF8A9CCBF}"/>
                </a:ext>
              </a:extLst>
            </p:cNvPr>
            <p:cNvSpPr/>
            <p:nvPr/>
          </p:nvSpPr>
          <p:spPr>
            <a:xfrm>
              <a:off x="1413300" y="4167917"/>
              <a:ext cx="6673281" cy="926597"/>
            </a:xfrm>
            <a:prstGeom prst="rect">
              <a:avLst/>
            </a:prstGeom>
            <a:solidFill>
              <a:schemeClr val="accent5">
                <a:lumMod val="60000"/>
                <a:lumOff val="40000"/>
              </a:schemeClr>
            </a:solidFill>
            <a:ln>
              <a:no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3" name="TextBox 2">
              <a:extLst>
                <a:ext uri="{FF2B5EF4-FFF2-40B4-BE49-F238E27FC236}">
                  <a16:creationId xmlns:a16="http://schemas.microsoft.com/office/drawing/2014/main" id="{1DACA2EA-B6FC-7E33-BFEA-CC8B55347496}"/>
                </a:ext>
              </a:extLst>
            </p:cNvPr>
            <p:cNvSpPr txBox="1"/>
            <p:nvPr/>
          </p:nvSpPr>
          <p:spPr>
            <a:xfrm>
              <a:off x="1538654" y="4215716"/>
              <a:ext cx="6422572" cy="830997"/>
            </a:xfrm>
            <a:prstGeom prst="rect">
              <a:avLst/>
            </a:prstGeom>
            <a:noFill/>
          </p:spPr>
          <p:txBody>
            <a:bodyPr wrap="square" rtlCol="0">
              <a:spAutoFit/>
            </a:bodyPr>
            <a:lstStyle/>
            <a:p>
              <a:r>
                <a:rPr lang="en-US" sz="2400" i="1" dirty="0">
                  <a:latin typeface="Calibri" panose="020F0502020204030204" pitchFamily="34" charset="0"/>
                  <a:cs typeface="Calibri" panose="020F0502020204030204" pitchFamily="34" charset="0"/>
                </a:rPr>
                <a:t>Sirish and Shriya boarded a train from Hyderabad to New Delhi with their parents for a holiday trip.</a:t>
              </a:r>
            </a:p>
          </p:txBody>
        </p:sp>
      </p:grpSp>
      <p:grpSp>
        <p:nvGrpSpPr>
          <p:cNvPr id="22" name="Group 21">
            <a:extLst>
              <a:ext uri="{FF2B5EF4-FFF2-40B4-BE49-F238E27FC236}">
                <a16:creationId xmlns:a16="http://schemas.microsoft.com/office/drawing/2014/main" id="{194B8A85-E994-802B-A0B0-AE61FAB755E0}"/>
              </a:ext>
            </a:extLst>
          </p:cNvPr>
          <p:cNvGrpSpPr/>
          <p:nvPr/>
        </p:nvGrpSpPr>
        <p:grpSpPr>
          <a:xfrm>
            <a:off x="252671" y="3325542"/>
            <a:ext cx="6673281" cy="3336641"/>
            <a:chOff x="252671" y="3325542"/>
            <a:chExt cx="6673281" cy="3336641"/>
          </a:xfrm>
        </p:grpSpPr>
        <p:grpSp>
          <p:nvGrpSpPr>
            <p:cNvPr id="16" name="Group 15">
              <a:extLst>
                <a:ext uri="{FF2B5EF4-FFF2-40B4-BE49-F238E27FC236}">
                  <a16:creationId xmlns:a16="http://schemas.microsoft.com/office/drawing/2014/main" id="{832908B7-01A3-F98C-589E-42704798B336}"/>
                </a:ext>
              </a:extLst>
            </p:cNvPr>
            <p:cNvGrpSpPr/>
            <p:nvPr/>
          </p:nvGrpSpPr>
          <p:grpSpPr>
            <a:xfrm>
              <a:off x="252671" y="3325542"/>
              <a:ext cx="6673281" cy="3336641"/>
              <a:chOff x="5393364" y="2791888"/>
              <a:chExt cx="6673281" cy="3336641"/>
            </a:xfrm>
          </p:grpSpPr>
          <p:pic>
            <p:nvPicPr>
              <p:cNvPr id="1032" name="Picture 8" descr="Free boxcar car goods train vector">
                <a:extLst>
                  <a:ext uri="{FF2B5EF4-FFF2-40B4-BE49-F238E27FC236}">
                    <a16:creationId xmlns:a16="http://schemas.microsoft.com/office/drawing/2014/main" id="{FA7EDAA6-292C-9FC0-C810-498943E582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3364" y="2791888"/>
                <a:ext cx="6673281" cy="333664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7ACE1C4-77D5-B736-0B35-CEE6076AB908}"/>
                  </a:ext>
                </a:extLst>
              </p:cNvPr>
              <p:cNvSpPr txBox="1"/>
              <p:nvPr/>
            </p:nvSpPr>
            <p:spPr>
              <a:xfrm>
                <a:off x="651451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S1</a:t>
                </a:r>
              </a:p>
            </p:txBody>
          </p:sp>
          <p:sp>
            <p:nvSpPr>
              <p:cNvPr id="6" name="TextBox 5">
                <a:extLst>
                  <a:ext uri="{FF2B5EF4-FFF2-40B4-BE49-F238E27FC236}">
                    <a16:creationId xmlns:a16="http://schemas.microsoft.com/office/drawing/2014/main" id="{BE81C185-D128-3F9A-BE12-55A80AF82C2B}"/>
                  </a:ext>
                </a:extLst>
              </p:cNvPr>
              <p:cNvSpPr txBox="1"/>
              <p:nvPr/>
            </p:nvSpPr>
            <p:spPr>
              <a:xfrm>
                <a:off x="691972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S2</a:t>
                </a:r>
              </a:p>
            </p:txBody>
          </p:sp>
          <p:sp>
            <p:nvSpPr>
              <p:cNvPr id="7" name="TextBox 6">
                <a:extLst>
                  <a:ext uri="{FF2B5EF4-FFF2-40B4-BE49-F238E27FC236}">
                    <a16:creationId xmlns:a16="http://schemas.microsoft.com/office/drawing/2014/main" id="{86EC7D7A-6C14-4B36-A76F-96175BF952A8}"/>
                  </a:ext>
                </a:extLst>
              </p:cNvPr>
              <p:cNvSpPr txBox="1"/>
              <p:nvPr/>
            </p:nvSpPr>
            <p:spPr>
              <a:xfrm>
                <a:off x="732493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S3</a:t>
                </a:r>
              </a:p>
            </p:txBody>
          </p:sp>
          <p:sp>
            <p:nvSpPr>
              <p:cNvPr id="8" name="TextBox 7">
                <a:extLst>
                  <a:ext uri="{FF2B5EF4-FFF2-40B4-BE49-F238E27FC236}">
                    <a16:creationId xmlns:a16="http://schemas.microsoft.com/office/drawing/2014/main" id="{D33EFF23-652C-4CDA-D66C-DF4448C9575F}"/>
                  </a:ext>
                </a:extLst>
              </p:cNvPr>
              <p:cNvSpPr txBox="1"/>
              <p:nvPr/>
            </p:nvSpPr>
            <p:spPr>
              <a:xfrm>
                <a:off x="773014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S4</a:t>
                </a:r>
              </a:p>
            </p:txBody>
          </p:sp>
          <p:sp>
            <p:nvSpPr>
              <p:cNvPr id="9" name="TextBox 8">
                <a:extLst>
                  <a:ext uri="{FF2B5EF4-FFF2-40B4-BE49-F238E27FC236}">
                    <a16:creationId xmlns:a16="http://schemas.microsoft.com/office/drawing/2014/main" id="{5AFAD1F2-C822-5641-C688-374A9AD57969}"/>
                  </a:ext>
                </a:extLst>
              </p:cNvPr>
              <p:cNvSpPr txBox="1"/>
              <p:nvPr/>
            </p:nvSpPr>
            <p:spPr>
              <a:xfrm>
                <a:off x="813535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S5</a:t>
                </a:r>
              </a:p>
            </p:txBody>
          </p:sp>
          <p:sp>
            <p:nvSpPr>
              <p:cNvPr id="10" name="TextBox 9">
                <a:extLst>
                  <a:ext uri="{FF2B5EF4-FFF2-40B4-BE49-F238E27FC236}">
                    <a16:creationId xmlns:a16="http://schemas.microsoft.com/office/drawing/2014/main" id="{9AF7D05C-2C75-406E-5940-AAFA5D40689C}"/>
                  </a:ext>
                </a:extLst>
              </p:cNvPr>
              <p:cNvSpPr txBox="1"/>
              <p:nvPr/>
            </p:nvSpPr>
            <p:spPr>
              <a:xfrm>
                <a:off x="854056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S6</a:t>
                </a:r>
              </a:p>
            </p:txBody>
          </p:sp>
          <p:sp>
            <p:nvSpPr>
              <p:cNvPr id="11" name="TextBox 10">
                <a:extLst>
                  <a:ext uri="{FF2B5EF4-FFF2-40B4-BE49-F238E27FC236}">
                    <a16:creationId xmlns:a16="http://schemas.microsoft.com/office/drawing/2014/main" id="{CDE66706-502C-0D6D-E144-078889E80FD1}"/>
                  </a:ext>
                </a:extLst>
              </p:cNvPr>
              <p:cNvSpPr txBox="1"/>
              <p:nvPr/>
            </p:nvSpPr>
            <p:spPr>
              <a:xfrm>
                <a:off x="894577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S7</a:t>
                </a:r>
              </a:p>
            </p:txBody>
          </p:sp>
          <p:sp>
            <p:nvSpPr>
              <p:cNvPr id="12" name="TextBox 11">
                <a:extLst>
                  <a:ext uri="{FF2B5EF4-FFF2-40B4-BE49-F238E27FC236}">
                    <a16:creationId xmlns:a16="http://schemas.microsoft.com/office/drawing/2014/main" id="{720BD605-11CA-548D-ACB6-01D3A5135B40}"/>
                  </a:ext>
                </a:extLst>
              </p:cNvPr>
              <p:cNvSpPr txBox="1"/>
              <p:nvPr/>
            </p:nvSpPr>
            <p:spPr>
              <a:xfrm>
                <a:off x="935098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S8</a:t>
                </a:r>
              </a:p>
            </p:txBody>
          </p:sp>
          <p:sp>
            <p:nvSpPr>
              <p:cNvPr id="13" name="TextBox 12">
                <a:extLst>
                  <a:ext uri="{FF2B5EF4-FFF2-40B4-BE49-F238E27FC236}">
                    <a16:creationId xmlns:a16="http://schemas.microsoft.com/office/drawing/2014/main" id="{F49C11F2-A764-4F6A-59F3-B63AF8FC4C41}"/>
                  </a:ext>
                </a:extLst>
              </p:cNvPr>
              <p:cNvSpPr txBox="1"/>
              <p:nvPr/>
            </p:nvSpPr>
            <p:spPr>
              <a:xfrm>
                <a:off x="9756190" y="4485272"/>
                <a:ext cx="458376"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S9</a:t>
                </a:r>
              </a:p>
            </p:txBody>
          </p:sp>
          <p:sp>
            <p:nvSpPr>
              <p:cNvPr id="14" name="TextBox 13">
                <a:extLst>
                  <a:ext uri="{FF2B5EF4-FFF2-40B4-BE49-F238E27FC236}">
                    <a16:creationId xmlns:a16="http://schemas.microsoft.com/office/drawing/2014/main" id="{B6D81AE7-ADE3-4C22-A57B-8AAA9E2A6789}"/>
                  </a:ext>
                </a:extLst>
              </p:cNvPr>
              <p:cNvSpPr txBox="1"/>
              <p:nvPr/>
            </p:nvSpPr>
            <p:spPr>
              <a:xfrm>
                <a:off x="10161400" y="4485272"/>
                <a:ext cx="535242"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S10</a:t>
                </a:r>
              </a:p>
            </p:txBody>
          </p:sp>
          <p:sp>
            <p:nvSpPr>
              <p:cNvPr id="15" name="TextBox 14">
                <a:extLst>
                  <a:ext uri="{FF2B5EF4-FFF2-40B4-BE49-F238E27FC236}">
                    <a16:creationId xmlns:a16="http://schemas.microsoft.com/office/drawing/2014/main" id="{DEE504E0-E435-34D3-BF40-E1552C5957A0}"/>
                  </a:ext>
                </a:extLst>
              </p:cNvPr>
              <p:cNvSpPr txBox="1"/>
              <p:nvPr/>
            </p:nvSpPr>
            <p:spPr>
              <a:xfrm>
                <a:off x="10643474" y="4485272"/>
                <a:ext cx="618382" cy="338554"/>
              </a:xfrm>
              <a:prstGeom prst="rect">
                <a:avLst/>
              </a:prstGeom>
              <a:noFill/>
            </p:spPr>
            <p:txBody>
              <a:bodyPr wrap="square" rtlCol="0">
                <a:spAutoFit/>
              </a:bodyPr>
              <a:lstStyle/>
              <a:p>
                <a:pPr algn="ctr"/>
                <a:r>
                  <a:rPr lang="x-none" sz="1600" b="1" dirty="0">
                    <a:latin typeface="Calibri" panose="020F0502020204030204" pitchFamily="34" charset="0"/>
                    <a:cs typeface="Calibri" panose="020F0502020204030204" pitchFamily="34" charset="0"/>
                  </a:rPr>
                  <a:t>S11</a:t>
                </a:r>
              </a:p>
            </p:txBody>
          </p:sp>
        </p:grpSp>
        <p:pic>
          <p:nvPicPr>
            <p:cNvPr id="17" name="Picture 16" descr="A cartoon of a person&#10;&#10;Description automatically generated">
              <a:extLst>
                <a:ext uri="{FF2B5EF4-FFF2-40B4-BE49-F238E27FC236}">
                  <a16:creationId xmlns:a16="http://schemas.microsoft.com/office/drawing/2014/main" id="{27992CEC-724F-C694-C89E-DA1DA721B184}"/>
                </a:ext>
              </a:extLst>
            </p:cNvPr>
            <p:cNvPicPr>
              <a:picLocks noChangeAspect="1"/>
            </p:cNvPicPr>
            <p:nvPr/>
          </p:nvPicPr>
          <p:blipFill rotWithShape="1">
            <a:blip r:embed="rId5">
              <a:clrChange>
                <a:clrFrom>
                  <a:srgbClr val="FFFFFF"/>
                </a:clrFrom>
                <a:clrTo>
                  <a:srgbClr val="FFFFFF">
                    <a:alpha val="0"/>
                  </a:srgbClr>
                </a:clrTo>
              </a:clrChange>
            </a:blip>
            <a:srcRect l="17620" t="19075" r="22468" b="28909"/>
            <a:stretch/>
          </p:blipFill>
          <p:spPr>
            <a:xfrm>
              <a:off x="4696549" y="4630632"/>
              <a:ext cx="148136" cy="338555"/>
            </a:xfrm>
            <a:prstGeom prst="rect">
              <a:avLst/>
            </a:prstGeom>
          </p:spPr>
        </p:pic>
        <p:pic>
          <p:nvPicPr>
            <p:cNvPr id="18" name="Picture 17" descr="A cartoon of a child and a child&#10;&#10;Description automatically generated">
              <a:extLst>
                <a:ext uri="{FF2B5EF4-FFF2-40B4-BE49-F238E27FC236}">
                  <a16:creationId xmlns:a16="http://schemas.microsoft.com/office/drawing/2014/main" id="{5DD98410-F2DA-F738-E3AB-4955F304C861}"/>
                </a:ext>
              </a:extLst>
            </p:cNvPr>
            <p:cNvPicPr>
              <a:picLocks noChangeAspect="1"/>
            </p:cNvPicPr>
            <p:nvPr/>
          </p:nvPicPr>
          <p:blipFill rotWithShape="1">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l="8601" t="41112" r="62952" b="9841"/>
            <a:stretch/>
          </p:blipFill>
          <p:spPr>
            <a:xfrm flipH="1">
              <a:off x="4772528" y="4617339"/>
              <a:ext cx="248179" cy="338555"/>
            </a:xfrm>
            <a:prstGeom prst="rect">
              <a:avLst/>
            </a:prstGeom>
          </p:spPr>
        </p:pic>
      </p:grpSp>
      <p:grpSp>
        <p:nvGrpSpPr>
          <p:cNvPr id="21" name="Group 20">
            <a:extLst>
              <a:ext uri="{FF2B5EF4-FFF2-40B4-BE49-F238E27FC236}">
                <a16:creationId xmlns:a16="http://schemas.microsoft.com/office/drawing/2014/main" id="{A4C5CADF-305F-411B-A69F-93BE131B3267}"/>
              </a:ext>
            </a:extLst>
          </p:cNvPr>
          <p:cNvGrpSpPr/>
          <p:nvPr/>
        </p:nvGrpSpPr>
        <p:grpSpPr>
          <a:xfrm>
            <a:off x="7218581" y="3508639"/>
            <a:ext cx="4874095" cy="2243985"/>
            <a:chOff x="1777146" y="1677558"/>
            <a:chExt cx="4874095" cy="2243985"/>
          </a:xfrm>
        </p:grpSpPr>
        <p:sp>
          <p:nvSpPr>
            <p:cNvPr id="20" name="Rectangle 19">
              <a:extLst>
                <a:ext uri="{FF2B5EF4-FFF2-40B4-BE49-F238E27FC236}">
                  <a16:creationId xmlns:a16="http://schemas.microsoft.com/office/drawing/2014/main" id="{63F3DB3F-5D37-C502-D59B-B478AD784546}"/>
                </a:ext>
              </a:extLst>
            </p:cNvPr>
            <p:cNvSpPr/>
            <p:nvPr/>
          </p:nvSpPr>
          <p:spPr>
            <a:xfrm>
              <a:off x="1777146" y="1677558"/>
              <a:ext cx="4874095" cy="2243985"/>
            </a:xfrm>
            <a:prstGeom prst="rect">
              <a:avLst/>
            </a:prstGeom>
            <a:solidFill>
              <a:schemeClr val="accent2">
                <a:lumMod val="40000"/>
                <a:lumOff val="60000"/>
              </a:schemeClr>
            </a:solidFill>
            <a:ln>
              <a:solidFill>
                <a:schemeClr val="accent2">
                  <a:lumMod val="75000"/>
                </a:schemeClr>
              </a:solidFill>
            </a:ln>
            <a:effectLst/>
            <a:scene3d>
              <a:camera prst="orthographicFront">
                <a:rot lat="0" lon="0" rev="0"/>
              </a:camera>
              <a:lightRig rig="glow" dir="t">
                <a:rot lat="0" lon="0" rev="14100000"/>
              </a:lightRig>
            </a:scene3d>
            <a:sp3d prstMaterial="softEdge">
              <a:bevelT w="1270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dirty="0"/>
            </a:p>
          </p:txBody>
        </p:sp>
        <p:sp>
          <p:nvSpPr>
            <p:cNvPr id="19" name="TextBox 18">
              <a:extLst>
                <a:ext uri="{FF2B5EF4-FFF2-40B4-BE49-F238E27FC236}">
                  <a16:creationId xmlns:a16="http://schemas.microsoft.com/office/drawing/2014/main" id="{40EF0CF7-45DC-E5FE-EDC4-0EB541300CD1}"/>
                </a:ext>
              </a:extLst>
            </p:cNvPr>
            <p:cNvSpPr txBox="1"/>
            <p:nvPr/>
          </p:nvSpPr>
          <p:spPr>
            <a:xfrm>
              <a:off x="1816681" y="1774591"/>
              <a:ext cx="4725633" cy="1938992"/>
            </a:xfrm>
            <a:prstGeom prst="rect">
              <a:avLst/>
            </a:prstGeom>
            <a:noFill/>
          </p:spPr>
          <p:txBody>
            <a:bodyPr wrap="square" rtlCol="0">
              <a:spAutoFit/>
            </a:bodyPr>
            <a:lstStyle/>
            <a:p>
              <a:r>
                <a:rPr lang="en-GB" sz="2400" i="1" dirty="0">
                  <a:latin typeface="Calibri" panose="020F0502020204030204" pitchFamily="34" charset="0"/>
                  <a:cs typeface="Calibri" panose="020F0502020204030204" pitchFamily="34" charset="0"/>
                  <a:sym typeface="Calibri"/>
                </a:rPr>
                <a:t>They were both very excited as they were travelling for the first time by train. They were very curious about everything around them. </a:t>
              </a:r>
              <a:r>
                <a:rPr lang="en-US" sz="2400" i="1" dirty="0">
                  <a:latin typeface="Calibri" panose="020F0502020204030204" pitchFamily="34" charset="0"/>
                  <a:ea typeface="Calibri"/>
                  <a:cs typeface="Calibri" panose="020F0502020204030204" pitchFamily="34" charset="0"/>
                </a:rPr>
                <a:t>They were </a:t>
              </a:r>
            </a:p>
            <a:p>
              <a:r>
                <a:rPr lang="en-US" sz="2400" i="1" dirty="0">
                  <a:latin typeface="Calibri" panose="020F0502020204030204" pitchFamily="34" charset="0"/>
                  <a:ea typeface="Calibri"/>
                  <a:cs typeface="Calibri" panose="020F0502020204030204" pitchFamily="34" charset="0"/>
                </a:rPr>
                <a:t>in the coach numbered </a:t>
              </a:r>
              <a:r>
                <a:rPr lang="en-US" sz="2400" b="1" i="1" dirty="0">
                  <a:latin typeface="Calibri" panose="020F0502020204030204" pitchFamily="34" charset="0"/>
                  <a:ea typeface="Calibri"/>
                  <a:cs typeface="Calibri" panose="020F0502020204030204" pitchFamily="34" charset="0"/>
                </a:rPr>
                <a:t>S9.</a:t>
              </a:r>
              <a:endParaRPr lang="en-GB" sz="2400" b="1" i="1" dirty="0">
                <a:latin typeface="Calibri" panose="020F0502020204030204" pitchFamily="34" charset="0"/>
                <a:cs typeface="Calibri" panose="020F0502020204030204" pitchFamily="34" charset="0"/>
                <a:sym typeface="Calibri"/>
              </a:endParaRPr>
            </a:p>
          </p:txBody>
        </p:sp>
      </p:grpSp>
      <p:pic>
        <p:nvPicPr>
          <p:cNvPr id="1028" name="Picture 4" descr="Free India Train photo and picture">
            <a:extLst>
              <a:ext uri="{FF2B5EF4-FFF2-40B4-BE49-F238E27FC236}">
                <a16:creationId xmlns:a16="http://schemas.microsoft.com/office/drawing/2014/main" id="{E86C0F04-5B42-A06F-48ED-3050707AB5EC}"/>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7795" y="57142"/>
            <a:ext cx="1516346" cy="842283"/>
          </a:xfrm>
          <a:prstGeom prst="ellipse">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1000"/>
                                        <p:tgtEl>
                                          <p:spTgt spid="22"/>
                                        </p:tgtEl>
                                      </p:cBhvr>
                                    </p:animEffect>
                                  </p:childTnLst>
                                </p:cTn>
                              </p:par>
                            </p:childTnLst>
                          </p:cTn>
                        </p:par>
                        <p:par>
                          <p:cTn id="8" fill="hold">
                            <p:stCondLst>
                              <p:cond delay="1000"/>
                            </p:stCondLst>
                            <p:childTnLst>
                              <p:par>
                                <p:cTn id="9" presetID="22" presetClass="entr" presetSubtype="8" fill="hold" nodeType="afterEffect">
                                  <p:stCondLst>
                                    <p:cond delay="50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C5C2881D-8D36-D9D8-36B4-5C58B8CB05FD}"/>
            </a:ext>
          </a:extLst>
        </p:cNvPr>
        <p:cNvGrpSpPr/>
        <p:nvPr/>
      </p:nvGrpSpPr>
      <p:grpSpPr>
        <a:xfrm>
          <a:off x="0" y="0"/>
          <a:ext cx="0" cy="0"/>
          <a:chOff x="0" y="0"/>
          <a:chExt cx="0" cy="0"/>
        </a:xfrm>
      </p:grpSpPr>
      <p:pic>
        <p:nvPicPr>
          <p:cNvPr id="10" name="Picture 9" descr="Cartoon of two people with their hands on their head&#10;&#10;Description automatically generated">
            <a:extLst>
              <a:ext uri="{FF2B5EF4-FFF2-40B4-BE49-F238E27FC236}">
                <a16:creationId xmlns:a16="http://schemas.microsoft.com/office/drawing/2014/main" id="{5381550F-29F6-005D-E559-19845E363071}"/>
              </a:ext>
            </a:extLst>
          </p:cNvPr>
          <p:cNvPicPr>
            <a:picLocks noChangeAspect="1"/>
          </p:cNvPicPr>
          <p:nvPr/>
        </p:nvPicPr>
        <p:blipFill rotWithShape="1">
          <a:blip r:embed="rId3">
            <a:extLst>
              <a:ext uri="{BEBA8EAE-BF5A-486C-A8C5-ECC9F3942E4B}">
                <a14:imgProps xmlns:a14="http://schemas.microsoft.com/office/drawing/2010/main">
                  <a14:imgLayer>
                    <a14:imgEffect>
                      <a14:backgroundRemoval t="45482" b="93436" l="21131" r="50780">
                        <a14:foregroundMark x1="24122" y1="46974" x2="34070" y2="67818"/>
                        <a14:foregroundMark x1="40897" y1="57374" x2="31664" y2="63086"/>
                        <a14:foregroundMark x1="31664" y1="63086" x2="31209" y2="63512"/>
                        <a14:foregroundMark x1="21586" y1="46974" x2="26398" y2="45482"/>
                        <a14:foregroundMark x1="32640" y1="93478" x2="30104" y2="86786"/>
                        <a14:foregroundMark x1="50780" y1="89045" x2="46294" y2="89216"/>
                        <a14:foregroundMark x1="26658" y1="46036" x2="32900" y2="57758"/>
                      </a14:backgroundRemoval>
                    </a14:imgEffect>
                  </a14:imgLayer>
                </a14:imgProps>
              </a:ext>
              <a:ext uri="{28A0092B-C50C-407E-A947-70E740481C1C}">
                <a14:useLocalDpi xmlns:a14="http://schemas.microsoft.com/office/drawing/2010/main" val="0"/>
              </a:ext>
            </a:extLst>
          </a:blip>
          <a:srcRect l="17842" t="42051" r="47304" b="4274"/>
          <a:stretch/>
        </p:blipFill>
        <p:spPr>
          <a:xfrm flipH="1">
            <a:off x="7173623" y="2678558"/>
            <a:ext cx="1446693" cy="3398413"/>
          </a:xfrm>
          <a:prstGeom prst="rect">
            <a:avLst/>
          </a:prstGeom>
        </p:spPr>
      </p:pic>
      <p:grpSp>
        <p:nvGrpSpPr>
          <p:cNvPr id="15" name="Group 14">
            <a:extLst>
              <a:ext uri="{FF2B5EF4-FFF2-40B4-BE49-F238E27FC236}">
                <a16:creationId xmlns:a16="http://schemas.microsoft.com/office/drawing/2014/main" id="{2BE9C10A-7BA8-4FB1-E67B-BCAF0F6F8BD0}"/>
              </a:ext>
            </a:extLst>
          </p:cNvPr>
          <p:cNvGrpSpPr/>
          <p:nvPr/>
        </p:nvGrpSpPr>
        <p:grpSpPr>
          <a:xfrm>
            <a:off x="5037560" y="1761959"/>
            <a:ext cx="2491342" cy="1601088"/>
            <a:chOff x="3683107" y="1090670"/>
            <a:chExt cx="2491342" cy="1601088"/>
          </a:xfrm>
        </p:grpSpPr>
        <p:sp>
          <p:nvSpPr>
            <p:cNvPr id="11" name="Oval Callout 10">
              <a:extLst>
                <a:ext uri="{FF2B5EF4-FFF2-40B4-BE49-F238E27FC236}">
                  <a16:creationId xmlns:a16="http://schemas.microsoft.com/office/drawing/2014/main" id="{7B847F26-7711-39F9-D2E7-AE620F1FDF28}"/>
                </a:ext>
              </a:extLst>
            </p:cNvPr>
            <p:cNvSpPr/>
            <p:nvPr/>
          </p:nvSpPr>
          <p:spPr>
            <a:xfrm>
              <a:off x="3842346" y="1090670"/>
              <a:ext cx="2172864" cy="1601088"/>
            </a:xfrm>
            <a:prstGeom prst="wedgeEllipseCallout">
              <a:avLst>
                <a:gd name="adj1" fmla="val 70057"/>
                <a:gd name="adj2" fmla="val 34700"/>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x-none"/>
            </a:p>
          </p:txBody>
        </p:sp>
        <p:sp>
          <p:nvSpPr>
            <p:cNvPr id="12" name="TextBox 11">
              <a:extLst>
                <a:ext uri="{FF2B5EF4-FFF2-40B4-BE49-F238E27FC236}">
                  <a16:creationId xmlns:a16="http://schemas.microsoft.com/office/drawing/2014/main" id="{8E4DC9AE-0568-48F0-6936-1C487DECF1ED}"/>
                </a:ext>
              </a:extLst>
            </p:cNvPr>
            <p:cNvSpPr txBox="1"/>
            <p:nvPr/>
          </p:nvSpPr>
          <p:spPr>
            <a:xfrm>
              <a:off x="3683107" y="1290962"/>
              <a:ext cx="2491342" cy="1200329"/>
            </a:xfrm>
            <a:prstGeom prst="rect">
              <a:avLst/>
            </a:prstGeom>
            <a:noFill/>
          </p:spPr>
          <p:txBody>
            <a:bodyPr wrap="square" rtlCol="0">
              <a:spAutoFit/>
            </a:bodyPr>
            <a:lstStyle/>
            <a:p>
              <a:pPr algn="ctr"/>
              <a:r>
                <a:rPr lang="en-US" sz="2400" dirty="0">
                  <a:effectLst/>
                  <a:latin typeface="Calibri" panose="020F0502020204030204" pitchFamily="34" charset="0"/>
                  <a:ea typeface="Calibri" panose="020F0502020204030204" pitchFamily="34" charset="0"/>
                  <a:cs typeface="Calibri" panose="020F0502020204030204" pitchFamily="34" charset="0"/>
                </a:rPr>
                <a:t>How will the middle berth </a:t>
              </a:r>
            </a:p>
            <a:p>
              <a:pPr algn="ctr"/>
              <a:r>
                <a:rPr lang="en-US" sz="2400" dirty="0">
                  <a:effectLst/>
                  <a:latin typeface="Calibri" panose="020F0502020204030204" pitchFamily="34" charset="0"/>
                  <a:ea typeface="Calibri" panose="020F0502020204030204" pitchFamily="34" charset="0"/>
                  <a:cs typeface="Calibri" panose="020F0502020204030204" pitchFamily="34" charset="0"/>
                </a:rPr>
                <a:t>hang up?</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pic>
        <p:nvPicPr>
          <p:cNvPr id="6" name="Picture 5" descr="Cartoon of two people with their hands on their head&#10;&#10;Description automatically generated">
            <a:extLst>
              <a:ext uri="{FF2B5EF4-FFF2-40B4-BE49-F238E27FC236}">
                <a16:creationId xmlns:a16="http://schemas.microsoft.com/office/drawing/2014/main" id="{1D1A8ED3-090D-49C4-E6C0-09920F14300A}"/>
              </a:ext>
            </a:extLst>
          </p:cNvPr>
          <p:cNvPicPr>
            <a:picLocks noChangeAspect="1"/>
          </p:cNvPicPr>
          <p:nvPr/>
        </p:nvPicPr>
        <p:blipFill rotWithShape="1">
          <a:blip r:embed="rId4">
            <a:extLst>
              <a:ext uri="{28A0092B-C50C-407E-A947-70E740481C1C}">
                <a14:useLocalDpi xmlns:a14="http://schemas.microsoft.com/office/drawing/2010/main" val="0"/>
              </a:ext>
            </a:extLst>
          </a:blip>
          <a:srcRect l="56259" t="39827" r="718" b="6497"/>
          <a:stretch/>
        </p:blipFill>
        <p:spPr>
          <a:xfrm>
            <a:off x="10166534" y="2550738"/>
            <a:ext cx="1723819" cy="3526233"/>
          </a:xfrm>
          <a:prstGeom prst="rect">
            <a:avLst/>
          </a:prstGeom>
        </p:spPr>
      </p:pic>
      <p:grpSp>
        <p:nvGrpSpPr>
          <p:cNvPr id="16" name="Group 15">
            <a:extLst>
              <a:ext uri="{FF2B5EF4-FFF2-40B4-BE49-F238E27FC236}">
                <a16:creationId xmlns:a16="http://schemas.microsoft.com/office/drawing/2014/main" id="{D93C5C2A-22CB-E2F6-F348-B22EF37A2297}"/>
              </a:ext>
            </a:extLst>
          </p:cNvPr>
          <p:cNvGrpSpPr/>
          <p:nvPr/>
        </p:nvGrpSpPr>
        <p:grpSpPr>
          <a:xfrm>
            <a:off x="8690865" y="2031467"/>
            <a:ext cx="1958347" cy="1376603"/>
            <a:chOff x="9409415" y="1449092"/>
            <a:chExt cx="2257447" cy="1476260"/>
          </a:xfrm>
        </p:grpSpPr>
        <p:sp>
          <p:nvSpPr>
            <p:cNvPr id="13" name="Oval Callout 12">
              <a:extLst>
                <a:ext uri="{FF2B5EF4-FFF2-40B4-BE49-F238E27FC236}">
                  <a16:creationId xmlns:a16="http://schemas.microsoft.com/office/drawing/2014/main" id="{CC9B96BB-BE6D-7CCB-8A13-0F6850DDBEE2}"/>
                </a:ext>
              </a:extLst>
            </p:cNvPr>
            <p:cNvSpPr/>
            <p:nvPr/>
          </p:nvSpPr>
          <p:spPr>
            <a:xfrm>
              <a:off x="9409415" y="1449092"/>
              <a:ext cx="2257447" cy="1476260"/>
            </a:xfrm>
            <a:prstGeom prst="wedgeEllipseCallout">
              <a:avLst>
                <a:gd name="adj1" fmla="val 53090"/>
                <a:gd name="adj2" fmla="val 29931"/>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x-none"/>
            </a:p>
          </p:txBody>
        </p:sp>
        <p:sp>
          <p:nvSpPr>
            <p:cNvPr id="14" name="TextBox 13">
              <a:extLst>
                <a:ext uri="{FF2B5EF4-FFF2-40B4-BE49-F238E27FC236}">
                  <a16:creationId xmlns:a16="http://schemas.microsoft.com/office/drawing/2014/main" id="{1C3167FF-8B63-3D2C-F847-87F41526191E}"/>
                </a:ext>
              </a:extLst>
            </p:cNvPr>
            <p:cNvSpPr txBox="1"/>
            <p:nvPr/>
          </p:nvSpPr>
          <p:spPr>
            <a:xfrm>
              <a:off x="9592975" y="1563449"/>
              <a:ext cx="1949985" cy="1200329"/>
            </a:xfrm>
            <a:prstGeom prst="rect">
              <a:avLst/>
            </a:prstGeom>
            <a:noFill/>
          </p:spPr>
          <p:txBody>
            <a:bodyPr wrap="square" rtlCol="0">
              <a:spAutoFit/>
            </a:bodyPr>
            <a:lstStyle/>
            <a:p>
              <a:pPr algn="ctr"/>
              <a:r>
                <a:rPr lang="en-GB" sz="2400" dirty="0">
                  <a:latin typeface="Calibri" pitchFamily="34" charset="0"/>
                  <a:cs typeface="Calibri" pitchFamily="34" charset="0"/>
                </a:rPr>
                <a:t>Will it be able to hold our weight?</a:t>
              </a:r>
              <a:endParaRPr lang="en-US" sz="2400" dirty="0">
                <a:latin typeface="Calibri" pitchFamily="34" charset="0"/>
                <a:ea typeface="Calibri" panose="020F0502020204030204" pitchFamily="34" charset="0"/>
                <a:cs typeface="Calibri" pitchFamily="34" charset="0"/>
              </a:endParaRPr>
            </a:p>
          </p:txBody>
        </p:sp>
      </p:grpSp>
      <p:grpSp>
        <p:nvGrpSpPr>
          <p:cNvPr id="5" name="Group 4">
            <a:extLst>
              <a:ext uri="{FF2B5EF4-FFF2-40B4-BE49-F238E27FC236}">
                <a16:creationId xmlns:a16="http://schemas.microsoft.com/office/drawing/2014/main" id="{8EFC55E9-C8FA-888B-9B64-02689CC7D47C}"/>
              </a:ext>
            </a:extLst>
          </p:cNvPr>
          <p:cNvGrpSpPr/>
          <p:nvPr/>
        </p:nvGrpSpPr>
        <p:grpSpPr>
          <a:xfrm>
            <a:off x="785164" y="1638509"/>
            <a:ext cx="4060657" cy="4662713"/>
            <a:chOff x="289765" y="1722862"/>
            <a:chExt cx="4060657" cy="4662713"/>
          </a:xfrm>
        </p:grpSpPr>
        <p:pic>
          <p:nvPicPr>
            <p:cNvPr id="2" name="Picture 1" descr="A view from the inside of a train&#10;&#10;AI-generated content may be incorrect.">
              <a:extLst>
                <a:ext uri="{FF2B5EF4-FFF2-40B4-BE49-F238E27FC236}">
                  <a16:creationId xmlns:a16="http://schemas.microsoft.com/office/drawing/2014/main" id="{789FC4A6-BBB0-D200-C37B-927DC34B6AC0}"/>
                </a:ext>
              </a:extLst>
            </p:cNvPr>
            <p:cNvPicPr>
              <a:picLocks noChangeAspect="1"/>
            </p:cNvPicPr>
            <p:nvPr/>
          </p:nvPicPr>
          <p:blipFill>
            <a:blip r:embed="rId5"/>
            <a:stretch>
              <a:fillRect/>
            </a:stretch>
          </p:blipFill>
          <p:spPr>
            <a:xfrm rot="5400000">
              <a:off x="-3321" y="2031833"/>
              <a:ext cx="4662713" cy="4044772"/>
            </a:xfrm>
            <a:prstGeom prst="rect">
              <a:avLst/>
            </a:prstGeom>
          </p:spPr>
        </p:pic>
        <p:sp>
          <p:nvSpPr>
            <p:cNvPr id="3" name="TextBox 2">
              <a:extLst>
                <a:ext uri="{FF2B5EF4-FFF2-40B4-BE49-F238E27FC236}">
                  <a16:creationId xmlns:a16="http://schemas.microsoft.com/office/drawing/2014/main" id="{51047C7D-D157-09CE-E703-E33EDBDE40BC}"/>
                </a:ext>
              </a:extLst>
            </p:cNvPr>
            <p:cNvSpPr txBox="1"/>
            <p:nvPr/>
          </p:nvSpPr>
          <p:spPr>
            <a:xfrm>
              <a:off x="289765" y="3097301"/>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1</a:t>
              </a:r>
            </a:p>
          </p:txBody>
        </p:sp>
        <p:sp>
          <p:nvSpPr>
            <p:cNvPr id="7" name="TextBox 6">
              <a:extLst>
                <a:ext uri="{FF2B5EF4-FFF2-40B4-BE49-F238E27FC236}">
                  <a16:creationId xmlns:a16="http://schemas.microsoft.com/office/drawing/2014/main" id="{368F4DDA-7799-42B7-828E-3EA285000DB6}"/>
                </a:ext>
              </a:extLst>
            </p:cNvPr>
            <p:cNvSpPr txBox="1"/>
            <p:nvPr/>
          </p:nvSpPr>
          <p:spPr>
            <a:xfrm>
              <a:off x="747962" y="3232503"/>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2</a:t>
              </a:r>
            </a:p>
          </p:txBody>
        </p:sp>
        <p:sp>
          <p:nvSpPr>
            <p:cNvPr id="8" name="TextBox 7">
              <a:extLst>
                <a:ext uri="{FF2B5EF4-FFF2-40B4-BE49-F238E27FC236}">
                  <a16:creationId xmlns:a16="http://schemas.microsoft.com/office/drawing/2014/main" id="{9FCCA4A2-08AB-1691-7BA0-292AD0135AA7}"/>
                </a:ext>
              </a:extLst>
            </p:cNvPr>
            <p:cNvSpPr txBox="1"/>
            <p:nvPr/>
          </p:nvSpPr>
          <p:spPr>
            <a:xfrm>
              <a:off x="1191333" y="3358813"/>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3</a:t>
              </a:r>
            </a:p>
          </p:txBody>
        </p:sp>
        <p:sp>
          <p:nvSpPr>
            <p:cNvPr id="9" name="TextBox 8">
              <a:extLst>
                <a:ext uri="{FF2B5EF4-FFF2-40B4-BE49-F238E27FC236}">
                  <a16:creationId xmlns:a16="http://schemas.microsoft.com/office/drawing/2014/main" id="{4514A8DF-A587-05E7-9726-E339060C84ED}"/>
                </a:ext>
              </a:extLst>
            </p:cNvPr>
            <p:cNvSpPr txBox="1"/>
            <p:nvPr/>
          </p:nvSpPr>
          <p:spPr>
            <a:xfrm>
              <a:off x="3914993" y="3179941"/>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4</a:t>
              </a:r>
            </a:p>
          </p:txBody>
        </p:sp>
        <p:sp>
          <p:nvSpPr>
            <p:cNvPr id="17" name="TextBox 16">
              <a:extLst>
                <a:ext uri="{FF2B5EF4-FFF2-40B4-BE49-F238E27FC236}">
                  <a16:creationId xmlns:a16="http://schemas.microsoft.com/office/drawing/2014/main" id="{0E58516C-4BDF-A362-C99D-758FC78F1642}"/>
                </a:ext>
              </a:extLst>
            </p:cNvPr>
            <p:cNvSpPr txBox="1"/>
            <p:nvPr/>
          </p:nvSpPr>
          <p:spPr>
            <a:xfrm>
              <a:off x="3547528" y="3297356"/>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5</a:t>
              </a:r>
            </a:p>
          </p:txBody>
        </p:sp>
        <p:sp>
          <p:nvSpPr>
            <p:cNvPr id="18" name="TextBox 17">
              <a:extLst>
                <a:ext uri="{FF2B5EF4-FFF2-40B4-BE49-F238E27FC236}">
                  <a16:creationId xmlns:a16="http://schemas.microsoft.com/office/drawing/2014/main" id="{C14647E0-31DE-BB0F-E460-DD336AE6E58C}"/>
                </a:ext>
              </a:extLst>
            </p:cNvPr>
            <p:cNvSpPr txBox="1"/>
            <p:nvPr/>
          </p:nvSpPr>
          <p:spPr>
            <a:xfrm>
              <a:off x="3209882" y="3369420"/>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6</a:t>
              </a:r>
            </a:p>
          </p:txBody>
        </p:sp>
      </p:grpSp>
      <p:sp>
        <p:nvSpPr>
          <p:cNvPr id="30" name="Google Shape;141;p3">
            <a:extLst>
              <a:ext uri="{FF2B5EF4-FFF2-40B4-BE49-F238E27FC236}">
                <a16:creationId xmlns:a16="http://schemas.microsoft.com/office/drawing/2014/main" id="{1A51DB0A-407A-3A24-2F14-B94D7258DC1C}"/>
              </a:ext>
            </a:extLst>
          </p:cNvPr>
          <p:cNvSpPr txBox="1">
            <a:spLocks noGrp="1"/>
          </p:cNvSpPr>
          <p:nvPr>
            <p:ph type="title"/>
          </p:nvPr>
        </p:nvSpPr>
        <p:spPr>
          <a:xfrm>
            <a:off x="3388835" y="153382"/>
            <a:ext cx="5414330" cy="649801"/>
          </a:xfrm>
          <a:prstGeom prst="roundRect">
            <a:avLst/>
          </a:prstGeom>
          <a:solidFill>
            <a:srgbClr val="0070C0"/>
          </a:solidFill>
          <a:ln>
            <a:solidFill>
              <a:srgbClr val="00B0F0"/>
            </a:solid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solidFill>
                  <a:schemeClr val="bg1"/>
                </a:solidFill>
              </a:rPr>
              <a:t>Story: Journey in a Train </a:t>
            </a:r>
            <a:endParaRPr dirty="0">
              <a:solidFill>
                <a:schemeClr val="bg1"/>
              </a:solidFill>
            </a:endParaRPr>
          </a:p>
        </p:txBody>
      </p:sp>
      <p:pic>
        <p:nvPicPr>
          <p:cNvPr id="33" name="Picture 4" descr="Free India Train photo and picture">
            <a:extLst>
              <a:ext uri="{FF2B5EF4-FFF2-40B4-BE49-F238E27FC236}">
                <a16:creationId xmlns:a16="http://schemas.microsoft.com/office/drawing/2014/main" id="{BA575906-86A2-3EBE-05E9-2574ED1DF33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7795" y="57142"/>
            <a:ext cx="1516346" cy="84228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033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right)">
                                      <p:cBhvr>
                                        <p:cTn id="7" dur="1000"/>
                                        <p:tgtEl>
                                          <p:spTgt spid="15"/>
                                        </p:tgtEl>
                                      </p:cBhvr>
                                    </p:animEffect>
                                  </p:childTnLst>
                                </p:cTn>
                              </p:par>
                            </p:childTnLst>
                          </p:cTn>
                        </p:par>
                        <p:par>
                          <p:cTn id="8" fill="hold">
                            <p:stCondLst>
                              <p:cond delay="1000"/>
                            </p:stCondLst>
                            <p:childTnLst>
                              <p:par>
                                <p:cTn id="9" presetID="22" presetClass="entr" presetSubtype="2" fill="hold" nodeType="afterEffect">
                                  <p:stCondLst>
                                    <p:cond delay="500"/>
                                  </p:stCondLst>
                                  <p:childTnLst>
                                    <p:set>
                                      <p:cBhvr>
                                        <p:cTn id="10" dur="1" fill="hold">
                                          <p:stCondLst>
                                            <p:cond delay="0"/>
                                          </p:stCondLst>
                                        </p:cTn>
                                        <p:tgtEl>
                                          <p:spTgt spid="16"/>
                                        </p:tgtEl>
                                        <p:attrNameLst>
                                          <p:attrName>style.visibility</p:attrName>
                                        </p:attrNameLst>
                                      </p:cBhvr>
                                      <p:to>
                                        <p:strVal val="visible"/>
                                      </p:to>
                                    </p:set>
                                    <p:animEffect transition="in" filter="wipe(right)">
                                      <p:cBhvr>
                                        <p:cTn id="11"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B2EC6CAF-1874-317B-83AB-462B39BE27BB}"/>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4F590E19-09B9-F4D2-5458-A6D3C4DF2188}"/>
              </a:ext>
            </a:extLst>
          </p:cNvPr>
          <p:cNvGrpSpPr/>
          <p:nvPr/>
        </p:nvGrpSpPr>
        <p:grpSpPr>
          <a:xfrm>
            <a:off x="8033662" y="1406969"/>
            <a:ext cx="1867491" cy="1551834"/>
            <a:chOff x="8275166" y="2259382"/>
            <a:chExt cx="1867491" cy="1551834"/>
          </a:xfrm>
        </p:grpSpPr>
        <p:sp>
          <p:nvSpPr>
            <p:cNvPr id="11" name="Oval Callout 10">
              <a:extLst>
                <a:ext uri="{FF2B5EF4-FFF2-40B4-BE49-F238E27FC236}">
                  <a16:creationId xmlns:a16="http://schemas.microsoft.com/office/drawing/2014/main" id="{75F09AD7-A477-74EA-6CE9-ADB6B15812C5}"/>
                </a:ext>
              </a:extLst>
            </p:cNvPr>
            <p:cNvSpPr/>
            <p:nvPr/>
          </p:nvSpPr>
          <p:spPr>
            <a:xfrm>
              <a:off x="8275166" y="2259382"/>
              <a:ext cx="1867491" cy="1551834"/>
            </a:xfrm>
            <a:prstGeom prst="wedgeEllipseCallout">
              <a:avLst>
                <a:gd name="adj1" fmla="val 87509"/>
                <a:gd name="adj2" fmla="val 29969"/>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x-none" dirty="0"/>
            </a:p>
          </p:txBody>
        </p:sp>
        <p:sp>
          <p:nvSpPr>
            <p:cNvPr id="10" name="TextBox 9">
              <a:extLst>
                <a:ext uri="{FF2B5EF4-FFF2-40B4-BE49-F238E27FC236}">
                  <a16:creationId xmlns:a16="http://schemas.microsoft.com/office/drawing/2014/main" id="{DC5F5A68-1975-DA4D-D20D-4EAE04B97081}"/>
                </a:ext>
              </a:extLst>
            </p:cNvPr>
            <p:cNvSpPr txBox="1"/>
            <p:nvPr/>
          </p:nvSpPr>
          <p:spPr>
            <a:xfrm>
              <a:off x="8446453" y="2420457"/>
              <a:ext cx="1525967" cy="1200329"/>
            </a:xfrm>
            <a:prstGeom prst="rect">
              <a:avLst/>
            </a:prstGeom>
            <a:noFill/>
          </p:spPr>
          <p:txBody>
            <a:bodyPr wrap="square" rtlCol="0">
              <a:spAutoFit/>
            </a:bodyPr>
            <a:lstStyle/>
            <a:p>
              <a:pPr algn="ctr"/>
              <a:r>
                <a:rPr lang="en-US" sz="2400" dirty="0">
                  <a:latin typeface="Calibri"/>
                  <a:ea typeface="Calibri"/>
                </a:rPr>
                <a:t>Please show your tickets.</a:t>
              </a:r>
              <a:endParaRPr lang="x-none" sz="2400" dirty="0"/>
            </a:p>
          </p:txBody>
        </p:sp>
      </p:grpSp>
      <p:grpSp>
        <p:nvGrpSpPr>
          <p:cNvPr id="15" name="Group 14">
            <a:extLst>
              <a:ext uri="{FF2B5EF4-FFF2-40B4-BE49-F238E27FC236}">
                <a16:creationId xmlns:a16="http://schemas.microsoft.com/office/drawing/2014/main" id="{CCF599A0-BC97-B004-E949-B259197DD059}"/>
              </a:ext>
            </a:extLst>
          </p:cNvPr>
          <p:cNvGrpSpPr/>
          <p:nvPr/>
        </p:nvGrpSpPr>
        <p:grpSpPr>
          <a:xfrm>
            <a:off x="9839356" y="2182886"/>
            <a:ext cx="1867491" cy="3486743"/>
            <a:chOff x="5687856" y="1677042"/>
            <a:chExt cx="2518312" cy="4358784"/>
          </a:xfrm>
        </p:grpSpPr>
        <p:pic>
          <p:nvPicPr>
            <p:cNvPr id="13" name="Picture 12" descr="A cartoon of a person holding a stick&#10;&#10;Description automatically generated">
              <a:extLst>
                <a:ext uri="{FF2B5EF4-FFF2-40B4-BE49-F238E27FC236}">
                  <a16:creationId xmlns:a16="http://schemas.microsoft.com/office/drawing/2014/main" id="{08161E0A-E133-75CE-0D50-B99C754E315B}"/>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7651" t="39657" r="35404" b="8890"/>
            <a:stretch/>
          </p:blipFill>
          <p:spPr>
            <a:xfrm flipH="1">
              <a:off x="5687856" y="1677042"/>
              <a:ext cx="2518312" cy="4358784"/>
            </a:xfrm>
            <a:prstGeom prst="rect">
              <a:avLst/>
            </a:prstGeom>
          </p:spPr>
        </p:pic>
        <p:sp>
          <p:nvSpPr>
            <p:cNvPr id="14" name="Flowchart: Predefined Process 24">
              <a:extLst>
                <a:ext uri="{FF2B5EF4-FFF2-40B4-BE49-F238E27FC236}">
                  <a16:creationId xmlns:a16="http://schemas.microsoft.com/office/drawing/2014/main" id="{A811A3F7-AD46-5051-82EE-0F76E5372AFD}"/>
                </a:ext>
              </a:extLst>
            </p:cNvPr>
            <p:cNvSpPr/>
            <p:nvPr/>
          </p:nvSpPr>
          <p:spPr>
            <a:xfrm>
              <a:off x="6989267" y="4883826"/>
              <a:ext cx="786062" cy="1152000"/>
            </a:xfrm>
            <a:prstGeom prst="flowChartPredefined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3074" name="Picture 2" descr="Free man cartoon comic vector">
            <a:extLst>
              <a:ext uri="{FF2B5EF4-FFF2-40B4-BE49-F238E27FC236}">
                <a16:creationId xmlns:a16="http://schemas.microsoft.com/office/drawing/2014/main" id="{47A0E3AA-3363-9ED0-294E-63EA312FEB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39061" y="3081276"/>
            <a:ext cx="1564679" cy="3129357"/>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C7E031FB-129C-A974-DBB3-F46602122655}"/>
              </a:ext>
            </a:extLst>
          </p:cNvPr>
          <p:cNvGrpSpPr/>
          <p:nvPr/>
        </p:nvGrpSpPr>
        <p:grpSpPr>
          <a:xfrm>
            <a:off x="2542892" y="1759536"/>
            <a:ext cx="2324559" cy="2068145"/>
            <a:chOff x="3445207" y="1353506"/>
            <a:chExt cx="2324559" cy="2068145"/>
          </a:xfrm>
        </p:grpSpPr>
        <p:sp>
          <p:nvSpPr>
            <p:cNvPr id="9" name="Oval Callout 8">
              <a:extLst>
                <a:ext uri="{FF2B5EF4-FFF2-40B4-BE49-F238E27FC236}">
                  <a16:creationId xmlns:a16="http://schemas.microsoft.com/office/drawing/2014/main" id="{9F881723-A99B-E586-4F28-1CAC5E40F479}"/>
                </a:ext>
              </a:extLst>
            </p:cNvPr>
            <p:cNvSpPr/>
            <p:nvPr/>
          </p:nvSpPr>
          <p:spPr>
            <a:xfrm>
              <a:off x="3445207" y="1353506"/>
              <a:ext cx="2324559" cy="2047592"/>
            </a:xfrm>
            <a:prstGeom prst="wedgeEllipseCallout">
              <a:avLst>
                <a:gd name="adj1" fmla="val -55544"/>
                <a:gd name="adj2" fmla="val 48849"/>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x-none" dirty="0"/>
            </a:p>
          </p:txBody>
        </p:sp>
        <p:sp>
          <p:nvSpPr>
            <p:cNvPr id="8" name="TextBox 7">
              <a:extLst>
                <a:ext uri="{FF2B5EF4-FFF2-40B4-BE49-F238E27FC236}">
                  <a16:creationId xmlns:a16="http://schemas.microsoft.com/office/drawing/2014/main" id="{573293D8-F050-444A-B06C-4DB321F0128A}"/>
                </a:ext>
              </a:extLst>
            </p:cNvPr>
            <p:cNvSpPr txBox="1"/>
            <p:nvPr/>
          </p:nvSpPr>
          <p:spPr>
            <a:xfrm>
              <a:off x="3503226" y="1482659"/>
              <a:ext cx="2243291" cy="1938992"/>
            </a:xfrm>
            <a:prstGeom prst="rect">
              <a:avLst/>
            </a:prstGeom>
            <a:noFill/>
          </p:spPr>
          <p:txBody>
            <a:bodyPr wrap="square" rtlCol="0">
              <a:spAutoFit/>
            </a:bodyPr>
            <a:lstStyle/>
            <a:p>
              <a:pPr algn="ctr"/>
              <a:r>
                <a:rPr lang="en-US" sz="2400" dirty="0">
                  <a:latin typeface="Calibri"/>
                  <a:ea typeface="Calibri"/>
                </a:rPr>
                <a:t>Hello, these seats are ours. Can you please vacate the seats? </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5" name="Group 4">
            <a:extLst>
              <a:ext uri="{FF2B5EF4-FFF2-40B4-BE49-F238E27FC236}">
                <a16:creationId xmlns:a16="http://schemas.microsoft.com/office/drawing/2014/main" id="{8F8CDF8E-D53A-79EF-708B-B0B0B0B70B5A}"/>
              </a:ext>
            </a:extLst>
          </p:cNvPr>
          <p:cNvGrpSpPr/>
          <p:nvPr/>
        </p:nvGrpSpPr>
        <p:grpSpPr>
          <a:xfrm>
            <a:off x="4922489" y="1306086"/>
            <a:ext cx="3124672" cy="4495761"/>
            <a:chOff x="4922489" y="1306086"/>
            <a:chExt cx="3124672" cy="4495761"/>
          </a:xfrm>
        </p:grpSpPr>
        <p:pic>
          <p:nvPicPr>
            <p:cNvPr id="2" name="Picture 1" descr="A view from the inside of a train&#10;&#10;AI-generated content may be incorrect.">
              <a:extLst>
                <a:ext uri="{FF2B5EF4-FFF2-40B4-BE49-F238E27FC236}">
                  <a16:creationId xmlns:a16="http://schemas.microsoft.com/office/drawing/2014/main" id="{237CF94C-5D41-D52C-62FA-713547CBEDC1}"/>
                </a:ext>
              </a:extLst>
            </p:cNvPr>
            <p:cNvPicPr>
              <a:picLocks noChangeAspect="1"/>
            </p:cNvPicPr>
            <p:nvPr/>
          </p:nvPicPr>
          <p:blipFill>
            <a:blip r:embed="rId5"/>
            <a:stretch>
              <a:fillRect/>
            </a:stretch>
          </p:blipFill>
          <p:spPr>
            <a:xfrm rot="5400000">
              <a:off x="4221824" y="2072592"/>
              <a:ext cx="4495761" cy="2962750"/>
            </a:xfrm>
            <a:prstGeom prst="rect">
              <a:avLst/>
            </a:prstGeom>
          </p:spPr>
        </p:pic>
        <p:sp>
          <p:nvSpPr>
            <p:cNvPr id="3" name="TextBox 2">
              <a:extLst>
                <a:ext uri="{FF2B5EF4-FFF2-40B4-BE49-F238E27FC236}">
                  <a16:creationId xmlns:a16="http://schemas.microsoft.com/office/drawing/2014/main" id="{F90742A4-97C3-A164-1D7A-371A0C3B9E9D}"/>
                </a:ext>
              </a:extLst>
            </p:cNvPr>
            <p:cNvSpPr txBox="1"/>
            <p:nvPr/>
          </p:nvSpPr>
          <p:spPr>
            <a:xfrm>
              <a:off x="4922489" y="2681166"/>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1</a:t>
              </a:r>
            </a:p>
          </p:txBody>
        </p:sp>
        <p:sp>
          <p:nvSpPr>
            <p:cNvPr id="4" name="TextBox 3">
              <a:extLst>
                <a:ext uri="{FF2B5EF4-FFF2-40B4-BE49-F238E27FC236}">
                  <a16:creationId xmlns:a16="http://schemas.microsoft.com/office/drawing/2014/main" id="{76EBADFE-BB5C-0E09-CE22-AAD5770552F9}"/>
                </a:ext>
              </a:extLst>
            </p:cNvPr>
            <p:cNvSpPr txBox="1"/>
            <p:nvPr/>
          </p:nvSpPr>
          <p:spPr>
            <a:xfrm>
              <a:off x="5344419" y="2801369"/>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2</a:t>
              </a:r>
            </a:p>
          </p:txBody>
        </p:sp>
        <p:sp>
          <p:nvSpPr>
            <p:cNvPr id="12" name="TextBox 11">
              <a:extLst>
                <a:ext uri="{FF2B5EF4-FFF2-40B4-BE49-F238E27FC236}">
                  <a16:creationId xmlns:a16="http://schemas.microsoft.com/office/drawing/2014/main" id="{E8848F3E-713D-26B9-F60C-250D5B1E94E2}"/>
                </a:ext>
              </a:extLst>
            </p:cNvPr>
            <p:cNvSpPr txBox="1"/>
            <p:nvPr/>
          </p:nvSpPr>
          <p:spPr>
            <a:xfrm>
              <a:off x="5630486" y="2890475"/>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3</a:t>
              </a:r>
            </a:p>
          </p:txBody>
        </p:sp>
        <p:sp>
          <p:nvSpPr>
            <p:cNvPr id="18" name="TextBox 17">
              <a:extLst>
                <a:ext uri="{FF2B5EF4-FFF2-40B4-BE49-F238E27FC236}">
                  <a16:creationId xmlns:a16="http://schemas.microsoft.com/office/drawing/2014/main" id="{88B20825-3C30-5B3A-0B82-6331673129FE}"/>
                </a:ext>
              </a:extLst>
            </p:cNvPr>
            <p:cNvSpPr txBox="1"/>
            <p:nvPr/>
          </p:nvSpPr>
          <p:spPr>
            <a:xfrm>
              <a:off x="7611732" y="2700454"/>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4</a:t>
              </a:r>
            </a:p>
          </p:txBody>
        </p:sp>
        <p:sp>
          <p:nvSpPr>
            <p:cNvPr id="19" name="TextBox 18">
              <a:extLst>
                <a:ext uri="{FF2B5EF4-FFF2-40B4-BE49-F238E27FC236}">
                  <a16:creationId xmlns:a16="http://schemas.microsoft.com/office/drawing/2014/main" id="{C91BC2D0-8D33-AC6D-99B7-228ADA5FE73E}"/>
                </a:ext>
              </a:extLst>
            </p:cNvPr>
            <p:cNvSpPr txBox="1"/>
            <p:nvPr/>
          </p:nvSpPr>
          <p:spPr>
            <a:xfrm>
              <a:off x="7308899" y="2801369"/>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5</a:t>
              </a:r>
            </a:p>
          </p:txBody>
        </p:sp>
        <p:sp>
          <p:nvSpPr>
            <p:cNvPr id="20" name="TextBox 19">
              <a:extLst>
                <a:ext uri="{FF2B5EF4-FFF2-40B4-BE49-F238E27FC236}">
                  <a16:creationId xmlns:a16="http://schemas.microsoft.com/office/drawing/2014/main" id="{12488557-EE31-BAD0-794F-498A185DF36F}"/>
                </a:ext>
              </a:extLst>
            </p:cNvPr>
            <p:cNvSpPr txBox="1"/>
            <p:nvPr/>
          </p:nvSpPr>
          <p:spPr>
            <a:xfrm>
              <a:off x="7054826" y="2894732"/>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6</a:t>
              </a:r>
            </a:p>
          </p:txBody>
        </p:sp>
      </p:grpSp>
      <p:sp>
        <p:nvSpPr>
          <p:cNvPr id="32" name="Google Shape;141;p3">
            <a:extLst>
              <a:ext uri="{FF2B5EF4-FFF2-40B4-BE49-F238E27FC236}">
                <a16:creationId xmlns:a16="http://schemas.microsoft.com/office/drawing/2014/main" id="{D6241D03-975C-1C43-F595-05CECB46883C}"/>
              </a:ext>
            </a:extLst>
          </p:cNvPr>
          <p:cNvSpPr txBox="1">
            <a:spLocks noGrp="1"/>
          </p:cNvSpPr>
          <p:nvPr>
            <p:ph type="title"/>
          </p:nvPr>
        </p:nvSpPr>
        <p:spPr>
          <a:xfrm>
            <a:off x="3388835" y="153386"/>
            <a:ext cx="5414330" cy="649801"/>
          </a:xfrm>
          <a:prstGeom prst="roundRect">
            <a:avLst/>
          </a:prstGeom>
          <a:solidFill>
            <a:srgbClr val="0070C0"/>
          </a:solidFill>
          <a:ln>
            <a:solidFill>
              <a:srgbClr val="00B0F0"/>
            </a:solid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solidFill>
                  <a:schemeClr val="bg1"/>
                </a:solidFill>
              </a:rPr>
              <a:t>Story: Journey in a Train </a:t>
            </a:r>
            <a:endParaRPr dirty="0">
              <a:solidFill>
                <a:schemeClr val="bg1"/>
              </a:solidFill>
            </a:endParaRPr>
          </a:p>
        </p:txBody>
      </p:sp>
      <p:pic>
        <p:nvPicPr>
          <p:cNvPr id="36" name="Picture 4" descr="Free India Train photo and picture">
            <a:extLst>
              <a:ext uri="{FF2B5EF4-FFF2-40B4-BE49-F238E27FC236}">
                <a16:creationId xmlns:a16="http://schemas.microsoft.com/office/drawing/2014/main" id="{3EDB2286-7719-5257-9EAE-B6EC8A2356D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7795" y="57142"/>
            <a:ext cx="1516346" cy="842283"/>
          </a:xfrm>
          <a:prstGeom prst="ellipse">
            <a:avLst/>
          </a:prstGeom>
          <a:noFill/>
          <a:extLst>
            <a:ext uri="{909E8E84-426E-40DD-AFC4-6F175D3DCCD1}">
              <a14:hiddenFill xmlns:a14="http://schemas.microsoft.com/office/drawing/2010/main">
                <a:solidFill>
                  <a:srgbClr val="FFFFFF"/>
                </a:solidFill>
              </a14:hiddenFill>
            </a:ext>
          </a:extLst>
        </p:spPr>
      </p:pic>
      <p:pic>
        <p:nvPicPr>
          <p:cNvPr id="28" name="Picture 27">
            <a:extLst>
              <a:ext uri="{FF2B5EF4-FFF2-40B4-BE49-F238E27FC236}">
                <a16:creationId xmlns:a16="http://schemas.microsoft.com/office/drawing/2014/main" id="{D0C15929-88BD-4015-8101-B4FCD4258FDD}"/>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124088" y="3081276"/>
            <a:ext cx="1385556" cy="2863483"/>
          </a:xfrm>
          <a:prstGeom prst="rect">
            <a:avLst/>
          </a:prstGeom>
        </p:spPr>
      </p:pic>
    </p:spTree>
    <p:extLst>
      <p:ext uri="{BB962C8B-B14F-4D97-AF65-F5344CB8AC3E}">
        <p14:creationId xmlns:p14="http://schemas.microsoft.com/office/powerpoint/2010/main" val="3231822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right)">
                                      <p:cBhvr>
                                        <p:cTn id="7" dur="1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A87982A6-3B9C-B1A6-4E81-845F8DF17DC5}"/>
            </a:ext>
          </a:extLst>
        </p:cNvPr>
        <p:cNvGrpSpPr/>
        <p:nvPr/>
      </p:nvGrpSpPr>
      <p:grpSpPr>
        <a:xfrm>
          <a:off x="0" y="0"/>
          <a:ext cx="0" cy="0"/>
          <a:chOff x="0" y="0"/>
          <a:chExt cx="0" cy="0"/>
        </a:xfrm>
      </p:grpSpPr>
      <p:grpSp>
        <p:nvGrpSpPr>
          <p:cNvPr id="16" name="Group 15">
            <a:extLst>
              <a:ext uri="{FF2B5EF4-FFF2-40B4-BE49-F238E27FC236}">
                <a16:creationId xmlns:a16="http://schemas.microsoft.com/office/drawing/2014/main" id="{4AB469E4-A4EC-7513-8FE2-0BB0B3ABD2E9}"/>
              </a:ext>
            </a:extLst>
          </p:cNvPr>
          <p:cNvGrpSpPr/>
          <p:nvPr/>
        </p:nvGrpSpPr>
        <p:grpSpPr>
          <a:xfrm>
            <a:off x="7437810" y="1082168"/>
            <a:ext cx="3073706" cy="2768594"/>
            <a:chOff x="6947309" y="1160773"/>
            <a:chExt cx="3073706" cy="2768594"/>
          </a:xfrm>
        </p:grpSpPr>
        <p:sp>
          <p:nvSpPr>
            <p:cNvPr id="10" name="Oval Callout 9">
              <a:extLst>
                <a:ext uri="{FF2B5EF4-FFF2-40B4-BE49-F238E27FC236}">
                  <a16:creationId xmlns:a16="http://schemas.microsoft.com/office/drawing/2014/main" id="{D2241D0F-AA36-B6B0-FD8D-F97C95B5C9BA}"/>
                </a:ext>
              </a:extLst>
            </p:cNvPr>
            <p:cNvSpPr/>
            <p:nvPr/>
          </p:nvSpPr>
          <p:spPr>
            <a:xfrm>
              <a:off x="6947309" y="1160773"/>
              <a:ext cx="3073706" cy="2768594"/>
            </a:xfrm>
            <a:prstGeom prst="wedgeEllipseCallout">
              <a:avLst>
                <a:gd name="adj1" fmla="val 61957"/>
                <a:gd name="adj2" fmla="val 27544"/>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lang="x-none"/>
            </a:p>
          </p:txBody>
        </p:sp>
        <p:sp>
          <p:nvSpPr>
            <p:cNvPr id="4" name="TextBox 3">
              <a:extLst>
                <a:ext uri="{FF2B5EF4-FFF2-40B4-BE49-F238E27FC236}">
                  <a16:creationId xmlns:a16="http://schemas.microsoft.com/office/drawing/2014/main" id="{AF18AD3A-C30B-FF51-0299-847BB4BE98C9}"/>
                </a:ext>
              </a:extLst>
            </p:cNvPr>
            <p:cNvSpPr txBox="1"/>
            <p:nvPr/>
          </p:nvSpPr>
          <p:spPr>
            <a:xfrm>
              <a:off x="7151894" y="1550007"/>
              <a:ext cx="2674821" cy="2308324"/>
            </a:xfrm>
            <a:prstGeom prst="rect">
              <a:avLst/>
            </a:prstGeom>
            <a:noFill/>
          </p:spPr>
          <p:txBody>
            <a:bodyPr wrap="square" rtlCol="0">
              <a:spAutoFit/>
            </a:bodyPr>
            <a:lstStyle/>
            <a:p>
              <a:pPr algn="ctr"/>
              <a:r>
                <a:rPr lang="en-US" sz="2400" dirty="0">
                  <a:latin typeface="Calibri"/>
                  <a:ea typeface="Calibri"/>
                </a:rPr>
                <a:t>Your seat numbers are same as ours. Your coach is S8. But this is S9. Please go to S8 coach. </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7" name="Group 6">
            <a:extLst>
              <a:ext uri="{FF2B5EF4-FFF2-40B4-BE49-F238E27FC236}">
                <a16:creationId xmlns:a16="http://schemas.microsoft.com/office/drawing/2014/main" id="{358981FA-7038-CB4C-09C0-2E1BA787D37E}"/>
              </a:ext>
            </a:extLst>
          </p:cNvPr>
          <p:cNvGrpSpPr/>
          <p:nvPr/>
        </p:nvGrpSpPr>
        <p:grpSpPr>
          <a:xfrm>
            <a:off x="10258959" y="2851830"/>
            <a:ext cx="1889663" cy="3136677"/>
            <a:chOff x="5748613" y="1984395"/>
            <a:chExt cx="2518312" cy="4358784"/>
          </a:xfrm>
        </p:grpSpPr>
        <p:pic>
          <p:nvPicPr>
            <p:cNvPr id="8" name="Picture 7" descr="A cartoon of a person holding a stick&#10;&#10;Description automatically generated">
              <a:extLst>
                <a:ext uri="{FF2B5EF4-FFF2-40B4-BE49-F238E27FC236}">
                  <a16:creationId xmlns:a16="http://schemas.microsoft.com/office/drawing/2014/main" id="{50B1ABBD-9CF1-F92B-FB53-046E449D306E}"/>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7651" t="39657" r="35404" b="8890"/>
            <a:stretch/>
          </p:blipFill>
          <p:spPr>
            <a:xfrm flipH="1">
              <a:off x="5748613" y="1984395"/>
              <a:ext cx="2518312" cy="4358784"/>
            </a:xfrm>
            <a:prstGeom prst="rect">
              <a:avLst/>
            </a:prstGeom>
          </p:spPr>
        </p:pic>
        <p:sp>
          <p:nvSpPr>
            <p:cNvPr id="9" name="Flowchart: Predefined Process 24">
              <a:extLst>
                <a:ext uri="{FF2B5EF4-FFF2-40B4-BE49-F238E27FC236}">
                  <a16:creationId xmlns:a16="http://schemas.microsoft.com/office/drawing/2014/main" id="{8C543113-11FF-B4D0-5FA5-CC8DC8E1148B}"/>
                </a:ext>
              </a:extLst>
            </p:cNvPr>
            <p:cNvSpPr/>
            <p:nvPr/>
          </p:nvSpPr>
          <p:spPr>
            <a:xfrm>
              <a:off x="7007961" y="5152032"/>
              <a:ext cx="786063" cy="1152000"/>
            </a:xfrm>
            <a:prstGeom prst="flowChartPredefined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AE20567E-9CC9-4660-195C-BBB111B25B5A}"/>
              </a:ext>
            </a:extLst>
          </p:cNvPr>
          <p:cNvGrpSpPr/>
          <p:nvPr/>
        </p:nvGrpSpPr>
        <p:grpSpPr>
          <a:xfrm>
            <a:off x="2036479" y="1145967"/>
            <a:ext cx="2243769" cy="1905918"/>
            <a:chOff x="3305060" y="3723701"/>
            <a:chExt cx="2243769" cy="1905918"/>
          </a:xfrm>
        </p:grpSpPr>
        <p:sp>
          <p:nvSpPr>
            <p:cNvPr id="12" name="Oval Callout 11">
              <a:extLst>
                <a:ext uri="{FF2B5EF4-FFF2-40B4-BE49-F238E27FC236}">
                  <a16:creationId xmlns:a16="http://schemas.microsoft.com/office/drawing/2014/main" id="{4347AF5D-14EC-D1C0-1A6C-361911E0F994}"/>
                </a:ext>
              </a:extLst>
            </p:cNvPr>
            <p:cNvSpPr/>
            <p:nvPr/>
          </p:nvSpPr>
          <p:spPr>
            <a:xfrm>
              <a:off x="3305060" y="3723701"/>
              <a:ext cx="2243769" cy="1905918"/>
            </a:xfrm>
            <a:prstGeom prst="wedgeEllipseCallout">
              <a:avLst>
                <a:gd name="adj1" fmla="val -40737"/>
                <a:gd name="adj2" fmla="val 74632"/>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x-none"/>
            </a:p>
          </p:txBody>
        </p:sp>
        <p:sp>
          <p:nvSpPr>
            <p:cNvPr id="11" name="TextBox 10">
              <a:extLst>
                <a:ext uri="{FF2B5EF4-FFF2-40B4-BE49-F238E27FC236}">
                  <a16:creationId xmlns:a16="http://schemas.microsoft.com/office/drawing/2014/main" id="{A3DC90C6-342B-8CBB-A0D2-472C4B50A985}"/>
                </a:ext>
              </a:extLst>
            </p:cNvPr>
            <p:cNvSpPr txBox="1"/>
            <p:nvPr/>
          </p:nvSpPr>
          <p:spPr>
            <a:xfrm>
              <a:off x="3544172" y="3836580"/>
              <a:ext cx="1729648" cy="1569660"/>
            </a:xfrm>
            <a:prstGeom prst="rect">
              <a:avLst/>
            </a:prstGeom>
            <a:noFill/>
          </p:spPr>
          <p:txBody>
            <a:bodyPr wrap="square" rtlCol="0">
              <a:spAutoFit/>
            </a:bodyPr>
            <a:lstStyle/>
            <a:p>
              <a:pPr algn="ctr"/>
              <a:r>
                <a:rPr lang="en-US" sz="2400" dirty="0">
                  <a:latin typeface="Calibri"/>
                  <a:ea typeface="Calibri" panose="020F0502020204030204" pitchFamily="34" charset="0"/>
                  <a:cs typeface="Calibri" panose="020F0502020204030204" pitchFamily="34" charset="0"/>
                </a:rPr>
                <a:t>Oh, ok. Thank you. We will go to coach S8.</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pic>
        <p:nvPicPr>
          <p:cNvPr id="13" name="Picture 2" descr="Free man cartoon comic vector">
            <a:extLst>
              <a:ext uri="{FF2B5EF4-FFF2-40B4-BE49-F238E27FC236}">
                <a16:creationId xmlns:a16="http://schemas.microsoft.com/office/drawing/2014/main" id="{57E2BC34-E990-7F8B-BE4B-2572FD02311E}"/>
              </a:ext>
            </a:extLst>
          </p:cNvPr>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043455" y="3143731"/>
            <a:ext cx="1497080" cy="2994160"/>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AE109AEA-4AC4-9D02-1065-65D9896630CA}"/>
              </a:ext>
            </a:extLst>
          </p:cNvPr>
          <p:cNvGrpSpPr/>
          <p:nvPr/>
        </p:nvGrpSpPr>
        <p:grpSpPr>
          <a:xfrm>
            <a:off x="4282614" y="1500928"/>
            <a:ext cx="3091862" cy="4360291"/>
            <a:chOff x="4282614" y="1500928"/>
            <a:chExt cx="3091862" cy="4360291"/>
          </a:xfrm>
        </p:grpSpPr>
        <p:pic>
          <p:nvPicPr>
            <p:cNvPr id="2" name="Picture 1" descr="A view from the inside of a train&#10;&#10;AI-generated content may be incorrect.">
              <a:extLst>
                <a:ext uri="{FF2B5EF4-FFF2-40B4-BE49-F238E27FC236}">
                  <a16:creationId xmlns:a16="http://schemas.microsoft.com/office/drawing/2014/main" id="{D7A145BF-DF3D-7791-BE9B-99717AEC9C3D}"/>
                </a:ext>
              </a:extLst>
            </p:cNvPr>
            <p:cNvPicPr>
              <a:picLocks noChangeAspect="1"/>
            </p:cNvPicPr>
            <p:nvPr/>
          </p:nvPicPr>
          <p:blipFill>
            <a:blip r:embed="rId5"/>
            <a:stretch>
              <a:fillRect/>
            </a:stretch>
          </p:blipFill>
          <p:spPr>
            <a:xfrm rot="5400000">
              <a:off x="3633081" y="2199699"/>
              <a:ext cx="4360291" cy="2962750"/>
            </a:xfrm>
            <a:prstGeom prst="rect">
              <a:avLst/>
            </a:prstGeom>
          </p:spPr>
        </p:pic>
        <p:grpSp>
          <p:nvGrpSpPr>
            <p:cNvPr id="6" name="Group 5">
              <a:extLst>
                <a:ext uri="{FF2B5EF4-FFF2-40B4-BE49-F238E27FC236}">
                  <a16:creationId xmlns:a16="http://schemas.microsoft.com/office/drawing/2014/main" id="{B3713491-BEDC-08E5-1454-F8F5B5A649C3}"/>
                </a:ext>
              </a:extLst>
            </p:cNvPr>
            <p:cNvGrpSpPr/>
            <p:nvPr/>
          </p:nvGrpSpPr>
          <p:grpSpPr>
            <a:xfrm>
              <a:off x="4282614" y="2804913"/>
              <a:ext cx="3091862" cy="630719"/>
              <a:chOff x="4321803" y="2543655"/>
              <a:chExt cx="3091862" cy="630719"/>
            </a:xfrm>
          </p:grpSpPr>
          <p:sp>
            <p:nvSpPr>
              <p:cNvPr id="3" name="TextBox 2">
                <a:extLst>
                  <a:ext uri="{FF2B5EF4-FFF2-40B4-BE49-F238E27FC236}">
                    <a16:creationId xmlns:a16="http://schemas.microsoft.com/office/drawing/2014/main" id="{D2A0F1B9-7554-2968-DD33-BBA254CB0D9D}"/>
                  </a:ext>
                </a:extLst>
              </p:cNvPr>
              <p:cNvSpPr txBox="1"/>
              <p:nvPr/>
            </p:nvSpPr>
            <p:spPr>
              <a:xfrm>
                <a:off x="4321803" y="2543655"/>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1</a:t>
                </a:r>
              </a:p>
            </p:txBody>
          </p:sp>
          <p:sp>
            <p:nvSpPr>
              <p:cNvPr id="17" name="TextBox 16">
                <a:extLst>
                  <a:ext uri="{FF2B5EF4-FFF2-40B4-BE49-F238E27FC236}">
                    <a16:creationId xmlns:a16="http://schemas.microsoft.com/office/drawing/2014/main" id="{461528EF-DDE8-56CF-A0D0-210F6ECB56C2}"/>
                  </a:ext>
                </a:extLst>
              </p:cNvPr>
              <p:cNvSpPr txBox="1"/>
              <p:nvPr/>
            </p:nvSpPr>
            <p:spPr>
              <a:xfrm>
                <a:off x="4703333" y="2670054"/>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2</a:t>
                </a:r>
              </a:p>
            </p:txBody>
          </p:sp>
          <p:sp>
            <p:nvSpPr>
              <p:cNvPr id="18" name="TextBox 17">
                <a:extLst>
                  <a:ext uri="{FF2B5EF4-FFF2-40B4-BE49-F238E27FC236}">
                    <a16:creationId xmlns:a16="http://schemas.microsoft.com/office/drawing/2014/main" id="{622F9BB5-4A0D-71F2-352B-9DB592442C32}"/>
                  </a:ext>
                </a:extLst>
              </p:cNvPr>
              <p:cNvSpPr txBox="1"/>
              <p:nvPr/>
            </p:nvSpPr>
            <p:spPr>
              <a:xfrm>
                <a:off x="4999967" y="2759612"/>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3</a:t>
                </a:r>
              </a:p>
            </p:txBody>
          </p:sp>
          <p:sp>
            <p:nvSpPr>
              <p:cNvPr id="19" name="TextBox 18">
                <a:extLst>
                  <a:ext uri="{FF2B5EF4-FFF2-40B4-BE49-F238E27FC236}">
                    <a16:creationId xmlns:a16="http://schemas.microsoft.com/office/drawing/2014/main" id="{0D3A4B99-8716-673A-4C66-196FF8789B14}"/>
                  </a:ext>
                </a:extLst>
              </p:cNvPr>
              <p:cNvSpPr txBox="1"/>
              <p:nvPr/>
            </p:nvSpPr>
            <p:spPr>
              <a:xfrm>
                <a:off x="6978236" y="2590572"/>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4</a:t>
                </a:r>
              </a:p>
            </p:txBody>
          </p:sp>
          <p:sp>
            <p:nvSpPr>
              <p:cNvPr id="20" name="TextBox 19">
                <a:extLst>
                  <a:ext uri="{FF2B5EF4-FFF2-40B4-BE49-F238E27FC236}">
                    <a16:creationId xmlns:a16="http://schemas.microsoft.com/office/drawing/2014/main" id="{6AE58DCC-AF7F-9EED-4B1B-0155C9B11513}"/>
                  </a:ext>
                </a:extLst>
              </p:cNvPr>
              <p:cNvSpPr txBox="1"/>
              <p:nvPr/>
            </p:nvSpPr>
            <p:spPr>
              <a:xfrm>
                <a:off x="6681831" y="2682418"/>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5</a:t>
                </a:r>
              </a:p>
            </p:txBody>
          </p:sp>
          <p:sp>
            <p:nvSpPr>
              <p:cNvPr id="21" name="TextBox 20">
                <a:extLst>
                  <a:ext uri="{FF2B5EF4-FFF2-40B4-BE49-F238E27FC236}">
                    <a16:creationId xmlns:a16="http://schemas.microsoft.com/office/drawing/2014/main" id="{54C95270-3AA2-92E7-46A6-2596957DA089}"/>
                  </a:ext>
                </a:extLst>
              </p:cNvPr>
              <p:cNvSpPr txBox="1"/>
              <p:nvPr/>
            </p:nvSpPr>
            <p:spPr>
              <a:xfrm>
                <a:off x="6414409" y="2774264"/>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6</a:t>
                </a:r>
              </a:p>
            </p:txBody>
          </p:sp>
        </p:grpSp>
      </p:grpSp>
      <p:sp>
        <p:nvSpPr>
          <p:cNvPr id="26" name="Google Shape;141;p3">
            <a:extLst>
              <a:ext uri="{FF2B5EF4-FFF2-40B4-BE49-F238E27FC236}">
                <a16:creationId xmlns:a16="http://schemas.microsoft.com/office/drawing/2014/main" id="{2162764D-F877-4EC8-BFEC-4722823A1EC6}"/>
              </a:ext>
            </a:extLst>
          </p:cNvPr>
          <p:cNvSpPr txBox="1">
            <a:spLocks/>
          </p:cNvSpPr>
          <p:nvPr/>
        </p:nvSpPr>
        <p:spPr>
          <a:xfrm>
            <a:off x="3388835" y="153386"/>
            <a:ext cx="5414330" cy="649801"/>
          </a:xfrm>
          <a:prstGeom prst="roundRect">
            <a:avLst/>
          </a:prstGeom>
          <a:solidFill>
            <a:srgbClr val="0070C0"/>
          </a:solidFill>
          <a:ln w="9525" cap="flat" cmpd="sng" algn="ctr">
            <a:solidFill>
              <a:srgbClr val="00B0F0"/>
            </a:solid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US">
                <a:solidFill>
                  <a:schemeClr val="bg1"/>
                </a:solidFill>
              </a:rPr>
              <a:t>Story: Journey in a Train </a:t>
            </a:r>
            <a:endParaRPr lang="en-US" dirty="0">
              <a:solidFill>
                <a:schemeClr val="bg1"/>
              </a:solidFill>
            </a:endParaRPr>
          </a:p>
        </p:txBody>
      </p:sp>
      <p:pic>
        <p:nvPicPr>
          <p:cNvPr id="27" name="Picture 4" descr="Free India Train photo and picture">
            <a:extLst>
              <a:ext uri="{FF2B5EF4-FFF2-40B4-BE49-F238E27FC236}">
                <a16:creationId xmlns:a16="http://schemas.microsoft.com/office/drawing/2014/main" id="{635D7B3F-7B65-40E8-ADFD-2E1116A0FDF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7795" y="57142"/>
            <a:ext cx="1516346" cy="842283"/>
          </a:xfrm>
          <a:prstGeom prst="ellipse">
            <a:avLst/>
          </a:prstGeom>
          <a:noFill/>
          <a:extLst>
            <a:ext uri="{909E8E84-426E-40DD-AFC4-6F175D3DCCD1}">
              <a14:hiddenFill xmlns:a14="http://schemas.microsoft.com/office/drawing/2010/main">
                <a:solidFill>
                  <a:srgbClr val="FFFFFF"/>
                </a:solidFill>
              </a14:hiddenFill>
            </a:ext>
          </a:extLst>
        </p:spPr>
      </p:pic>
      <p:pic>
        <p:nvPicPr>
          <p:cNvPr id="24" name="Picture 23">
            <a:extLst>
              <a:ext uri="{FF2B5EF4-FFF2-40B4-BE49-F238E27FC236}">
                <a16:creationId xmlns:a16="http://schemas.microsoft.com/office/drawing/2014/main" id="{FE567B98-F54A-466A-A281-DB40CD93508F}"/>
              </a:ext>
            </a:extLst>
          </p:cNvPr>
          <p:cNvPicPr>
            <a:picLocks noChangeAspect="1"/>
          </p:cNvPicPr>
          <p:nvPr/>
        </p:nvPicPr>
        <p:blipFill>
          <a:blip r:embed="rId7">
            <a:clrChange>
              <a:clrFrom>
                <a:srgbClr val="FFFFFF"/>
              </a:clrFrom>
              <a:clrTo>
                <a:srgbClr val="FFFFFF">
                  <a:alpha val="0"/>
                </a:srgbClr>
              </a:clrTo>
            </a:clrChange>
          </a:blip>
          <a:stretch>
            <a:fillRect/>
          </a:stretch>
        </p:blipFill>
        <p:spPr>
          <a:xfrm>
            <a:off x="-30853" y="3125024"/>
            <a:ext cx="1385556" cy="2863483"/>
          </a:xfrm>
          <a:prstGeom prst="rect">
            <a:avLst/>
          </a:prstGeom>
        </p:spPr>
      </p:pic>
    </p:spTree>
    <p:extLst>
      <p:ext uri="{BB962C8B-B14F-4D97-AF65-F5344CB8AC3E}">
        <p14:creationId xmlns:p14="http://schemas.microsoft.com/office/powerpoint/2010/main" val="3930283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CC5CF116-E71B-0FC6-9DEE-E5CFE4ADAD3E}"/>
            </a:ext>
          </a:extLst>
        </p:cNvPr>
        <p:cNvGrpSpPr/>
        <p:nvPr/>
      </p:nvGrpSpPr>
      <p:grpSpPr>
        <a:xfrm>
          <a:off x="0" y="0"/>
          <a:ext cx="0" cy="0"/>
          <a:chOff x="0" y="0"/>
          <a:chExt cx="0" cy="0"/>
        </a:xfrm>
      </p:grpSpPr>
      <p:grpSp>
        <p:nvGrpSpPr>
          <p:cNvPr id="11" name="Group 26">
            <a:extLst>
              <a:ext uri="{FF2B5EF4-FFF2-40B4-BE49-F238E27FC236}">
                <a16:creationId xmlns:a16="http://schemas.microsoft.com/office/drawing/2014/main" id="{D15239E1-D4F3-8FC2-4D3B-E20FA0C5EE6D}"/>
              </a:ext>
            </a:extLst>
          </p:cNvPr>
          <p:cNvGrpSpPr/>
          <p:nvPr/>
        </p:nvGrpSpPr>
        <p:grpSpPr>
          <a:xfrm>
            <a:off x="9048410" y="2253213"/>
            <a:ext cx="2129365" cy="3445103"/>
            <a:chOff x="9673688" y="2499216"/>
            <a:chExt cx="2518312" cy="4358784"/>
          </a:xfrm>
        </p:grpSpPr>
        <p:pic>
          <p:nvPicPr>
            <p:cNvPr id="12" name="Picture 11" descr="A cartoon of a person holding a stick&#10;&#10;Description automatically generated">
              <a:extLst>
                <a:ext uri="{FF2B5EF4-FFF2-40B4-BE49-F238E27FC236}">
                  <a16:creationId xmlns:a16="http://schemas.microsoft.com/office/drawing/2014/main" id="{521371A6-2CC5-FEC6-C36C-43331AA5E2C0}"/>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7651" t="39657" r="35404" b="8890"/>
            <a:stretch/>
          </p:blipFill>
          <p:spPr>
            <a:xfrm flipH="1">
              <a:off x="9673688" y="2499216"/>
              <a:ext cx="2518312" cy="4358784"/>
            </a:xfrm>
            <a:prstGeom prst="rect">
              <a:avLst/>
            </a:prstGeom>
          </p:spPr>
        </p:pic>
        <p:sp>
          <p:nvSpPr>
            <p:cNvPr id="13" name="Flowchart: Predefined Process 24">
              <a:extLst>
                <a:ext uri="{FF2B5EF4-FFF2-40B4-BE49-F238E27FC236}">
                  <a16:creationId xmlns:a16="http://schemas.microsoft.com/office/drawing/2014/main" id="{1139E10E-BCD3-6719-7F2D-4E90527023B5}"/>
                </a:ext>
              </a:extLst>
            </p:cNvPr>
            <p:cNvSpPr/>
            <p:nvPr/>
          </p:nvSpPr>
          <p:spPr>
            <a:xfrm>
              <a:off x="10940716" y="5406188"/>
              <a:ext cx="786063" cy="1152000"/>
            </a:xfrm>
            <a:prstGeom prst="flowChartPredefined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Rounded Rectangular Callout 16">
            <a:extLst>
              <a:ext uri="{FF2B5EF4-FFF2-40B4-BE49-F238E27FC236}">
                <a16:creationId xmlns:a16="http://schemas.microsoft.com/office/drawing/2014/main" id="{025B0867-D984-F263-6322-A495DE3CE35B}"/>
              </a:ext>
            </a:extLst>
          </p:cNvPr>
          <p:cNvSpPr/>
          <p:nvPr/>
        </p:nvSpPr>
        <p:spPr>
          <a:xfrm>
            <a:off x="5831757" y="1159684"/>
            <a:ext cx="4142342" cy="1233889"/>
          </a:xfrm>
          <a:prstGeom prst="wedgeRoundRectCallout">
            <a:avLst>
              <a:gd name="adj1" fmla="val 49817"/>
              <a:gd name="adj2" fmla="val 83192"/>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400" dirty="0">
                <a:solidFill>
                  <a:schemeClr val="tx1"/>
                </a:solidFill>
                <a:latin typeface="Calibri"/>
                <a:ea typeface="Calibri"/>
              </a:rPr>
              <a:t>Seats are numbered so that it will be easy for the passengers to locate their assigned seats.</a:t>
            </a: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descr="Cartoon of two people with their hands on their head&#10;&#10;Description automatically generated">
            <a:extLst>
              <a:ext uri="{FF2B5EF4-FFF2-40B4-BE49-F238E27FC236}">
                <a16:creationId xmlns:a16="http://schemas.microsoft.com/office/drawing/2014/main" id="{2DB878FD-2C8F-C963-916E-EDB5FB62494B}"/>
              </a:ext>
            </a:extLst>
          </p:cNvPr>
          <p:cNvPicPr>
            <a:picLocks noChangeAspect="1"/>
          </p:cNvPicPr>
          <p:nvPr/>
        </p:nvPicPr>
        <p:blipFill rotWithShape="1">
          <a:blip r:embed="rId4">
            <a:extLst>
              <a:ext uri="{28A0092B-C50C-407E-A947-70E740481C1C}">
                <a14:useLocalDpi xmlns:a14="http://schemas.microsoft.com/office/drawing/2010/main" val="0"/>
              </a:ext>
            </a:extLst>
          </a:blip>
          <a:srcRect l="56259" t="39827" r="718" b="6497"/>
          <a:stretch/>
        </p:blipFill>
        <p:spPr>
          <a:xfrm flipH="1">
            <a:off x="107468" y="2696780"/>
            <a:ext cx="1533909" cy="2919073"/>
          </a:xfrm>
          <a:prstGeom prst="rect">
            <a:avLst/>
          </a:prstGeom>
        </p:spPr>
      </p:pic>
      <p:pic>
        <p:nvPicPr>
          <p:cNvPr id="7" name="Picture 6" descr="Cartoon of two people with their hands on their head&#10;&#10;Description automatically generated">
            <a:extLst>
              <a:ext uri="{FF2B5EF4-FFF2-40B4-BE49-F238E27FC236}">
                <a16:creationId xmlns:a16="http://schemas.microsoft.com/office/drawing/2014/main" id="{C2FF6A9B-EF4F-2F44-589B-B7637A75D44D}"/>
              </a:ext>
            </a:extLst>
          </p:cNvPr>
          <p:cNvPicPr>
            <a:picLocks noChangeAspect="1"/>
          </p:cNvPicPr>
          <p:nvPr/>
        </p:nvPicPr>
        <p:blipFill rotWithShape="1">
          <a:blip r:embed="rId5">
            <a:extLst>
              <a:ext uri="{BEBA8EAE-BF5A-486C-A8C5-ECC9F3942E4B}">
                <a14:imgProps xmlns:a14="http://schemas.microsoft.com/office/drawing/2010/main">
                  <a14:imgLayer>
                    <a14:imgEffect>
                      <a14:backgroundRemoval t="45482" b="93436" l="21131" r="50780">
                        <a14:foregroundMark x1="24122" y1="46974" x2="34070" y2="67818"/>
                        <a14:foregroundMark x1="40897" y1="57374" x2="31664" y2="63086"/>
                        <a14:foregroundMark x1="31664" y1="63086" x2="31209" y2="63512"/>
                        <a14:foregroundMark x1="21586" y1="46974" x2="26398" y2="45482"/>
                        <a14:foregroundMark x1="32640" y1="93478" x2="30104" y2="86786"/>
                        <a14:foregroundMark x1="50780" y1="89045" x2="46294" y2="89216"/>
                        <a14:foregroundMark x1="26658" y1="46036" x2="32900" y2="57758"/>
                      </a14:backgroundRemoval>
                    </a14:imgEffect>
                  </a14:imgLayer>
                </a14:imgProps>
              </a:ext>
              <a:ext uri="{28A0092B-C50C-407E-A947-70E740481C1C}">
                <a14:useLocalDpi xmlns:a14="http://schemas.microsoft.com/office/drawing/2010/main" val="0"/>
              </a:ext>
            </a:extLst>
          </a:blip>
          <a:srcRect l="17842" t="42051" r="47304" b="4274"/>
          <a:stretch/>
        </p:blipFill>
        <p:spPr>
          <a:xfrm>
            <a:off x="1407593" y="2457690"/>
            <a:ext cx="1242639" cy="2919073"/>
          </a:xfrm>
          <a:prstGeom prst="rect">
            <a:avLst/>
          </a:prstGeom>
        </p:spPr>
      </p:pic>
      <p:grpSp>
        <p:nvGrpSpPr>
          <p:cNvPr id="4" name="Group 3">
            <a:extLst>
              <a:ext uri="{FF2B5EF4-FFF2-40B4-BE49-F238E27FC236}">
                <a16:creationId xmlns:a16="http://schemas.microsoft.com/office/drawing/2014/main" id="{7DCFDD2A-B7D8-FEC4-F269-AA88B3B0121E}"/>
              </a:ext>
            </a:extLst>
          </p:cNvPr>
          <p:cNvGrpSpPr/>
          <p:nvPr/>
        </p:nvGrpSpPr>
        <p:grpSpPr>
          <a:xfrm>
            <a:off x="2209683" y="1221773"/>
            <a:ext cx="2233302" cy="1939438"/>
            <a:chOff x="2209683" y="1221773"/>
            <a:chExt cx="2233302" cy="1939438"/>
          </a:xfrm>
        </p:grpSpPr>
        <p:sp>
          <p:nvSpPr>
            <p:cNvPr id="18" name="Oval Callout 17">
              <a:extLst>
                <a:ext uri="{FF2B5EF4-FFF2-40B4-BE49-F238E27FC236}">
                  <a16:creationId xmlns:a16="http://schemas.microsoft.com/office/drawing/2014/main" id="{DFAA621E-2677-4EFD-2AB0-ADE77DBE2DAD}"/>
                </a:ext>
              </a:extLst>
            </p:cNvPr>
            <p:cNvSpPr/>
            <p:nvPr/>
          </p:nvSpPr>
          <p:spPr>
            <a:xfrm>
              <a:off x="2209683" y="1221773"/>
              <a:ext cx="2233302" cy="1939438"/>
            </a:xfrm>
            <a:prstGeom prst="wedgeEllipseCallout">
              <a:avLst>
                <a:gd name="adj1" fmla="val -66310"/>
                <a:gd name="adj2" fmla="val 19559"/>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0" name="TextBox 9">
              <a:extLst>
                <a:ext uri="{FF2B5EF4-FFF2-40B4-BE49-F238E27FC236}">
                  <a16:creationId xmlns:a16="http://schemas.microsoft.com/office/drawing/2014/main" id="{23FCF47B-1BC6-F7BE-08F3-98BF189A0335}"/>
                </a:ext>
              </a:extLst>
            </p:cNvPr>
            <p:cNvSpPr txBox="1"/>
            <p:nvPr/>
          </p:nvSpPr>
          <p:spPr>
            <a:xfrm>
              <a:off x="2222746" y="1492199"/>
              <a:ext cx="2133990" cy="1569660"/>
            </a:xfrm>
            <a:prstGeom prst="rect">
              <a:avLst/>
            </a:prstGeom>
            <a:noFill/>
          </p:spPr>
          <p:txBody>
            <a:bodyPr wrap="square">
              <a:spAutoFit/>
            </a:bodyPr>
            <a:lstStyle/>
            <a:p>
              <a:pPr algn="ctr"/>
              <a:r>
                <a:rPr lang="en-US" sz="2400" dirty="0">
                  <a:latin typeface="Calibri"/>
                  <a:ea typeface="Calibri"/>
                </a:rPr>
                <a:t>Why numbers  are written above our seats?</a:t>
              </a:r>
              <a:endParaRPr lang="en-US" sz="2400" dirty="0">
                <a:latin typeface="Calibri" panose="020F0502020204030204" pitchFamily="34" charset="0"/>
                <a:ea typeface="Calibri" panose="020F0502020204030204" pitchFamily="34" charset="0"/>
                <a:cs typeface="Calibri" panose="020F0502020204030204" pitchFamily="34" charset="0"/>
              </a:endParaRPr>
            </a:p>
          </p:txBody>
        </p:sp>
      </p:grpSp>
      <p:grpSp>
        <p:nvGrpSpPr>
          <p:cNvPr id="21" name="Group 20">
            <a:extLst>
              <a:ext uri="{FF2B5EF4-FFF2-40B4-BE49-F238E27FC236}">
                <a16:creationId xmlns:a16="http://schemas.microsoft.com/office/drawing/2014/main" id="{A9BA0861-3B59-C37E-4532-508864291F5F}"/>
              </a:ext>
            </a:extLst>
          </p:cNvPr>
          <p:cNvGrpSpPr/>
          <p:nvPr/>
        </p:nvGrpSpPr>
        <p:grpSpPr>
          <a:xfrm>
            <a:off x="4490679" y="2536910"/>
            <a:ext cx="3008538" cy="4114262"/>
            <a:chOff x="4490679" y="2536910"/>
            <a:chExt cx="3008538" cy="4114262"/>
          </a:xfrm>
        </p:grpSpPr>
        <p:pic>
          <p:nvPicPr>
            <p:cNvPr id="2" name="Picture 1" descr="A view from the inside of a train&#10;&#10;AI-generated content may be incorrect.">
              <a:extLst>
                <a:ext uri="{FF2B5EF4-FFF2-40B4-BE49-F238E27FC236}">
                  <a16:creationId xmlns:a16="http://schemas.microsoft.com/office/drawing/2014/main" id="{B289EFEF-304D-F096-BA5E-806504D100F5}"/>
                </a:ext>
              </a:extLst>
            </p:cNvPr>
            <p:cNvPicPr>
              <a:picLocks noChangeAspect="1"/>
            </p:cNvPicPr>
            <p:nvPr/>
          </p:nvPicPr>
          <p:blipFill>
            <a:blip r:embed="rId6"/>
            <a:stretch>
              <a:fillRect/>
            </a:stretch>
          </p:blipFill>
          <p:spPr>
            <a:xfrm rot="5400000">
              <a:off x="3944984" y="3196252"/>
              <a:ext cx="4114262" cy="2795577"/>
            </a:xfrm>
            <a:prstGeom prst="rect">
              <a:avLst/>
            </a:prstGeom>
          </p:spPr>
        </p:pic>
        <p:sp>
          <p:nvSpPr>
            <p:cNvPr id="3" name="TextBox 2">
              <a:extLst>
                <a:ext uri="{FF2B5EF4-FFF2-40B4-BE49-F238E27FC236}">
                  <a16:creationId xmlns:a16="http://schemas.microsoft.com/office/drawing/2014/main" id="{54BCC598-9750-ECEF-2CA1-C42282797B29}"/>
                </a:ext>
              </a:extLst>
            </p:cNvPr>
            <p:cNvSpPr txBox="1"/>
            <p:nvPr/>
          </p:nvSpPr>
          <p:spPr>
            <a:xfrm>
              <a:off x="4490679" y="3783610"/>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1</a:t>
              </a:r>
            </a:p>
          </p:txBody>
        </p:sp>
        <p:sp>
          <p:nvSpPr>
            <p:cNvPr id="8" name="TextBox 7">
              <a:extLst>
                <a:ext uri="{FF2B5EF4-FFF2-40B4-BE49-F238E27FC236}">
                  <a16:creationId xmlns:a16="http://schemas.microsoft.com/office/drawing/2014/main" id="{048ED9F1-EAA3-8824-38B5-D7138BDFD848}"/>
                </a:ext>
              </a:extLst>
            </p:cNvPr>
            <p:cNvSpPr txBox="1"/>
            <p:nvPr/>
          </p:nvSpPr>
          <p:spPr>
            <a:xfrm>
              <a:off x="4894713" y="3904612"/>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2</a:t>
              </a:r>
            </a:p>
          </p:txBody>
        </p:sp>
        <p:sp>
          <p:nvSpPr>
            <p:cNvPr id="9" name="TextBox 8">
              <a:extLst>
                <a:ext uri="{FF2B5EF4-FFF2-40B4-BE49-F238E27FC236}">
                  <a16:creationId xmlns:a16="http://schemas.microsoft.com/office/drawing/2014/main" id="{DFD2C013-0D6E-9A78-E1BF-BC23BB4911CC}"/>
                </a:ext>
              </a:extLst>
            </p:cNvPr>
            <p:cNvSpPr txBox="1"/>
            <p:nvPr/>
          </p:nvSpPr>
          <p:spPr>
            <a:xfrm>
              <a:off x="5161218" y="3980712"/>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3</a:t>
              </a:r>
            </a:p>
          </p:txBody>
        </p:sp>
        <p:sp>
          <p:nvSpPr>
            <p:cNvPr id="14" name="TextBox 13">
              <a:extLst>
                <a:ext uri="{FF2B5EF4-FFF2-40B4-BE49-F238E27FC236}">
                  <a16:creationId xmlns:a16="http://schemas.microsoft.com/office/drawing/2014/main" id="{36EFEE14-3A16-A253-D613-40C5E9DE18FE}"/>
                </a:ext>
              </a:extLst>
            </p:cNvPr>
            <p:cNvSpPr txBox="1"/>
            <p:nvPr/>
          </p:nvSpPr>
          <p:spPr>
            <a:xfrm>
              <a:off x="7063788" y="3813795"/>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4</a:t>
              </a:r>
            </a:p>
          </p:txBody>
        </p:sp>
        <p:sp>
          <p:nvSpPr>
            <p:cNvPr id="15" name="TextBox 14">
              <a:extLst>
                <a:ext uri="{FF2B5EF4-FFF2-40B4-BE49-F238E27FC236}">
                  <a16:creationId xmlns:a16="http://schemas.microsoft.com/office/drawing/2014/main" id="{90AFF156-9C08-5249-55FA-E682F3414743}"/>
                </a:ext>
              </a:extLst>
            </p:cNvPr>
            <p:cNvSpPr txBox="1"/>
            <p:nvPr/>
          </p:nvSpPr>
          <p:spPr>
            <a:xfrm>
              <a:off x="6797283" y="3907978"/>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5</a:t>
              </a:r>
            </a:p>
          </p:txBody>
        </p:sp>
        <p:sp>
          <p:nvSpPr>
            <p:cNvPr id="16" name="TextBox 15">
              <a:extLst>
                <a:ext uri="{FF2B5EF4-FFF2-40B4-BE49-F238E27FC236}">
                  <a16:creationId xmlns:a16="http://schemas.microsoft.com/office/drawing/2014/main" id="{19A4C207-222F-940B-594D-2B0EA1C04948}"/>
                </a:ext>
              </a:extLst>
            </p:cNvPr>
            <p:cNvSpPr txBox="1"/>
            <p:nvPr/>
          </p:nvSpPr>
          <p:spPr>
            <a:xfrm>
              <a:off x="6549414" y="3980712"/>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6</a:t>
              </a:r>
            </a:p>
          </p:txBody>
        </p:sp>
      </p:grpSp>
      <p:sp>
        <p:nvSpPr>
          <p:cNvPr id="29" name="Google Shape;141;p3">
            <a:extLst>
              <a:ext uri="{FF2B5EF4-FFF2-40B4-BE49-F238E27FC236}">
                <a16:creationId xmlns:a16="http://schemas.microsoft.com/office/drawing/2014/main" id="{15E638C5-429C-28FB-EBF2-6306991EB54D}"/>
              </a:ext>
            </a:extLst>
          </p:cNvPr>
          <p:cNvSpPr txBox="1">
            <a:spLocks noGrp="1"/>
          </p:cNvSpPr>
          <p:nvPr>
            <p:ph type="title"/>
          </p:nvPr>
        </p:nvSpPr>
        <p:spPr>
          <a:xfrm>
            <a:off x="3388835" y="153386"/>
            <a:ext cx="5414330" cy="649801"/>
          </a:xfrm>
          <a:prstGeom prst="roundRect">
            <a:avLst/>
          </a:prstGeom>
          <a:solidFill>
            <a:srgbClr val="0070C0"/>
          </a:solidFill>
          <a:ln>
            <a:solidFill>
              <a:srgbClr val="00B0F0"/>
            </a:solid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p>
            <a:pPr marL="0" marR="0" lvl="0" indent="0" algn="ctr" rtl="0">
              <a:lnSpc>
                <a:spcPct val="90000"/>
              </a:lnSpc>
              <a:spcBef>
                <a:spcPts val="0"/>
              </a:spcBef>
              <a:spcAft>
                <a:spcPts val="0"/>
              </a:spcAft>
              <a:buClr>
                <a:schemeClr val="dk1"/>
              </a:buClr>
              <a:buSzPts val="3600"/>
              <a:buFont typeface="Calibri"/>
              <a:buNone/>
            </a:pPr>
            <a:r>
              <a:rPr lang="en-US" dirty="0">
                <a:solidFill>
                  <a:schemeClr val="bg1"/>
                </a:solidFill>
              </a:rPr>
              <a:t>Story: Journey in a Train </a:t>
            </a:r>
            <a:endParaRPr dirty="0">
              <a:solidFill>
                <a:schemeClr val="bg1"/>
              </a:solidFill>
            </a:endParaRPr>
          </a:p>
        </p:txBody>
      </p:sp>
      <p:pic>
        <p:nvPicPr>
          <p:cNvPr id="31" name="Picture 4" descr="Free India Train photo and picture">
            <a:extLst>
              <a:ext uri="{FF2B5EF4-FFF2-40B4-BE49-F238E27FC236}">
                <a16:creationId xmlns:a16="http://schemas.microsoft.com/office/drawing/2014/main" id="{35AE3819-812D-938A-570A-B547D90E236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7795" y="57142"/>
            <a:ext cx="1516346" cy="84228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833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2"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right)">
                                      <p:cBhvr>
                                        <p:cTn id="7"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21CE39EF-E7B0-1D48-722C-46956EBA6E69}"/>
            </a:ext>
          </a:extLst>
        </p:cNvPr>
        <p:cNvGrpSpPr/>
        <p:nvPr/>
      </p:nvGrpSpPr>
      <p:grpSpPr>
        <a:xfrm>
          <a:off x="0" y="0"/>
          <a:ext cx="0" cy="0"/>
          <a:chOff x="0" y="0"/>
          <a:chExt cx="0" cy="0"/>
        </a:xfrm>
      </p:grpSpPr>
      <p:grpSp>
        <p:nvGrpSpPr>
          <p:cNvPr id="6" name="Group 26">
            <a:extLst>
              <a:ext uri="{FF2B5EF4-FFF2-40B4-BE49-F238E27FC236}">
                <a16:creationId xmlns:a16="http://schemas.microsoft.com/office/drawing/2014/main" id="{3426C690-ACB7-B271-A5E0-BF209B9B5785}"/>
              </a:ext>
            </a:extLst>
          </p:cNvPr>
          <p:cNvGrpSpPr/>
          <p:nvPr/>
        </p:nvGrpSpPr>
        <p:grpSpPr>
          <a:xfrm>
            <a:off x="9803782" y="3473744"/>
            <a:ext cx="1648033" cy="2551323"/>
            <a:chOff x="8136693" y="2909503"/>
            <a:chExt cx="2518312" cy="4358784"/>
          </a:xfrm>
        </p:grpSpPr>
        <p:pic>
          <p:nvPicPr>
            <p:cNvPr id="7" name="Picture 6" descr="A cartoon of a person holding a stick&#10;&#10;Description automatically generated">
              <a:extLst>
                <a:ext uri="{FF2B5EF4-FFF2-40B4-BE49-F238E27FC236}">
                  <a16:creationId xmlns:a16="http://schemas.microsoft.com/office/drawing/2014/main" id="{C930BA9C-007F-2347-FCAF-9024DE7E89B3}"/>
                </a:ext>
              </a:extLst>
            </p:cNvPr>
            <p:cNvPicPr>
              <a:picLocks noChangeAspect="1"/>
            </p:cNvPicPr>
            <p:nvPr/>
          </p:nvPicPr>
          <p:blipFill rotWithShape="1">
            <a:blip r:embed="rId3">
              <a:clrChange>
                <a:clrFrom>
                  <a:srgbClr val="FFFFFF"/>
                </a:clrFrom>
                <a:clrTo>
                  <a:srgbClr val="FFFFFF">
                    <a:alpha val="0"/>
                  </a:srgbClr>
                </a:clrTo>
              </a:clrChange>
              <a:extLst>
                <a:ext uri="{28A0092B-C50C-407E-A947-70E740481C1C}">
                  <a14:useLocalDpi xmlns:a14="http://schemas.microsoft.com/office/drawing/2010/main" val="0"/>
                </a:ext>
              </a:extLst>
            </a:blip>
            <a:srcRect l="17651" t="39657" r="35404" b="8890"/>
            <a:stretch/>
          </p:blipFill>
          <p:spPr>
            <a:xfrm flipH="1">
              <a:off x="8136693" y="2909503"/>
              <a:ext cx="2518312" cy="4358784"/>
            </a:xfrm>
            <a:prstGeom prst="rect">
              <a:avLst/>
            </a:prstGeom>
          </p:spPr>
        </p:pic>
        <p:sp>
          <p:nvSpPr>
            <p:cNvPr id="8" name="Flowchart: Predefined Process 24">
              <a:extLst>
                <a:ext uri="{FF2B5EF4-FFF2-40B4-BE49-F238E27FC236}">
                  <a16:creationId xmlns:a16="http://schemas.microsoft.com/office/drawing/2014/main" id="{2E089F4F-1470-F824-A9C2-0BE24E0C64A7}"/>
                </a:ext>
              </a:extLst>
            </p:cNvPr>
            <p:cNvSpPr/>
            <p:nvPr/>
          </p:nvSpPr>
          <p:spPr>
            <a:xfrm>
              <a:off x="9441574" y="5939503"/>
              <a:ext cx="786063" cy="1152000"/>
            </a:xfrm>
            <a:prstGeom prst="flowChartPredefinedProcess">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5" name="Group 14">
            <a:extLst>
              <a:ext uri="{FF2B5EF4-FFF2-40B4-BE49-F238E27FC236}">
                <a16:creationId xmlns:a16="http://schemas.microsoft.com/office/drawing/2014/main" id="{8667BC19-74D7-1420-935D-A525600ADAAC}"/>
              </a:ext>
            </a:extLst>
          </p:cNvPr>
          <p:cNvGrpSpPr/>
          <p:nvPr/>
        </p:nvGrpSpPr>
        <p:grpSpPr>
          <a:xfrm>
            <a:off x="7217265" y="1261097"/>
            <a:ext cx="3954871" cy="2167903"/>
            <a:chOff x="5096204" y="1222873"/>
            <a:chExt cx="4142342" cy="2206128"/>
          </a:xfrm>
        </p:grpSpPr>
        <p:sp>
          <p:nvSpPr>
            <p:cNvPr id="9" name="Rounded Rectangular Callout 8">
              <a:extLst>
                <a:ext uri="{FF2B5EF4-FFF2-40B4-BE49-F238E27FC236}">
                  <a16:creationId xmlns:a16="http://schemas.microsoft.com/office/drawing/2014/main" id="{AEEC73A3-7538-B516-6C9F-C78EB4D9F892}"/>
                </a:ext>
              </a:extLst>
            </p:cNvPr>
            <p:cNvSpPr/>
            <p:nvPr/>
          </p:nvSpPr>
          <p:spPr>
            <a:xfrm>
              <a:off x="5096204" y="1222873"/>
              <a:ext cx="4142342" cy="2206128"/>
            </a:xfrm>
            <a:prstGeom prst="wedgeRoundRectCallout">
              <a:avLst>
                <a:gd name="adj1" fmla="val 31381"/>
                <a:gd name="adj2" fmla="val 68190"/>
                <a:gd name="adj3" fmla="val 16667"/>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sz="2400" dirty="0">
                <a:solidFill>
                  <a:schemeClr val="tx1"/>
                </a:solidFill>
                <a:latin typeface="Calibri" panose="020F0502020204030204" pitchFamily="34" charset="0"/>
                <a:ea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394812F5-3E70-4C95-B5AD-106BE0B11856}"/>
                </a:ext>
              </a:extLst>
            </p:cNvPr>
            <p:cNvSpPr txBox="1"/>
            <p:nvPr/>
          </p:nvSpPr>
          <p:spPr>
            <a:xfrm>
              <a:off x="5096204" y="1348032"/>
              <a:ext cx="4142342" cy="1938992"/>
            </a:xfrm>
            <a:prstGeom prst="rect">
              <a:avLst/>
            </a:prstGeom>
            <a:noFill/>
          </p:spPr>
          <p:txBody>
            <a:bodyPr wrap="square" rtlCol="0">
              <a:spAutoFit/>
            </a:bodyPr>
            <a:lstStyle/>
            <a:p>
              <a:pPr algn="ctr"/>
              <a:r>
                <a:rPr lang="en-US" sz="2400" dirty="0">
                  <a:latin typeface="Calibri" pitchFamily="34" charset="0"/>
                  <a:cs typeface="Calibri" pitchFamily="34" charset="0"/>
                </a:rPr>
                <a:t>You look at the seat numbers carefully and list them to find a pattern in how the lower berths, middle berths and upper berths are numbered.</a:t>
              </a:r>
              <a:endParaRPr lang="x-none" sz="2400" dirty="0"/>
            </a:p>
          </p:txBody>
        </p:sp>
      </p:grpSp>
      <p:pic>
        <p:nvPicPr>
          <p:cNvPr id="11" name="Picture 10" descr="A cartoon of a person&#10;&#10;Description automatically generated">
            <a:extLst>
              <a:ext uri="{FF2B5EF4-FFF2-40B4-BE49-F238E27FC236}">
                <a16:creationId xmlns:a16="http://schemas.microsoft.com/office/drawing/2014/main" id="{E737A79E-A3CA-FBA5-B186-8221720FAFA8}"/>
              </a:ext>
            </a:extLst>
          </p:cNvPr>
          <p:cNvPicPr>
            <a:picLocks noChangeAspect="1"/>
          </p:cNvPicPr>
          <p:nvPr/>
        </p:nvPicPr>
        <p:blipFill rotWithShape="1">
          <a:blip r:embed="rId4">
            <a:clrChange>
              <a:clrFrom>
                <a:srgbClr val="FFFFFF"/>
              </a:clrFrom>
              <a:clrTo>
                <a:srgbClr val="FFFFFF">
                  <a:alpha val="0"/>
                </a:srgbClr>
              </a:clrTo>
            </a:clrChange>
          </a:blip>
          <a:srcRect l="17620" t="19075" r="22468" b="28909"/>
          <a:stretch/>
        </p:blipFill>
        <p:spPr>
          <a:xfrm>
            <a:off x="1356748" y="2965999"/>
            <a:ext cx="1143351" cy="2917091"/>
          </a:xfrm>
          <a:prstGeom prst="rect">
            <a:avLst/>
          </a:prstGeom>
          <a:scene3d>
            <a:camera prst="orthographicFront">
              <a:rot lat="0" lon="10800000" rev="0"/>
            </a:camera>
            <a:lightRig rig="threePt" dir="t"/>
          </a:scene3d>
        </p:spPr>
      </p:pic>
      <p:pic>
        <p:nvPicPr>
          <p:cNvPr id="12" name="Picture 11" descr="A cartoon of a child and a child&#10;&#10;Description automatically generated">
            <a:extLst>
              <a:ext uri="{FF2B5EF4-FFF2-40B4-BE49-F238E27FC236}">
                <a16:creationId xmlns:a16="http://schemas.microsoft.com/office/drawing/2014/main" id="{7CC4BD9E-B291-A56B-7AEC-84A843285525}"/>
              </a:ext>
            </a:extLst>
          </p:cNvPr>
          <p:cNvPicPr>
            <a:picLocks noChangeAspect="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l="8601" t="41112" r="62952" b="9841"/>
          <a:stretch/>
        </p:blipFill>
        <p:spPr>
          <a:xfrm flipH="1">
            <a:off x="404660" y="2965999"/>
            <a:ext cx="1217688" cy="3059068"/>
          </a:xfrm>
          <a:prstGeom prst="rect">
            <a:avLst/>
          </a:prstGeom>
          <a:scene3d>
            <a:camera prst="orthographicFront">
              <a:rot lat="0" lon="10800000" rev="0"/>
            </a:camera>
            <a:lightRig rig="threePt" dir="t"/>
          </a:scene3d>
        </p:spPr>
      </p:pic>
      <p:sp>
        <p:nvSpPr>
          <p:cNvPr id="14" name="Oval Callout 13">
            <a:extLst>
              <a:ext uri="{FF2B5EF4-FFF2-40B4-BE49-F238E27FC236}">
                <a16:creationId xmlns:a16="http://schemas.microsoft.com/office/drawing/2014/main" id="{7F11AD34-05B9-64B8-F69B-56C34F53BEA9}"/>
              </a:ext>
            </a:extLst>
          </p:cNvPr>
          <p:cNvSpPr/>
          <p:nvPr/>
        </p:nvSpPr>
        <p:spPr>
          <a:xfrm>
            <a:off x="1859517" y="2133425"/>
            <a:ext cx="1817159" cy="1008776"/>
          </a:xfrm>
          <a:prstGeom prst="wedgeEllipseCallout">
            <a:avLst>
              <a:gd name="adj1" fmla="val -29601"/>
              <a:gd name="adj2" fmla="val 81592"/>
            </a:avLst>
          </a:prstGeom>
        </p:spPr>
        <p:style>
          <a:lnRef idx="1">
            <a:schemeClr val="accent4"/>
          </a:lnRef>
          <a:fillRef idx="2">
            <a:schemeClr val="accent4"/>
          </a:fillRef>
          <a:effectRef idx="1">
            <a:schemeClr val="accent4"/>
          </a:effectRef>
          <a:fontRef idx="minor">
            <a:schemeClr val="dk1"/>
          </a:fontRef>
        </p:style>
        <p:txBody>
          <a:bodyPr rtlCol="0" anchor="ctr"/>
          <a:lstStyle/>
          <a:p>
            <a:pPr algn="ctr"/>
            <a:r>
              <a:rPr lang="en-US" sz="2400" dirty="0">
                <a:latin typeface="Calibri" panose="020F0502020204030204" pitchFamily="34" charset="0"/>
                <a:cs typeface="Calibri" panose="020F0502020204030204" pitchFamily="34" charset="0"/>
              </a:rPr>
              <a:t>O</a:t>
            </a:r>
            <a:r>
              <a:rPr lang="x-none" sz="2400" dirty="0">
                <a:latin typeface="Calibri" panose="020F0502020204030204" pitchFamily="34" charset="0"/>
                <a:cs typeface="Calibri" panose="020F0502020204030204" pitchFamily="34" charset="0"/>
              </a:rPr>
              <a:t>k Mother.</a:t>
            </a:r>
          </a:p>
        </p:txBody>
      </p:sp>
      <p:grpSp>
        <p:nvGrpSpPr>
          <p:cNvPr id="21" name="Group 20">
            <a:extLst>
              <a:ext uri="{FF2B5EF4-FFF2-40B4-BE49-F238E27FC236}">
                <a16:creationId xmlns:a16="http://schemas.microsoft.com/office/drawing/2014/main" id="{230ABE05-4FB5-5918-BDA2-F32691633F72}"/>
              </a:ext>
            </a:extLst>
          </p:cNvPr>
          <p:cNvGrpSpPr/>
          <p:nvPr/>
        </p:nvGrpSpPr>
        <p:grpSpPr>
          <a:xfrm>
            <a:off x="3719052" y="1283851"/>
            <a:ext cx="3478412" cy="4905159"/>
            <a:chOff x="3663563" y="1205475"/>
            <a:chExt cx="3478412" cy="4905159"/>
          </a:xfrm>
        </p:grpSpPr>
        <p:pic>
          <p:nvPicPr>
            <p:cNvPr id="2" name="Picture 1" descr="A view from the inside of a train&#10;&#10;AI-generated content may be incorrect.">
              <a:extLst>
                <a:ext uri="{FF2B5EF4-FFF2-40B4-BE49-F238E27FC236}">
                  <a16:creationId xmlns:a16="http://schemas.microsoft.com/office/drawing/2014/main" id="{F66C9D70-1038-0B9D-9174-35124CF9B5ED}"/>
                </a:ext>
              </a:extLst>
            </p:cNvPr>
            <p:cNvPicPr>
              <a:picLocks noChangeAspect="1"/>
            </p:cNvPicPr>
            <p:nvPr/>
          </p:nvPicPr>
          <p:blipFill>
            <a:blip r:embed="rId6"/>
            <a:stretch>
              <a:fillRect/>
            </a:stretch>
          </p:blipFill>
          <p:spPr>
            <a:xfrm rot="5400000">
              <a:off x="2939184" y="1991565"/>
              <a:ext cx="4905159" cy="3332979"/>
            </a:xfrm>
            <a:prstGeom prst="rect">
              <a:avLst/>
            </a:prstGeom>
          </p:spPr>
        </p:pic>
        <p:sp>
          <p:nvSpPr>
            <p:cNvPr id="3" name="TextBox 2">
              <a:extLst>
                <a:ext uri="{FF2B5EF4-FFF2-40B4-BE49-F238E27FC236}">
                  <a16:creationId xmlns:a16="http://schemas.microsoft.com/office/drawing/2014/main" id="{FE60FD97-E69B-4269-22A9-4C8C326BA696}"/>
                </a:ext>
              </a:extLst>
            </p:cNvPr>
            <p:cNvSpPr txBox="1"/>
            <p:nvPr/>
          </p:nvSpPr>
          <p:spPr>
            <a:xfrm>
              <a:off x="3663563" y="2730990"/>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1</a:t>
              </a:r>
            </a:p>
          </p:txBody>
        </p:sp>
        <p:sp>
          <p:nvSpPr>
            <p:cNvPr id="13" name="TextBox 12">
              <a:extLst>
                <a:ext uri="{FF2B5EF4-FFF2-40B4-BE49-F238E27FC236}">
                  <a16:creationId xmlns:a16="http://schemas.microsoft.com/office/drawing/2014/main" id="{779332DD-1AF2-15D5-E497-64A142FAA25A}"/>
                </a:ext>
              </a:extLst>
            </p:cNvPr>
            <p:cNvSpPr txBox="1"/>
            <p:nvPr/>
          </p:nvSpPr>
          <p:spPr>
            <a:xfrm>
              <a:off x="4118794" y="2863770"/>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2</a:t>
              </a:r>
            </a:p>
          </p:txBody>
        </p:sp>
        <p:sp>
          <p:nvSpPr>
            <p:cNvPr id="16" name="TextBox 15">
              <a:extLst>
                <a:ext uri="{FF2B5EF4-FFF2-40B4-BE49-F238E27FC236}">
                  <a16:creationId xmlns:a16="http://schemas.microsoft.com/office/drawing/2014/main" id="{50839D2E-A284-A18C-2EDA-8FC13D6BA223}"/>
                </a:ext>
              </a:extLst>
            </p:cNvPr>
            <p:cNvSpPr txBox="1"/>
            <p:nvPr/>
          </p:nvSpPr>
          <p:spPr>
            <a:xfrm>
              <a:off x="4448390" y="2956604"/>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3</a:t>
              </a:r>
            </a:p>
          </p:txBody>
        </p:sp>
        <p:sp>
          <p:nvSpPr>
            <p:cNvPr id="17" name="TextBox 16">
              <a:extLst>
                <a:ext uri="{FF2B5EF4-FFF2-40B4-BE49-F238E27FC236}">
                  <a16:creationId xmlns:a16="http://schemas.microsoft.com/office/drawing/2014/main" id="{35183BA8-2FA8-E063-B78C-FE90E44950B9}"/>
                </a:ext>
              </a:extLst>
            </p:cNvPr>
            <p:cNvSpPr txBox="1"/>
            <p:nvPr/>
          </p:nvSpPr>
          <p:spPr>
            <a:xfrm>
              <a:off x="6706546" y="2765764"/>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4</a:t>
              </a:r>
            </a:p>
          </p:txBody>
        </p:sp>
        <p:sp>
          <p:nvSpPr>
            <p:cNvPr id="18" name="TextBox 17">
              <a:extLst>
                <a:ext uri="{FF2B5EF4-FFF2-40B4-BE49-F238E27FC236}">
                  <a16:creationId xmlns:a16="http://schemas.microsoft.com/office/drawing/2014/main" id="{17DFF47F-8354-22A7-3178-D344913827F7}"/>
                </a:ext>
              </a:extLst>
            </p:cNvPr>
            <p:cNvSpPr txBox="1"/>
            <p:nvPr/>
          </p:nvSpPr>
          <p:spPr>
            <a:xfrm>
              <a:off x="6369943" y="2887623"/>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5</a:t>
              </a:r>
            </a:p>
          </p:txBody>
        </p:sp>
        <p:sp>
          <p:nvSpPr>
            <p:cNvPr id="19" name="TextBox 18">
              <a:extLst>
                <a:ext uri="{FF2B5EF4-FFF2-40B4-BE49-F238E27FC236}">
                  <a16:creationId xmlns:a16="http://schemas.microsoft.com/office/drawing/2014/main" id="{8CC1AC92-D0D2-85F3-4E62-A2BE4D65733D}"/>
                </a:ext>
              </a:extLst>
            </p:cNvPr>
            <p:cNvSpPr txBox="1"/>
            <p:nvPr/>
          </p:nvSpPr>
          <p:spPr>
            <a:xfrm>
              <a:off x="6074420" y="2965819"/>
              <a:ext cx="435429" cy="400110"/>
            </a:xfrm>
            <a:prstGeom prst="rect">
              <a:avLst/>
            </a:prstGeom>
            <a:noFill/>
          </p:spPr>
          <p:txBody>
            <a:bodyPr wrap="square" rtlCol="0">
              <a:spAutoFit/>
            </a:bodyPr>
            <a:lstStyle/>
            <a:p>
              <a:pPr algn="ctr"/>
              <a:r>
                <a:rPr lang="en-GB" sz="2000" b="1" dirty="0">
                  <a:latin typeface="Calibri" panose="020F0502020204030204" pitchFamily="34" charset="0"/>
                  <a:ea typeface="Calibri" panose="020F0502020204030204" pitchFamily="34" charset="0"/>
                  <a:cs typeface="Calibri" panose="020F0502020204030204" pitchFamily="34" charset="0"/>
                </a:rPr>
                <a:t>6</a:t>
              </a:r>
            </a:p>
          </p:txBody>
        </p:sp>
      </p:grpSp>
      <p:sp>
        <p:nvSpPr>
          <p:cNvPr id="23" name="Google Shape;141;p3">
            <a:extLst>
              <a:ext uri="{FF2B5EF4-FFF2-40B4-BE49-F238E27FC236}">
                <a16:creationId xmlns:a16="http://schemas.microsoft.com/office/drawing/2014/main" id="{1BF80AB5-31D9-43C9-A9D4-0D4CB76ABB31}"/>
              </a:ext>
            </a:extLst>
          </p:cNvPr>
          <p:cNvSpPr txBox="1">
            <a:spLocks/>
          </p:cNvSpPr>
          <p:nvPr/>
        </p:nvSpPr>
        <p:spPr>
          <a:xfrm>
            <a:off x="3388835" y="153386"/>
            <a:ext cx="5414330" cy="649801"/>
          </a:xfrm>
          <a:prstGeom prst="roundRect">
            <a:avLst/>
          </a:prstGeom>
          <a:solidFill>
            <a:srgbClr val="0070C0"/>
          </a:solidFill>
          <a:ln w="9525" cap="flat" cmpd="sng" algn="ctr">
            <a:solidFill>
              <a:srgbClr val="00B0F0"/>
            </a:solid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US">
                <a:solidFill>
                  <a:schemeClr val="bg1"/>
                </a:solidFill>
              </a:rPr>
              <a:t>Story: Journey in a Train </a:t>
            </a:r>
            <a:endParaRPr lang="en-US" dirty="0">
              <a:solidFill>
                <a:schemeClr val="bg1"/>
              </a:solidFill>
            </a:endParaRPr>
          </a:p>
        </p:txBody>
      </p:sp>
      <p:pic>
        <p:nvPicPr>
          <p:cNvPr id="24" name="Picture 4" descr="Free India Train photo and picture">
            <a:extLst>
              <a:ext uri="{FF2B5EF4-FFF2-40B4-BE49-F238E27FC236}">
                <a16:creationId xmlns:a16="http://schemas.microsoft.com/office/drawing/2014/main" id="{6FEC836F-CF09-4C9E-9001-B0EEE1CD385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407795" y="57142"/>
            <a:ext cx="1516346" cy="84228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628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4625C40A-4FCC-6197-6ADD-D59EFE72D800}"/>
            </a:ext>
          </a:extLst>
        </p:cNvPr>
        <p:cNvGrpSpPr/>
        <p:nvPr/>
      </p:nvGrpSpPr>
      <p:grpSpPr>
        <a:xfrm>
          <a:off x="0" y="0"/>
          <a:ext cx="0" cy="0"/>
          <a:chOff x="0" y="0"/>
          <a:chExt cx="0" cy="0"/>
        </a:xfrm>
      </p:grpSpPr>
      <p:grpSp>
        <p:nvGrpSpPr>
          <p:cNvPr id="21" name="Group 20">
            <a:extLst>
              <a:ext uri="{FF2B5EF4-FFF2-40B4-BE49-F238E27FC236}">
                <a16:creationId xmlns:a16="http://schemas.microsoft.com/office/drawing/2014/main" id="{310F9D42-3E9B-488B-7156-D20E95EEF00B}"/>
              </a:ext>
            </a:extLst>
          </p:cNvPr>
          <p:cNvGrpSpPr/>
          <p:nvPr/>
        </p:nvGrpSpPr>
        <p:grpSpPr>
          <a:xfrm>
            <a:off x="458984" y="1424279"/>
            <a:ext cx="6790055" cy="3707089"/>
            <a:chOff x="115920" y="2126256"/>
            <a:chExt cx="6790055" cy="3707089"/>
          </a:xfrm>
        </p:grpSpPr>
        <p:sp>
          <p:nvSpPr>
            <p:cNvPr id="6" name="Rectangle: Rounded Corners 10">
              <a:extLst>
                <a:ext uri="{FF2B5EF4-FFF2-40B4-BE49-F238E27FC236}">
                  <a16:creationId xmlns:a16="http://schemas.microsoft.com/office/drawing/2014/main" id="{CAEDAA5F-714D-9FED-00E2-C62322090FFC}"/>
                </a:ext>
              </a:extLst>
            </p:cNvPr>
            <p:cNvSpPr/>
            <p:nvPr/>
          </p:nvSpPr>
          <p:spPr>
            <a:xfrm>
              <a:off x="115920" y="2126256"/>
              <a:ext cx="6768752" cy="519325"/>
            </a:xfrm>
            <a:prstGeom prst="roundRect">
              <a:avLst/>
            </a:prstGeom>
            <a:solidFill>
              <a:srgbClr val="FFD6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lnSpc>
                  <a:spcPct val="115000"/>
                </a:lnSpc>
              </a:pPr>
              <a:r>
                <a:rPr lang="en-IN" sz="2400" b="1" u="none" strike="noStrike" dirty="0">
                  <a:solidFill>
                    <a:schemeClr val="tx1"/>
                  </a:solidFill>
                  <a:effectLst/>
                  <a:latin typeface="Calibri" panose="020F0502020204030204" pitchFamily="34" charset="0"/>
                  <a:ea typeface="Arial" panose="020B0604020202020204" pitchFamily="34" charset="0"/>
                  <a:cs typeface="Calibri" panose="020F0502020204030204" pitchFamily="34" charset="0"/>
                </a:rPr>
                <a:t>Berth type                               Seat Numbers</a:t>
              </a:r>
            </a:p>
          </p:txBody>
        </p:sp>
        <p:sp>
          <p:nvSpPr>
            <p:cNvPr id="9" name="Rectangle: Rounded Corners 14">
              <a:extLst>
                <a:ext uri="{FF2B5EF4-FFF2-40B4-BE49-F238E27FC236}">
                  <a16:creationId xmlns:a16="http://schemas.microsoft.com/office/drawing/2014/main" id="{E48F1821-835C-8E53-B0B6-356FF761699B}"/>
                </a:ext>
              </a:extLst>
            </p:cNvPr>
            <p:cNvSpPr/>
            <p:nvPr/>
          </p:nvSpPr>
          <p:spPr>
            <a:xfrm>
              <a:off x="115920" y="2728385"/>
              <a:ext cx="6768752" cy="541801"/>
            </a:xfrm>
            <a:prstGeom prst="roundRect">
              <a:avLst/>
            </a:prstGeom>
            <a:solidFill>
              <a:srgbClr val="FF97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itchFamily="34" charset="0"/>
                  <a:cs typeface="Calibri" pitchFamily="34" charset="0"/>
                </a:rPr>
                <a:t>Lower Berth                           1, 4, 9, 12, 17, 20 </a:t>
              </a:r>
            </a:p>
          </p:txBody>
        </p:sp>
        <p:sp>
          <p:nvSpPr>
            <p:cNvPr id="10" name="Rectangle: Rounded Corners 18">
              <a:extLst>
                <a:ext uri="{FF2B5EF4-FFF2-40B4-BE49-F238E27FC236}">
                  <a16:creationId xmlns:a16="http://schemas.microsoft.com/office/drawing/2014/main" id="{3E5DBCCE-C4E7-C3E4-1FAB-4A1D8FDCCE97}"/>
                </a:ext>
              </a:extLst>
            </p:cNvPr>
            <p:cNvSpPr/>
            <p:nvPr/>
          </p:nvSpPr>
          <p:spPr>
            <a:xfrm>
              <a:off x="115920" y="3369174"/>
              <a:ext cx="6768752" cy="541802"/>
            </a:xfrm>
            <a:prstGeom prst="roundRect">
              <a:avLst/>
            </a:prstGeom>
            <a:solidFill>
              <a:srgbClr val="FF70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itchFamily="34" charset="0"/>
                  <a:cs typeface="Calibri" pitchFamily="34" charset="0"/>
                </a:rPr>
                <a:t>Middle Berth                         2, 5, 10, 13, 18, 21 </a:t>
              </a:r>
            </a:p>
          </p:txBody>
        </p:sp>
        <p:sp>
          <p:nvSpPr>
            <p:cNvPr id="11" name="Rectangle: Rounded Corners 14">
              <a:extLst>
                <a:ext uri="{FF2B5EF4-FFF2-40B4-BE49-F238E27FC236}">
                  <a16:creationId xmlns:a16="http://schemas.microsoft.com/office/drawing/2014/main" id="{132B646C-FC87-50D4-BAC7-E5174764EC17}"/>
                </a:ext>
              </a:extLst>
            </p:cNvPr>
            <p:cNvSpPr/>
            <p:nvPr/>
          </p:nvSpPr>
          <p:spPr>
            <a:xfrm>
              <a:off x="137223" y="4009964"/>
              <a:ext cx="6768752" cy="541801"/>
            </a:xfrm>
            <a:prstGeom prst="round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itchFamily="34" charset="0"/>
                  <a:cs typeface="Calibri" pitchFamily="34" charset="0"/>
                </a:rPr>
                <a:t>Upper</a:t>
              </a:r>
              <a:r>
                <a:rPr lang="en-GB" sz="2400" baseline="0" dirty="0">
                  <a:solidFill>
                    <a:schemeClr val="tx1"/>
                  </a:solidFill>
                  <a:latin typeface="Calibri" pitchFamily="34" charset="0"/>
                  <a:cs typeface="Calibri" pitchFamily="34" charset="0"/>
                </a:rPr>
                <a:t> Berth                          </a:t>
              </a:r>
              <a:r>
                <a:rPr lang="en-GB" sz="2400" dirty="0">
                  <a:solidFill>
                    <a:schemeClr val="tx1"/>
                  </a:solidFill>
                  <a:latin typeface="Calibri" pitchFamily="34" charset="0"/>
                  <a:cs typeface="Calibri" pitchFamily="34" charset="0"/>
                </a:rPr>
                <a:t>3, 6, 11,14, 19, 22</a:t>
              </a:r>
              <a:r>
                <a:rPr lang="en-GB" sz="2400" baseline="0" dirty="0">
                  <a:solidFill>
                    <a:schemeClr val="tx1"/>
                  </a:solidFill>
                  <a:latin typeface="Calibri" pitchFamily="34" charset="0"/>
                  <a:cs typeface="Calibri" pitchFamily="34" charset="0"/>
                </a:rPr>
                <a:t> </a:t>
              </a:r>
              <a:endParaRPr lang="en-GB" sz="2400" dirty="0">
                <a:solidFill>
                  <a:schemeClr val="tx1"/>
                </a:solidFill>
                <a:latin typeface="Calibri" pitchFamily="34" charset="0"/>
                <a:cs typeface="Calibri" pitchFamily="34" charset="0"/>
              </a:endParaRPr>
            </a:p>
          </p:txBody>
        </p:sp>
        <p:sp>
          <p:nvSpPr>
            <p:cNvPr id="12" name="Rectangle: Rounded Corners 18">
              <a:extLst>
                <a:ext uri="{FF2B5EF4-FFF2-40B4-BE49-F238E27FC236}">
                  <a16:creationId xmlns:a16="http://schemas.microsoft.com/office/drawing/2014/main" id="{E07F597A-8E7A-EF04-9C1B-68A8FBABD216}"/>
                </a:ext>
              </a:extLst>
            </p:cNvPr>
            <p:cNvSpPr/>
            <p:nvPr/>
          </p:nvSpPr>
          <p:spPr>
            <a:xfrm>
              <a:off x="137223" y="4650753"/>
              <a:ext cx="6768752" cy="541802"/>
            </a:xfrm>
            <a:prstGeom prst="roundRect">
              <a:avLst/>
            </a:prstGeom>
            <a:solidFill>
              <a:srgbClr val="00B0F0">
                <a:alpha val="6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itchFamily="34" charset="0"/>
                  <a:cs typeface="Calibri" pitchFamily="34" charset="0"/>
                </a:rPr>
                <a:t>Side Lower Berth                  7, 15, 23  </a:t>
              </a:r>
            </a:p>
          </p:txBody>
        </p:sp>
        <p:sp>
          <p:nvSpPr>
            <p:cNvPr id="13" name="Rectangle: Rounded Corners 18">
              <a:extLst>
                <a:ext uri="{FF2B5EF4-FFF2-40B4-BE49-F238E27FC236}">
                  <a16:creationId xmlns:a16="http://schemas.microsoft.com/office/drawing/2014/main" id="{9CB6C449-9AC9-093A-28AA-15BF0CB24710}"/>
                </a:ext>
              </a:extLst>
            </p:cNvPr>
            <p:cNvSpPr/>
            <p:nvPr/>
          </p:nvSpPr>
          <p:spPr>
            <a:xfrm>
              <a:off x="137223" y="5291543"/>
              <a:ext cx="6768752" cy="541802"/>
            </a:xfrm>
            <a:prstGeom prst="roundRect">
              <a:avLst/>
            </a:prstGeom>
            <a:solidFill>
              <a:srgbClr val="7030A0">
                <a:alpha val="67059"/>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Calibri" pitchFamily="34" charset="0"/>
                  <a:cs typeface="Calibri" pitchFamily="34" charset="0"/>
                </a:rPr>
                <a:t>Side Upper Berth                  8, 16, 24  </a:t>
              </a:r>
            </a:p>
          </p:txBody>
        </p:sp>
        <p:cxnSp>
          <p:nvCxnSpPr>
            <p:cNvPr id="15" name="Straight Connector 14">
              <a:extLst>
                <a:ext uri="{FF2B5EF4-FFF2-40B4-BE49-F238E27FC236}">
                  <a16:creationId xmlns:a16="http://schemas.microsoft.com/office/drawing/2014/main" id="{0C0761CD-4897-D577-4741-3858770BE9AA}"/>
                </a:ext>
              </a:extLst>
            </p:cNvPr>
            <p:cNvCxnSpPr>
              <a:cxnSpLocks/>
            </p:cNvCxnSpPr>
            <p:nvPr/>
          </p:nvCxnSpPr>
          <p:spPr>
            <a:xfrm>
              <a:off x="3475559" y="2126256"/>
              <a:ext cx="21303" cy="3707089"/>
            </a:xfrm>
            <a:prstGeom prst="line">
              <a:avLst/>
            </a:prstGeom>
            <a:ln>
              <a:solidFill>
                <a:srgbClr val="C00000"/>
              </a:solidFill>
            </a:ln>
          </p:spPr>
          <p:style>
            <a:lnRef idx="3">
              <a:schemeClr val="dk1"/>
            </a:lnRef>
            <a:fillRef idx="0">
              <a:schemeClr val="dk1"/>
            </a:fillRef>
            <a:effectRef idx="2">
              <a:schemeClr val="dk1"/>
            </a:effectRef>
            <a:fontRef idx="minor">
              <a:schemeClr val="tx1"/>
            </a:fontRef>
          </p:style>
        </p:cxnSp>
      </p:grpSp>
      <p:pic>
        <p:nvPicPr>
          <p:cNvPr id="16" name="Picture 15" descr="A cartoon of a child and a child&#10;&#10;Description automatically generated">
            <a:extLst>
              <a:ext uri="{FF2B5EF4-FFF2-40B4-BE49-F238E27FC236}">
                <a16:creationId xmlns:a16="http://schemas.microsoft.com/office/drawing/2014/main" id="{EE0F395A-CC15-42C1-2970-87345DF3010B}"/>
              </a:ext>
            </a:extLst>
          </p:cNvPr>
          <p:cNvPicPr>
            <a:picLocks noChangeAspect="1"/>
          </p:cNvPicPr>
          <p:nvPr/>
        </p:nvPicPr>
        <p:blipFill rotWithShape="1">
          <a:blip r:embed="rId3">
            <a:extLst>
              <a:ext uri="{28A0092B-C50C-407E-A947-70E740481C1C}">
                <a14:useLocalDpi xmlns:a14="http://schemas.microsoft.com/office/drawing/2010/main" val="0"/>
              </a:ext>
            </a:extLst>
          </a:blip>
          <a:srcRect l="8601" t="41112" r="62952" b="9841"/>
          <a:stretch/>
        </p:blipFill>
        <p:spPr>
          <a:xfrm flipH="1">
            <a:off x="7446216" y="2835060"/>
            <a:ext cx="1540306" cy="3869554"/>
          </a:xfrm>
          <a:prstGeom prst="rect">
            <a:avLst/>
          </a:prstGeom>
        </p:spPr>
      </p:pic>
      <p:pic>
        <p:nvPicPr>
          <p:cNvPr id="17" name="Picture 16" descr="A cartoon of a child and a child&#10;&#10;Description automatically generated">
            <a:extLst>
              <a:ext uri="{FF2B5EF4-FFF2-40B4-BE49-F238E27FC236}">
                <a16:creationId xmlns:a16="http://schemas.microsoft.com/office/drawing/2014/main" id="{1C26FDE7-D8DD-E0C3-3D57-86F7AE825862}"/>
              </a:ext>
            </a:extLst>
          </p:cNvPr>
          <p:cNvPicPr>
            <a:picLocks noChangeAspect="1"/>
          </p:cNvPicPr>
          <p:nvPr/>
        </p:nvPicPr>
        <p:blipFill rotWithShape="1">
          <a:blip r:embed="rId3">
            <a:extLst>
              <a:ext uri="{28A0092B-C50C-407E-A947-70E740481C1C}">
                <a14:useLocalDpi xmlns:a14="http://schemas.microsoft.com/office/drawing/2010/main" val="0"/>
              </a:ext>
            </a:extLst>
          </a:blip>
          <a:srcRect l="53467" t="41112" r="20167" b="9841"/>
          <a:stretch/>
        </p:blipFill>
        <p:spPr>
          <a:xfrm>
            <a:off x="9859104" y="2824522"/>
            <a:ext cx="1413935" cy="3832507"/>
          </a:xfrm>
          <a:prstGeom prst="rect">
            <a:avLst/>
          </a:prstGeom>
        </p:spPr>
      </p:pic>
      <p:grpSp>
        <p:nvGrpSpPr>
          <p:cNvPr id="20" name="Group 19">
            <a:extLst>
              <a:ext uri="{FF2B5EF4-FFF2-40B4-BE49-F238E27FC236}">
                <a16:creationId xmlns:a16="http://schemas.microsoft.com/office/drawing/2014/main" id="{28057A66-998F-892F-C22C-0F7329033709}"/>
              </a:ext>
            </a:extLst>
          </p:cNvPr>
          <p:cNvGrpSpPr/>
          <p:nvPr/>
        </p:nvGrpSpPr>
        <p:grpSpPr>
          <a:xfrm>
            <a:off x="7532188" y="1208140"/>
            <a:ext cx="3447006" cy="1729958"/>
            <a:chOff x="7081657" y="1154719"/>
            <a:chExt cx="3298422" cy="1635741"/>
          </a:xfrm>
        </p:grpSpPr>
        <p:sp>
          <p:nvSpPr>
            <p:cNvPr id="18" name="Oval Callout 17">
              <a:extLst>
                <a:ext uri="{FF2B5EF4-FFF2-40B4-BE49-F238E27FC236}">
                  <a16:creationId xmlns:a16="http://schemas.microsoft.com/office/drawing/2014/main" id="{82A745FC-C0AD-6422-2CEB-5D9DA67FBBCB}"/>
                </a:ext>
              </a:extLst>
            </p:cNvPr>
            <p:cNvSpPr/>
            <p:nvPr/>
          </p:nvSpPr>
          <p:spPr>
            <a:xfrm>
              <a:off x="7081657" y="1154719"/>
              <a:ext cx="3298422" cy="1601088"/>
            </a:xfrm>
            <a:prstGeom prst="wedgeEllipseCallout">
              <a:avLst>
                <a:gd name="adj1" fmla="val 23695"/>
                <a:gd name="adj2" fmla="val 80676"/>
              </a:avLst>
            </a:prstGeom>
          </p:spPr>
          <p:style>
            <a:lnRef idx="1">
              <a:schemeClr val="accent4"/>
            </a:lnRef>
            <a:fillRef idx="2">
              <a:schemeClr val="accent4"/>
            </a:fillRef>
            <a:effectRef idx="1">
              <a:schemeClr val="accent4"/>
            </a:effectRef>
            <a:fontRef idx="minor">
              <a:schemeClr val="dk1"/>
            </a:fontRef>
          </p:style>
          <p:txBody>
            <a:bodyPr rtlCol="0" anchor="ctr"/>
            <a:lstStyle/>
            <a:p>
              <a:pPr algn="ctr"/>
              <a:endParaRPr lang="x-none" sz="2400" dirty="0">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CFCE0DF9-0605-2399-829A-6D055484145E}"/>
                </a:ext>
              </a:extLst>
            </p:cNvPr>
            <p:cNvSpPr txBox="1"/>
            <p:nvPr/>
          </p:nvSpPr>
          <p:spPr>
            <a:xfrm>
              <a:off x="7513372" y="1220800"/>
              <a:ext cx="2700002" cy="1569660"/>
            </a:xfrm>
            <a:prstGeom prst="rect">
              <a:avLst/>
            </a:prstGeom>
            <a:noFill/>
          </p:spPr>
          <p:txBody>
            <a:bodyPr wrap="square" rtlCol="0">
              <a:spAutoFit/>
            </a:bodyPr>
            <a:lstStyle/>
            <a:p>
              <a:pPr algn="ctr"/>
              <a:r>
                <a:rPr lang="en-US" sz="2400" dirty="0">
                  <a:latin typeface="Calibri" panose="020F0502020204030204" pitchFamily="34" charset="0"/>
                  <a:ea typeface="Calibri"/>
                  <a:cs typeface="Calibri" panose="020F0502020204030204" pitchFamily="34" charset="0"/>
                </a:rPr>
                <a:t>There is </a:t>
              </a:r>
              <a:r>
                <a:rPr lang="en-US" sz="2400" dirty="0">
                  <a:latin typeface="Calibri"/>
                  <a:ea typeface="Calibri"/>
                  <a:cs typeface="Cambria"/>
                </a:rPr>
                <a:t>a  very interesting </a:t>
              </a:r>
            </a:p>
            <a:p>
              <a:pPr algn="ctr"/>
              <a:r>
                <a:rPr lang="en-US" sz="2400" dirty="0">
                  <a:latin typeface="Calibri"/>
                  <a:ea typeface="Calibri"/>
                  <a:cs typeface="Cambria"/>
                </a:rPr>
                <a:t>pattern about the seat numbers.  </a:t>
              </a:r>
              <a:endParaRPr lang="en-GB" sz="2400" dirty="0">
                <a:latin typeface="Cambria"/>
                <a:ea typeface="Cambria"/>
                <a:cs typeface="Cambria"/>
              </a:endParaRPr>
            </a:p>
          </p:txBody>
        </p:sp>
      </p:grpSp>
      <p:sp>
        <p:nvSpPr>
          <p:cNvPr id="3" name="Google Shape;141;p3">
            <a:extLst>
              <a:ext uri="{FF2B5EF4-FFF2-40B4-BE49-F238E27FC236}">
                <a16:creationId xmlns:a16="http://schemas.microsoft.com/office/drawing/2014/main" id="{1BFA7F36-990C-0373-E0F6-89AB43874DE1}"/>
              </a:ext>
            </a:extLst>
          </p:cNvPr>
          <p:cNvSpPr txBox="1">
            <a:spLocks/>
          </p:cNvSpPr>
          <p:nvPr/>
        </p:nvSpPr>
        <p:spPr>
          <a:xfrm>
            <a:off x="3388835" y="153386"/>
            <a:ext cx="5414330" cy="649801"/>
          </a:xfrm>
          <a:prstGeom prst="roundRect">
            <a:avLst/>
          </a:prstGeom>
          <a:solidFill>
            <a:srgbClr val="0070C0"/>
          </a:solidFill>
          <a:ln w="9525" cap="flat" cmpd="sng" algn="ctr">
            <a:solidFill>
              <a:srgbClr val="00B0F0"/>
            </a:solid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Train Berth Numbers</a:t>
            </a:r>
          </a:p>
        </p:txBody>
      </p:sp>
      <p:pic>
        <p:nvPicPr>
          <p:cNvPr id="22" name="Picture 4" descr="Free India Train photo and picture">
            <a:extLst>
              <a:ext uri="{FF2B5EF4-FFF2-40B4-BE49-F238E27FC236}">
                <a16:creationId xmlns:a16="http://schemas.microsoft.com/office/drawing/2014/main" id="{DE6676FA-316A-6DE7-4DB1-F3E1AE8033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97518" y="57144"/>
            <a:ext cx="1516346" cy="84228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7326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sp>
        <p:nvSpPr>
          <p:cNvPr id="3" name="TextBox 2">
            <a:extLst>
              <a:ext uri="{FF2B5EF4-FFF2-40B4-BE49-F238E27FC236}">
                <a16:creationId xmlns:a16="http://schemas.microsoft.com/office/drawing/2014/main" id="{2F34B98E-7E7E-4EC2-8792-768DF640920A}"/>
              </a:ext>
            </a:extLst>
          </p:cNvPr>
          <p:cNvSpPr txBox="1"/>
          <p:nvPr/>
        </p:nvSpPr>
        <p:spPr>
          <a:xfrm>
            <a:off x="2974686" y="1207560"/>
            <a:ext cx="6026226" cy="461665"/>
          </a:xfrm>
          <a:prstGeom prst="rect">
            <a:avLst/>
          </a:prstGeom>
          <a:solidFill>
            <a:srgbClr val="7030A0"/>
          </a:solidFill>
          <a:ln>
            <a:solidFill>
              <a:srgbClr val="7030A0"/>
            </a:solidFill>
          </a:ln>
        </p:spPr>
        <p:txBody>
          <a:bodyPr wrap="square" rtlCol="0">
            <a:spAutoFit/>
          </a:bodyPr>
          <a:lstStyle/>
          <a:p>
            <a:pPr algn="ctr"/>
            <a:r>
              <a:rPr lang="en-US" sz="2400" dirty="0">
                <a:solidFill>
                  <a:schemeClr val="bg1"/>
                </a:solidFill>
                <a:effectLst/>
                <a:latin typeface="Calibri" panose="020F0502020204030204" pitchFamily="34" charset="0"/>
                <a:ea typeface="Calibri" panose="020F0502020204030204" pitchFamily="34" charset="0"/>
                <a:cs typeface="Cambria" panose="02040503050406030204" pitchFamily="18" charset="0"/>
              </a:rPr>
              <a:t>Look at the list made by </a:t>
            </a:r>
            <a:r>
              <a:rPr lang="en-US" sz="2400" dirty="0">
                <a:solidFill>
                  <a:schemeClr val="bg1"/>
                </a:solidFill>
                <a:effectLst/>
                <a:latin typeface="Calibri" panose="020F0502020204030204" pitchFamily="34" charset="0"/>
                <a:ea typeface="Calibri" panose="020F0502020204030204" pitchFamily="34" charset="0"/>
              </a:rPr>
              <a:t>Shriya and Sirish </a:t>
            </a:r>
            <a:endParaRPr lang="x-none" sz="2400" dirty="0">
              <a:solidFill>
                <a:schemeClr val="bg1"/>
              </a:solidFill>
              <a:effectLst/>
              <a:latin typeface="Cambria" panose="02040503050406030204" pitchFamily="18" charset="0"/>
              <a:ea typeface="Cambria" panose="02040503050406030204" pitchFamily="18" charset="0"/>
              <a:cs typeface="Cambria" panose="02040503050406030204" pitchFamily="18" charset="0"/>
            </a:endParaRPr>
          </a:p>
        </p:txBody>
      </p:sp>
      <p:grpSp>
        <p:nvGrpSpPr>
          <p:cNvPr id="4" name="Group 3">
            <a:extLst>
              <a:ext uri="{FF2B5EF4-FFF2-40B4-BE49-F238E27FC236}">
                <a16:creationId xmlns:a16="http://schemas.microsoft.com/office/drawing/2014/main" id="{96E1C9D7-2334-797D-E74C-910BD1DE71E9}"/>
              </a:ext>
            </a:extLst>
          </p:cNvPr>
          <p:cNvGrpSpPr/>
          <p:nvPr/>
        </p:nvGrpSpPr>
        <p:grpSpPr>
          <a:xfrm>
            <a:off x="748217" y="1847508"/>
            <a:ext cx="8418161" cy="654032"/>
            <a:chOff x="317415" y="1834251"/>
            <a:chExt cx="8418161" cy="1182063"/>
          </a:xfrm>
        </p:grpSpPr>
        <p:sp>
          <p:nvSpPr>
            <p:cNvPr id="5" name="Rectangle 4">
              <a:extLst>
                <a:ext uri="{FF2B5EF4-FFF2-40B4-BE49-F238E27FC236}">
                  <a16:creationId xmlns:a16="http://schemas.microsoft.com/office/drawing/2014/main" id="{EB088923-2CE4-E4AF-4208-1C1F3B18F909}"/>
                </a:ext>
              </a:extLst>
            </p:cNvPr>
            <p:cNvSpPr/>
            <p:nvPr/>
          </p:nvSpPr>
          <p:spPr>
            <a:xfrm>
              <a:off x="569288" y="1890344"/>
              <a:ext cx="2202428" cy="1069545"/>
            </a:xfrm>
            <a:prstGeom prst="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6" name="Rounded Rectangle 6">
              <a:extLst>
                <a:ext uri="{FF2B5EF4-FFF2-40B4-BE49-F238E27FC236}">
                  <a16:creationId xmlns:a16="http://schemas.microsoft.com/office/drawing/2014/main" id="{075D7307-6481-D027-7EB7-D0EC79FE6891}"/>
                </a:ext>
              </a:extLst>
            </p:cNvPr>
            <p:cNvSpPr/>
            <p:nvPr/>
          </p:nvSpPr>
          <p:spPr>
            <a:xfrm>
              <a:off x="924642" y="1840902"/>
              <a:ext cx="7778730" cy="117541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7" name="Isosceles Triangle 3">
              <a:extLst>
                <a:ext uri="{FF2B5EF4-FFF2-40B4-BE49-F238E27FC236}">
                  <a16:creationId xmlns:a16="http://schemas.microsoft.com/office/drawing/2014/main" id="{3AE15ADA-2F79-37A4-EDDA-ACC1B770E897}"/>
                </a:ext>
              </a:extLst>
            </p:cNvPr>
            <p:cNvSpPr/>
            <p:nvPr/>
          </p:nvSpPr>
          <p:spPr>
            <a:xfrm rot="5400000">
              <a:off x="354108" y="1853651"/>
              <a:ext cx="1070443" cy="1143829"/>
            </a:xfrm>
            <a:custGeom>
              <a:avLst/>
              <a:gdLst/>
              <a:ahLst/>
              <a:cxnLst/>
              <a:rect l="l" t="t" r="r" b="b"/>
              <a:pathLst>
                <a:path w="1886866" h="2016224">
                  <a:moveTo>
                    <a:pt x="943433" y="0"/>
                  </a:moveTo>
                  <a:lnTo>
                    <a:pt x="1886866" y="1584176"/>
                  </a:lnTo>
                  <a:cubicBezTo>
                    <a:pt x="1683465" y="1844743"/>
                    <a:pt x="1336825" y="2016224"/>
                    <a:pt x="943433" y="2016224"/>
                  </a:cubicBezTo>
                  <a:cubicBezTo>
                    <a:pt x="550041" y="2016224"/>
                    <a:pt x="203402" y="1844743"/>
                    <a:pt x="0" y="1584176"/>
                  </a:cubicBezTo>
                  <a:close/>
                </a:path>
              </a:pathLst>
            </a:cu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8" name="Rounded Rectangle 9">
              <a:extLst>
                <a:ext uri="{FF2B5EF4-FFF2-40B4-BE49-F238E27FC236}">
                  <a16:creationId xmlns:a16="http://schemas.microsoft.com/office/drawing/2014/main" id="{30462DDF-4409-E5CE-B39E-7556A94FFBA4}"/>
                </a:ext>
              </a:extLst>
            </p:cNvPr>
            <p:cNvSpPr/>
            <p:nvPr/>
          </p:nvSpPr>
          <p:spPr>
            <a:xfrm>
              <a:off x="3931031" y="1834251"/>
              <a:ext cx="4804545" cy="1182063"/>
            </a:xfrm>
            <a:custGeom>
              <a:avLst/>
              <a:gdLst/>
              <a:ahLst/>
              <a:cxnLst/>
              <a:rect l="l" t="t" r="r" b="b"/>
              <a:pathLst>
                <a:path w="5264968" h="1008113">
                  <a:moveTo>
                    <a:pt x="0" y="0"/>
                  </a:moveTo>
                  <a:lnTo>
                    <a:pt x="5211246" y="0"/>
                  </a:lnTo>
                  <a:cubicBezTo>
                    <a:pt x="5240916" y="0"/>
                    <a:pt x="5264968" y="24052"/>
                    <a:pt x="5264968" y="53722"/>
                  </a:cubicBezTo>
                  <a:lnTo>
                    <a:pt x="5264968" y="954391"/>
                  </a:lnTo>
                  <a:cubicBezTo>
                    <a:pt x="5264968" y="984061"/>
                    <a:pt x="5240916" y="1008113"/>
                    <a:pt x="5211246" y="1008113"/>
                  </a:cubicBezTo>
                  <a:lnTo>
                    <a:pt x="0" y="1008113"/>
                  </a:lnTo>
                  <a:close/>
                </a:path>
              </a:pathLst>
            </a:custGeom>
            <a:solidFill>
              <a:schemeClr val="accent2">
                <a:lumMod val="5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86E9C525-9892-B7A8-A966-B8C0FF6043F0}"/>
                </a:ext>
              </a:extLst>
            </p:cNvPr>
            <p:cNvSpPr txBox="1"/>
            <p:nvPr/>
          </p:nvSpPr>
          <p:spPr>
            <a:xfrm>
              <a:off x="1450253" y="2029005"/>
              <a:ext cx="2007900" cy="834389"/>
            </a:xfrm>
            <a:prstGeom prst="rect">
              <a:avLst/>
            </a:prstGeom>
            <a:noFill/>
          </p:spPr>
          <p:txBody>
            <a:bodyPr wrap="square" lIns="108000" rIns="108000" rtlCol="0" anchor="ctr">
              <a:spAutoFit/>
            </a:bodyPr>
            <a:lstStyle/>
            <a:p>
              <a:pPr algn="ctr"/>
              <a:r>
                <a:rPr lang="en-US" sz="2400" dirty="0">
                  <a:latin typeface="Calibri" panose="020F0502020204030204" pitchFamily="34" charset="0"/>
                  <a:cs typeface="Calibri" panose="020F0502020204030204" pitchFamily="34" charset="0"/>
                </a:rPr>
                <a:t>Lower berths</a:t>
              </a:r>
              <a:endParaRPr lang="ko-KR" altLang="en-US" sz="2400" b="1" dirty="0">
                <a:solidFill>
                  <a:schemeClr val="accent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BCE8A659-6B32-6C02-10FF-045E2B3045CC}"/>
                </a:ext>
              </a:extLst>
            </p:cNvPr>
            <p:cNvSpPr txBox="1"/>
            <p:nvPr/>
          </p:nvSpPr>
          <p:spPr>
            <a:xfrm>
              <a:off x="4022418" y="2044727"/>
              <a:ext cx="3746635" cy="834389"/>
            </a:xfrm>
            <a:prstGeom prst="rect">
              <a:avLst/>
            </a:prstGeom>
            <a:noFill/>
          </p:spPr>
          <p:txBody>
            <a:bodyPr wrap="square" lIns="108000" rIns="108000" rtlCol="0">
              <a:spAutoFit/>
            </a:bodyPr>
            <a:lstStyle/>
            <a:p>
              <a:r>
                <a:rPr lang="en-US" sz="1800" dirty="0">
                  <a:solidFill>
                    <a:schemeClr val="bg1"/>
                  </a:solidFill>
                </a:rPr>
                <a:t>1</a:t>
              </a:r>
              <a:r>
                <a:rPr lang="en-US" sz="2400" dirty="0">
                  <a:solidFill>
                    <a:schemeClr val="bg1"/>
                  </a:solidFill>
                  <a:latin typeface="Calibri" panose="020F0502020204030204" pitchFamily="34" charset="0"/>
                  <a:cs typeface="Calibri" panose="020F0502020204030204" pitchFamily="34" charset="0"/>
                </a:rPr>
                <a:t>, 4, 7, 9, 12, 15, 17, 20, 23...</a:t>
              </a:r>
              <a:endParaRPr lang="ko-KR" altLang="en-US" sz="2400" b="1" dirty="0">
                <a:solidFill>
                  <a:schemeClr val="bg1"/>
                </a:solidFill>
                <a:latin typeface="Calibri" panose="020F0502020204030204" pitchFamily="34" charset="0"/>
                <a:cs typeface="Calibri" panose="020F0502020204030204" pitchFamily="34" charset="0"/>
              </a:endParaRPr>
            </a:p>
          </p:txBody>
        </p:sp>
        <p:sp>
          <p:nvSpPr>
            <p:cNvPr id="11" name="TextBox 10">
              <a:extLst>
                <a:ext uri="{FF2B5EF4-FFF2-40B4-BE49-F238E27FC236}">
                  <a16:creationId xmlns:a16="http://schemas.microsoft.com/office/drawing/2014/main" id="{4CD9D8B5-57FF-E8CB-F368-9610F27EDB2C}"/>
                </a:ext>
              </a:extLst>
            </p:cNvPr>
            <p:cNvSpPr txBox="1"/>
            <p:nvPr/>
          </p:nvSpPr>
          <p:spPr>
            <a:xfrm>
              <a:off x="445807" y="2012866"/>
              <a:ext cx="1143830" cy="834389"/>
            </a:xfrm>
            <a:prstGeom prst="rect">
              <a:avLst/>
            </a:prstGeom>
            <a:noFill/>
          </p:spPr>
          <p:txBody>
            <a:bodyPr wrap="square" lIns="108000" rIns="108000" rtlCol="0">
              <a:spAutoFit/>
            </a:bodyPr>
            <a:lstStyle/>
            <a:p>
              <a:r>
                <a:rPr lang="en-US" altLang="ko-KR" sz="2400" b="1" dirty="0">
                  <a:solidFill>
                    <a:schemeClr val="bg1"/>
                  </a:solidFill>
                  <a:latin typeface="Calibri" panose="020F0502020204030204" pitchFamily="34" charset="0"/>
                  <a:cs typeface="Calibri" panose="020F0502020204030204" pitchFamily="34" charset="0"/>
                </a:rPr>
                <a:t>01</a:t>
              </a:r>
              <a:endParaRPr lang="ko-KR" altLang="en-US" sz="2400" b="1" dirty="0">
                <a:solidFill>
                  <a:schemeClr val="bg1"/>
                </a:solidFill>
                <a:latin typeface="Calibri" panose="020F0502020204030204" pitchFamily="34" charset="0"/>
                <a:cs typeface="Calibri" panose="020F0502020204030204" pitchFamily="34" charset="0"/>
              </a:endParaRPr>
            </a:p>
          </p:txBody>
        </p:sp>
      </p:grpSp>
      <p:grpSp>
        <p:nvGrpSpPr>
          <p:cNvPr id="43" name="Group 42">
            <a:extLst>
              <a:ext uri="{FF2B5EF4-FFF2-40B4-BE49-F238E27FC236}">
                <a16:creationId xmlns:a16="http://schemas.microsoft.com/office/drawing/2014/main" id="{BA80EB58-3DDD-74E1-4ABF-CEEE2425099C}"/>
              </a:ext>
            </a:extLst>
          </p:cNvPr>
          <p:cNvGrpSpPr/>
          <p:nvPr/>
        </p:nvGrpSpPr>
        <p:grpSpPr>
          <a:xfrm>
            <a:off x="748217" y="2611486"/>
            <a:ext cx="8410457" cy="654032"/>
            <a:chOff x="725172" y="2653880"/>
            <a:chExt cx="8410457" cy="654032"/>
          </a:xfrm>
        </p:grpSpPr>
        <p:grpSp>
          <p:nvGrpSpPr>
            <p:cNvPr id="12" name="Group 11">
              <a:extLst>
                <a:ext uri="{FF2B5EF4-FFF2-40B4-BE49-F238E27FC236}">
                  <a16:creationId xmlns:a16="http://schemas.microsoft.com/office/drawing/2014/main" id="{90CA9EE0-1D1E-47EA-5F1B-68B80C76930A}"/>
                </a:ext>
              </a:extLst>
            </p:cNvPr>
            <p:cNvGrpSpPr/>
            <p:nvPr/>
          </p:nvGrpSpPr>
          <p:grpSpPr>
            <a:xfrm>
              <a:off x="725172" y="2653880"/>
              <a:ext cx="8410457" cy="654032"/>
              <a:chOff x="317415" y="3299678"/>
              <a:chExt cx="8410457" cy="1182063"/>
            </a:xfrm>
          </p:grpSpPr>
          <p:sp>
            <p:nvSpPr>
              <p:cNvPr id="13" name="Rectangle 12">
                <a:extLst>
                  <a:ext uri="{FF2B5EF4-FFF2-40B4-BE49-F238E27FC236}">
                    <a16:creationId xmlns:a16="http://schemas.microsoft.com/office/drawing/2014/main" id="{1E58F29D-86CE-4A51-09CF-350AB1D58F62}"/>
                  </a:ext>
                </a:extLst>
              </p:cNvPr>
              <p:cNvSpPr/>
              <p:nvPr/>
            </p:nvSpPr>
            <p:spPr>
              <a:xfrm>
                <a:off x="569288" y="3355771"/>
                <a:ext cx="2202428" cy="1069545"/>
              </a:xfrm>
              <a:prstGeom prst="rect">
                <a:avLst/>
              </a:prstGeom>
              <a:gradFill>
                <a:gsLst>
                  <a:gs pos="0">
                    <a:schemeClr val="accent2">
                      <a:lumMod val="84000"/>
                    </a:schemeClr>
                  </a:gs>
                  <a:gs pos="100000">
                    <a:schemeClr val="accent2">
                      <a:lumMod val="8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14" name="Rounded Rectangle 31">
                <a:extLst>
                  <a:ext uri="{FF2B5EF4-FFF2-40B4-BE49-F238E27FC236}">
                    <a16:creationId xmlns:a16="http://schemas.microsoft.com/office/drawing/2014/main" id="{87B35C6E-AD9E-8827-D608-E40D0C38773F}"/>
                  </a:ext>
                </a:extLst>
              </p:cNvPr>
              <p:cNvSpPr/>
              <p:nvPr/>
            </p:nvSpPr>
            <p:spPr>
              <a:xfrm>
                <a:off x="924643" y="3306329"/>
                <a:ext cx="7784368" cy="117541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15" name="Isosceles Triangle 3">
                <a:extLst>
                  <a:ext uri="{FF2B5EF4-FFF2-40B4-BE49-F238E27FC236}">
                    <a16:creationId xmlns:a16="http://schemas.microsoft.com/office/drawing/2014/main" id="{CC7690CE-3B68-9BDF-F9CC-2650DDC42BF3}"/>
                  </a:ext>
                </a:extLst>
              </p:cNvPr>
              <p:cNvSpPr/>
              <p:nvPr/>
            </p:nvSpPr>
            <p:spPr>
              <a:xfrm rot="5400000">
                <a:off x="354108" y="3319078"/>
                <a:ext cx="1070443" cy="1143829"/>
              </a:xfrm>
              <a:custGeom>
                <a:avLst/>
                <a:gdLst/>
                <a:ahLst/>
                <a:cxnLst/>
                <a:rect l="l" t="t" r="r" b="b"/>
                <a:pathLst>
                  <a:path w="1886866" h="2016224">
                    <a:moveTo>
                      <a:pt x="943433" y="0"/>
                    </a:moveTo>
                    <a:lnTo>
                      <a:pt x="1886866" y="1584176"/>
                    </a:lnTo>
                    <a:cubicBezTo>
                      <a:pt x="1683465" y="1844743"/>
                      <a:pt x="1336825" y="2016224"/>
                      <a:pt x="943433" y="2016224"/>
                    </a:cubicBezTo>
                    <a:cubicBezTo>
                      <a:pt x="550041" y="2016224"/>
                      <a:pt x="203402" y="1844743"/>
                      <a:pt x="0" y="158417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16" name="Rounded Rectangle 9">
                <a:extLst>
                  <a:ext uri="{FF2B5EF4-FFF2-40B4-BE49-F238E27FC236}">
                    <a16:creationId xmlns:a16="http://schemas.microsoft.com/office/drawing/2014/main" id="{955F89F2-F655-B8A8-C227-0A10394FD1EC}"/>
                  </a:ext>
                </a:extLst>
              </p:cNvPr>
              <p:cNvSpPr/>
              <p:nvPr/>
            </p:nvSpPr>
            <p:spPr>
              <a:xfrm>
                <a:off x="3921872" y="3299678"/>
                <a:ext cx="4806000" cy="1182063"/>
              </a:xfrm>
              <a:custGeom>
                <a:avLst/>
                <a:gdLst/>
                <a:ahLst/>
                <a:cxnLst/>
                <a:rect l="l" t="t" r="r" b="b"/>
                <a:pathLst>
                  <a:path w="5264968" h="1008113">
                    <a:moveTo>
                      <a:pt x="0" y="0"/>
                    </a:moveTo>
                    <a:lnTo>
                      <a:pt x="5211246" y="0"/>
                    </a:lnTo>
                    <a:cubicBezTo>
                      <a:pt x="5240916" y="0"/>
                      <a:pt x="5264968" y="24052"/>
                      <a:pt x="5264968" y="53722"/>
                    </a:cubicBezTo>
                    <a:lnTo>
                      <a:pt x="5264968" y="954391"/>
                    </a:lnTo>
                    <a:cubicBezTo>
                      <a:pt x="5264968" y="984061"/>
                      <a:pt x="5240916" y="1008113"/>
                      <a:pt x="5211246" y="1008113"/>
                    </a:cubicBezTo>
                    <a:lnTo>
                      <a:pt x="0" y="1008113"/>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FC905C60-962C-BF5B-8FA5-AA6AD101F2BB}"/>
                  </a:ext>
                </a:extLst>
              </p:cNvPr>
              <p:cNvSpPr txBox="1"/>
              <p:nvPr/>
            </p:nvSpPr>
            <p:spPr>
              <a:xfrm>
                <a:off x="4105915" y="3482441"/>
                <a:ext cx="4188267" cy="834389"/>
              </a:xfrm>
              <a:prstGeom prst="rect">
                <a:avLst/>
              </a:prstGeom>
              <a:noFill/>
            </p:spPr>
            <p:txBody>
              <a:bodyPr wrap="square" lIns="108000" rIns="108000" rtlCol="0">
                <a:spAutoFit/>
              </a:bodyPr>
              <a:lstStyle/>
              <a:p>
                <a:r>
                  <a:rPr lang="en-US" sz="2400" dirty="0">
                    <a:solidFill>
                      <a:schemeClr val="bg1"/>
                    </a:solidFill>
                    <a:latin typeface="Calibri" panose="020F0502020204030204" pitchFamily="34" charset="0"/>
                    <a:cs typeface="Calibri" panose="020F0502020204030204" pitchFamily="34" charset="0"/>
                  </a:rPr>
                  <a:t>2, 5, 10, 13, 18, 21…</a:t>
                </a:r>
                <a:endParaRPr lang="ko-KR" altLang="en-US" sz="2400" b="1" dirty="0">
                  <a:solidFill>
                    <a:schemeClr val="bg1"/>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B4090083-3D91-76AA-8AE5-75BECD1843C8}"/>
                  </a:ext>
                </a:extLst>
              </p:cNvPr>
              <p:cNvSpPr txBox="1"/>
              <p:nvPr/>
            </p:nvSpPr>
            <p:spPr>
              <a:xfrm>
                <a:off x="445807" y="3473169"/>
                <a:ext cx="1143830" cy="834389"/>
              </a:xfrm>
              <a:prstGeom prst="rect">
                <a:avLst/>
              </a:prstGeom>
              <a:noFill/>
            </p:spPr>
            <p:txBody>
              <a:bodyPr wrap="square" lIns="108000" rIns="108000" rtlCol="0">
                <a:spAutoFit/>
              </a:bodyPr>
              <a:lstStyle/>
              <a:p>
                <a:r>
                  <a:rPr lang="en-US" altLang="ko-KR" sz="2400" b="1" dirty="0">
                    <a:solidFill>
                      <a:schemeClr val="bg1"/>
                    </a:solidFill>
                    <a:latin typeface="Calibri" panose="020F0502020204030204" pitchFamily="34" charset="0"/>
                    <a:cs typeface="Calibri" panose="020F0502020204030204" pitchFamily="34" charset="0"/>
                  </a:rPr>
                  <a:t>02</a:t>
                </a:r>
                <a:endParaRPr lang="ko-KR" altLang="en-US" sz="2400" b="1" dirty="0">
                  <a:solidFill>
                    <a:schemeClr val="bg1"/>
                  </a:solidFill>
                  <a:latin typeface="Calibri" panose="020F0502020204030204" pitchFamily="34" charset="0"/>
                  <a:cs typeface="Calibri" panose="020F0502020204030204" pitchFamily="34" charset="0"/>
                </a:endParaRPr>
              </a:p>
            </p:txBody>
          </p:sp>
        </p:grpSp>
        <p:sp>
          <p:nvSpPr>
            <p:cNvPr id="28" name="TextBox 27">
              <a:extLst>
                <a:ext uri="{FF2B5EF4-FFF2-40B4-BE49-F238E27FC236}">
                  <a16:creationId xmlns:a16="http://schemas.microsoft.com/office/drawing/2014/main" id="{6F63E289-BC9B-5C1F-3223-FCB07EEB4C87}"/>
                </a:ext>
              </a:extLst>
            </p:cNvPr>
            <p:cNvSpPr txBox="1"/>
            <p:nvPr/>
          </p:nvSpPr>
          <p:spPr>
            <a:xfrm>
              <a:off x="1606838" y="2794852"/>
              <a:ext cx="2472658" cy="461665"/>
            </a:xfrm>
            <a:prstGeom prst="rect">
              <a:avLst/>
            </a:prstGeom>
            <a:noFill/>
          </p:spPr>
          <p:txBody>
            <a:bodyPr wrap="square" lIns="108000" rIns="108000" rtlCol="0" anchor="ctr">
              <a:spAutoFit/>
            </a:bodyPr>
            <a:lstStyle/>
            <a:p>
              <a:pPr algn="ctr"/>
              <a:r>
                <a:rPr lang="en-US" sz="2400" dirty="0">
                  <a:latin typeface="Calibri" panose="020F0502020204030204" pitchFamily="34" charset="0"/>
                  <a:cs typeface="Calibri" panose="020F0502020204030204" pitchFamily="34" charset="0"/>
                </a:rPr>
                <a:t>Middle berths</a:t>
              </a:r>
              <a:endParaRPr lang="ko-KR" altLang="en-US" sz="2400" b="1" dirty="0">
                <a:solidFill>
                  <a:schemeClr val="accent1"/>
                </a:solidFill>
                <a:latin typeface="Calibri" panose="020F0502020204030204" pitchFamily="34" charset="0"/>
                <a:cs typeface="Calibri" panose="020F0502020204030204" pitchFamily="34" charset="0"/>
              </a:endParaRPr>
            </a:p>
          </p:txBody>
        </p:sp>
      </p:grpSp>
      <p:grpSp>
        <p:nvGrpSpPr>
          <p:cNvPr id="44" name="Group 43">
            <a:extLst>
              <a:ext uri="{FF2B5EF4-FFF2-40B4-BE49-F238E27FC236}">
                <a16:creationId xmlns:a16="http://schemas.microsoft.com/office/drawing/2014/main" id="{DAE7EEF2-F787-0C6B-AFE5-A11852611413}"/>
              </a:ext>
            </a:extLst>
          </p:cNvPr>
          <p:cNvGrpSpPr/>
          <p:nvPr/>
        </p:nvGrpSpPr>
        <p:grpSpPr>
          <a:xfrm>
            <a:off x="748217" y="3412212"/>
            <a:ext cx="8418161" cy="658119"/>
            <a:chOff x="748217" y="3114507"/>
            <a:chExt cx="8418161" cy="658119"/>
          </a:xfrm>
        </p:grpSpPr>
        <p:grpSp>
          <p:nvGrpSpPr>
            <p:cNvPr id="20" name="Group 19">
              <a:extLst>
                <a:ext uri="{FF2B5EF4-FFF2-40B4-BE49-F238E27FC236}">
                  <a16:creationId xmlns:a16="http://schemas.microsoft.com/office/drawing/2014/main" id="{6CDA67CD-64EB-C207-63A7-2DFA31B001B1}"/>
                </a:ext>
              </a:extLst>
            </p:cNvPr>
            <p:cNvGrpSpPr/>
            <p:nvPr/>
          </p:nvGrpSpPr>
          <p:grpSpPr>
            <a:xfrm>
              <a:off x="748217" y="3114507"/>
              <a:ext cx="8418161" cy="658119"/>
              <a:chOff x="317415" y="4757718"/>
              <a:chExt cx="8418161" cy="1189450"/>
            </a:xfrm>
          </p:grpSpPr>
          <p:sp>
            <p:nvSpPr>
              <p:cNvPr id="21" name="Rectangle 20">
                <a:extLst>
                  <a:ext uri="{FF2B5EF4-FFF2-40B4-BE49-F238E27FC236}">
                    <a16:creationId xmlns:a16="http://schemas.microsoft.com/office/drawing/2014/main" id="{ED982CAF-FF96-6E29-D5E9-CEBBC88B6504}"/>
                  </a:ext>
                </a:extLst>
              </p:cNvPr>
              <p:cNvSpPr/>
              <p:nvPr/>
            </p:nvSpPr>
            <p:spPr>
              <a:xfrm>
                <a:off x="569288" y="4821198"/>
                <a:ext cx="2202428" cy="1069545"/>
              </a:xfrm>
              <a:prstGeom prst="rect">
                <a:avLst/>
              </a:prstGeom>
              <a:gradFill>
                <a:gsLst>
                  <a:gs pos="0">
                    <a:schemeClr val="accent3">
                      <a:lumMod val="83000"/>
                    </a:schemeClr>
                  </a:gs>
                  <a:gs pos="100000">
                    <a:schemeClr val="accent3">
                      <a:lumMod val="84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22" name="Rounded Rectangle 50">
                <a:extLst>
                  <a:ext uri="{FF2B5EF4-FFF2-40B4-BE49-F238E27FC236}">
                    <a16:creationId xmlns:a16="http://schemas.microsoft.com/office/drawing/2014/main" id="{C6AD13AA-40DA-76DC-79DB-587E85EBBA4F}"/>
                  </a:ext>
                </a:extLst>
              </p:cNvPr>
              <p:cNvSpPr/>
              <p:nvPr/>
            </p:nvSpPr>
            <p:spPr>
              <a:xfrm>
                <a:off x="924643" y="4771756"/>
                <a:ext cx="7778730" cy="1175412"/>
              </a:xfrm>
              <a:prstGeom prst="roundRect">
                <a:avLst>
                  <a:gd name="adj" fmla="val 5329"/>
                </a:avLst>
              </a:prstGeom>
              <a:solidFill>
                <a:schemeClr val="bg1"/>
              </a:solidFill>
              <a:ln>
                <a:noFill/>
              </a:ln>
              <a:effectLst>
                <a:outerShdw blurRad="63500" sx="102000" sy="102000" algn="ctr" rotWithShape="0">
                  <a:prstClr val="black">
                    <a:alpha val="2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23" name="Isosceles Triangle 3">
                <a:extLst>
                  <a:ext uri="{FF2B5EF4-FFF2-40B4-BE49-F238E27FC236}">
                    <a16:creationId xmlns:a16="http://schemas.microsoft.com/office/drawing/2014/main" id="{6FDE7181-6CE0-3539-A8E8-CEDF3DBC583A}"/>
                  </a:ext>
                </a:extLst>
              </p:cNvPr>
              <p:cNvSpPr/>
              <p:nvPr/>
            </p:nvSpPr>
            <p:spPr>
              <a:xfrm rot="5400000">
                <a:off x="354108" y="4784505"/>
                <a:ext cx="1070443" cy="1143829"/>
              </a:xfrm>
              <a:custGeom>
                <a:avLst/>
                <a:gdLst/>
                <a:ahLst/>
                <a:cxnLst/>
                <a:rect l="l" t="t" r="r" b="b"/>
                <a:pathLst>
                  <a:path w="1886866" h="2016224">
                    <a:moveTo>
                      <a:pt x="943433" y="0"/>
                    </a:moveTo>
                    <a:lnTo>
                      <a:pt x="1886866" y="1584176"/>
                    </a:lnTo>
                    <a:cubicBezTo>
                      <a:pt x="1683465" y="1844743"/>
                      <a:pt x="1336825" y="2016224"/>
                      <a:pt x="943433" y="2016224"/>
                    </a:cubicBezTo>
                    <a:cubicBezTo>
                      <a:pt x="550041" y="2016224"/>
                      <a:pt x="203402" y="1844743"/>
                      <a:pt x="0" y="1584176"/>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latin typeface="Calibri" panose="020F0502020204030204" pitchFamily="34" charset="0"/>
                  <a:cs typeface="Calibri" panose="020F0502020204030204" pitchFamily="34" charset="0"/>
                </a:endParaRPr>
              </a:p>
            </p:txBody>
          </p:sp>
          <p:sp>
            <p:nvSpPr>
              <p:cNvPr id="24" name="Rounded Rectangle 9">
                <a:extLst>
                  <a:ext uri="{FF2B5EF4-FFF2-40B4-BE49-F238E27FC236}">
                    <a16:creationId xmlns:a16="http://schemas.microsoft.com/office/drawing/2014/main" id="{F1D9BFCA-8968-5185-8406-65866F7115FB}"/>
                  </a:ext>
                </a:extLst>
              </p:cNvPr>
              <p:cNvSpPr/>
              <p:nvPr/>
            </p:nvSpPr>
            <p:spPr>
              <a:xfrm>
                <a:off x="3931031" y="4757718"/>
                <a:ext cx="4804545" cy="1182063"/>
              </a:xfrm>
              <a:custGeom>
                <a:avLst/>
                <a:gdLst/>
                <a:ahLst/>
                <a:cxnLst/>
                <a:rect l="l" t="t" r="r" b="b"/>
                <a:pathLst>
                  <a:path w="5264968" h="1008113">
                    <a:moveTo>
                      <a:pt x="0" y="0"/>
                    </a:moveTo>
                    <a:lnTo>
                      <a:pt x="5211246" y="0"/>
                    </a:lnTo>
                    <a:cubicBezTo>
                      <a:pt x="5240916" y="0"/>
                      <a:pt x="5264968" y="24052"/>
                      <a:pt x="5264968" y="53722"/>
                    </a:cubicBezTo>
                    <a:lnTo>
                      <a:pt x="5264968" y="954391"/>
                    </a:lnTo>
                    <a:cubicBezTo>
                      <a:pt x="5264968" y="984061"/>
                      <a:pt x="5240916" y="1008113"/>
                      <a:pt x="5211246" y="1008113"/>
                    </a:cubicBezTo>
                    <a:lnTo>
                      <a:pt x="0" y="1008113"/>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latin typeface="Calibri" panose="020F0502020204030204" pitchFamily="34" charset="0"/>
                  <a:cs typeface="Calibri" panose="020F0502020204030204" pitchFamily="34" charset="0"/>
                </a:endParaRPr>
              </a:p>
            </p:txBody>
          </p:sp>
          <p:sp>
            <p:nvSpPr>
              <p:cNvPr id="26" name="TextBox 25">
                <a:extLst>
                  <a:ext uri="{FF2B5EF4-FFF2-40B4-BE49-F238E27FC236}">
                    <a16:creationId xmlns:a16="http://schemas.microsoft.com/office/drawing/2014/main" id="{046750D7-E4B8-43AC-B71D-C12DEA91FF85}"/>
                  </a:ext>
                </a:extLst>
              </p:cNvPr>
              <p:cNvSpPr txBox="1"/>
              <p:nvPr/>
            </p:nvSpPr>
            <p:spPr>
              <a:xfrm>
                <a:off x="4045887" y="4938775"/>
                <a:ext cx="4188949" cy="834389"/>
              </a:xfrm>
              <a:prstGeom prst="rect">
                <a:avLst/>
              </a:prstGeom>
              <a:noFill/>
            </p:spPr>
            <p:txBody>
              <a:bodyPr wrap="square" lIns="108000" rIns="108000" rtlCol="0">
                <a:spAutoFit/>
              </a:bodyPr>
              <a:lstStyle/>
              <a:p>
                <a:r>
                  <a:rPr lang="en-US" sz="2400" dirty="0">
                    <a:latin typeface="Calibri" panose="020F0502020204030204" pitchFamily="34" charset="0"/>
                    <a:cs typeface="Calibri" panose="020F0502020204030204" pitchFamily="34" charset="0"/>
                  </a:rPr>
                  <a:t>3, 6, 8, 11, 14, 16, 19, 22, 24 ….</a:t>
                </a:r>
                <a:endParaRPr lang="ko-KR" altLang="en-US" sz="2400" b="1" dirty="0">
                  <a:solidFill>
                    <a:schemeClr val="bg1"/>
                  </a:solidFill>
                  <a:latin typeface="Calibri" panose="020F0502020204030204" pitchFamily="34" charset="0"/>
                  <a:cs typeface="Calibri" panose="020F0502020204030204" pitchFamily="34" charset="0"/>
                </a:endParaRPr>
              </a:p>
            </p:txBody>
          </p:sp>
          <p:sp>
            <p:nvSpPr>
              <p:cNvPr id="27" name="TextBox 26">
                <a:extLst>
                  <a:ext uri="{FF2B5EF4-FFF2-40B4-BE49-F238E27FC236}">
                    <a16:creationId xmlns:a16="http://schemas.microsoft.com/office/drawing/2014/main" id="{4886F786-0749-4ACC-A2BB-D522A393475E}"/>
                  </a:ext>
                </a:extLst>
              </p:cNvPr>
              <p:cNvSpPr txBox="1"/>
              <p:nvPr/>
            </p:nvSpPr>
            <p:spPr>
              <a:xfrm>
                <a:off x="445806" y="4950777"/>
                <a:ext cx="1086823" cy="834389"/>
              </a:xfrm>
              <a:prstGeom prst="rect">
                <a:avLst/>
              </a:prstGeom>
              <a:noFill/>
            </p:spPr>
            <p:txBody>
              <a:bodyPr wrap="square" lIns="108000" rIns="108000" rtlCol="0">
                <a:spAutoFit/>
              </a:bodyPr>
              <a:lstStyle/>
              <a:p>
                <a:r>
                  <a:rPr lang="en-US" altLang="ko-KR" sz="2400" b="1" dirty="0">
                    <a:solidFill>
                      <a:schemeClr val="bg1"/>
                    </a:solidFill>
                    <a:latin typeface="Calibri" panose="020F0502020204030204" pitchFamily="34" charset="0"/>
                    <a:cs typeface="Calibri" panose="020F0502020204030204" pitchFamily="34" charset="0"/>
                  </a:rPr>
                  <a:t>03</a:t>
                </a:r>
                <a:endParaRPr lang="ko-KR" altLang="en-US" sz="2400" b="1" dirty="0">
                  <a:solidFill>
                    <a:schemeClr val="bg1"/>
                  </a:solidFill>
                  <a:latin typeface="Calibri" panose="020F0502020204030204" pitchFamily="34" charset="0"/>
                  <a:cs typeface="Calibri" panose="020F0502020204030204" pitchFamily="34" charset="0"/>
                </a:endParaRPr>
              </a:p>
            </p:txBody>
          </p:sp>
        </p:grpSp>
        <p:sp>
          <p:nvSpPr>
            <p:cNvPr id="29" name="TextBox 28">
              <a:extLst>
                <a:ext uri="{FF2B5EF4-FFF2-40B4-BE49-F238E27FC236}">
                  <a16:creationId xmlns:a16="http://schemas.microsoft.com/office/drawing/2014/main" id="{FF95B763-5744-6A65-885E-245CDF77BE72}"/>
                </a:ext>
              </a:extLst>
            </p:cNvPr>
            <p:cNvSpPr txBox="1"/>
            <p:nvPr/>
          </p:nvSpPr>
          <p:spPr>
            <a:xfrm>
              <a:off x="1648676" y="3214685"/>
              <a:ext cx="2472658" cy="461665"/>
            </a:xfrm>
            <a:prstGeom prst="rect">
              <a:avLst/>
            </a:prstGeom>
            <a:noFill/>
          </p:spPr>
          <p:txBody>
            <a:bodyPr wrap="square" lIns="108000" rIns="108000" rtlCol="0" anchor="ctr">
              <a:spAutoFit/>
            </a:bodyPr>
            <a:lstStyle/>
            <a:p>
              <a:pPr algn="ctr"/>
              <a:r>
                <a:rPr lang="en-US" sz="2400" dirty="0">
                  <a:latin typeface="Calibri" panose="020F0502020204030204" pitchFamily="34" charset="0"/>
                  <a:cs typeface="Calibri" panose="020F0502020204030204" pitchFamily="34" charset="0"/>
                </a:rPr>
                <a:t>Upper berths</a:t>
              </a:r>
              <a:endParaRPr lang="ko-KR" altLang="en-US" sz="2400" b="1" dirty="0">
                <a:solidFill>
                  <a:schemeClr val="accent1"/>
                </a:solidFill>
                <a:latin typeface="Calibri" panose="020F0502020204030204" pitchFamily="34" charset="0"/>
                <a:cs typeface="Calibri" panose="020F0502020204030204" pitchFamily="34" charset="0"/>
              </a:endParaRPr>
            </a:p>
          </p:txBody>
        </p:sp>
      </p:grpSp>
      <p:grpSp>
        <p:nvGrpSpPr>
          <p:cNvPr id="37" name="Group 36">
            <a:extLst>
              <a:ext uri="{FF2B5EF4-FFF2-40B4-BE49-F238E27FC236}">
                <a16:creationId xmlns:a16="http://schemas.microsoft.com/office/drawing/2014/main" id="{603C582C-AB54-CA80-5AEB-B906C368FC56}"/>
              </a:ext>
            </a:extLst>
          </p:cNvPr>
          <p:cNvGrpSpPr/>
          <p:nvPr/>
        </p:nvGrpSpPr>
        <p:grpSpPr>
          <a:xfrm>
            <a:off x="766146" y="4603481"/>
            <a:ext cx="9451704" cy="879276"/>
            <a:chOff x="1433700" y="1534589"/>
            <a:chExt cx="9451704" cy="906470"/>
          </a:xfrm>
        </p:grpSpPr>
        <p:sp>
          <p:nvSpPr>
            <p:cNvPr id="38" name="Rectangle 37">
              <a:extLst>
                <a:ext uri="{FF2B5EF4-FFF2-40B4-BE49-F238E27FC236}">
                  <a16:creationId xmlns:a16="http://schemas.microsoft.com/office/drawing/2014/main" id="{C91C6D64-3658-F6E2-4CCF-E5A80C78A8C1}"/>
                </a:ext>
              </a:extLst>
            </p:cNvPr>
            <p:cNvSpPr/>
            <p:nvPr/>
          </p:nvSpPr>
          <p:spPr>
            <a:xfrm>
              <a:off x="1433700" y="1556780"/>
              <a:ext cx="9217024" cy="856699"/>
            </a:xfrm>
            <a:prstGeom prst="rect">
              <a:avLst/>
            </a:prstGeom>
            <a:solidFill>
              <a:schemeClr val="bg1">
                <a:lumMod val="5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solidFill>
                  <a:schemeClr val="bg1"/>
                </a:solidFill>
              </a:endParaRPr>
            </a:p>
          </p:txBody>
        </p:sp>
        <p:sp>
          <p:nvSpPr>
            <p:cNvPr id="39" name="Freeform: Shape 25">
              <a:extLst>
                <a:ext uri="{FF2B5EF4-FFF2-40B4-BE49-F238E27FC236}">
                  <a16:creationId xmlns:a16="http://schemas.microsoft.com/office/drawing/2014/main" id="{9B3849F0-A872-42B5-298B-E8A9201EF197}"/>
                </a:ext>
              </a:extLst>
            </p:cNvPr>
            <p:cNvSpPr/>
            <p:nvPr/>
          </p:nvSpPr>
          <p:spPr>
            <a:xfrm rot="16200000">
              <a:off x="9687926" y="1485693"/>
              <a:ext cx="461665" cy="1433048"/>
            </a:xfrm>
            <a:custGeom>
              <a:avLst/>
              <a:gdLst>
                <a:gd name="connsiteX0" fmla="*/ 1008112 w 1008112"/>
                <a:gd name="connsiteY0" fmla="*/ 576064 h 1656184"/>
                <a:gd name="connsiteX1" fmla="*/ 1008112 w 1008112"/>
                <a:gd name="connsiteY1" fmla="*/ 1656184 h 1656184"/>
                <a:gd name="connsiteX2" fmla="*/ 0 w 1008112"/>
                <a:gd name="connsiteY2" fmla="*/ 1656184 h 1656184"/>
                <a:gd name="connsiteX3" fmla="*/ 0 w 1008112"/>
                <a:gd name="connsiteY3" fmla="*/ 576064 h 1656184"/>
                <a:gd name="connsiteX4" fmla="*/ 0 w 1008112"/>
                <a:gd name="connsiteY4" fmla="*/ 0 h 165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656184">
                  <a:moveTo>
                    <a:pt x="1008112" y="576064"/>
                  </a:moveTo>
                  <a:lnTo>
                    <a:pt x="1008112" y="1656184"/>
                  </a:lnTo>
                  <a:lnTo>
                    <a:pt x="0" y="1656184"/>
                  </a:lnTo>
                  <a:lnTo>
                    <a:pt x="0" y="576064"/>
                  </a:lnTo>
                  <a:lnTo>
                    <a:pt x="0" y="0"/>
                  </a:lnTo>
                  <a:close/>
                </a:path>
              </a:pathLst>
            </a:custGeom>
            <a:solidFill>
              <a:schemeClr val="tx1">
                <a:lumMod val="75000"/>
                <a:lumOff val="25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2400" dirty="0"/>
            </a:p>
          </p:txBody>
        </p:sp>
        <p:sp>
          <p:nvSpPr>
            <p:cNvPr id="40" name="TextBox 39">
              <a:extLst>
                <a:ext uri="{FF2B5EF4-FFF2-40B4-BE49-F238E27FC236}">
                  <a16:creationId xmlns:a16="http://schemas.microsoft.com/office/drawing/2014/main" id="{3B488286-BE08-57EA-3FD1-BB6A6F8B3AFA}"/>
                </a:ext>
              </a:extLst>
            </p:cNvPr>
            <p:cNvSpPr txBox="1"/>
            <p:nvPr/>
          </p:nvSpPr>
          <p:spPr>
            <a:xfrm>
              <a:off x="1500984" y="1534589"/>
              <a:ext cx="9384420" cy="856698"/>
            </a:xfrm>
            <a:prstGeom prst="rect">
              <a:avLst/>
            </a:prstGeom>
            <a:noFill/>
          </p:spPr>
          <p:txBody>
            <a:bodyPr wrap="square" rtlCol="0">
              <a:spAutoFit/>
            </a:bodyPr>
            <a:lstStyle/>
            <a:p>
              <a:pPr marL="228600"/>
              <a:r>
                <a:rPr lang="en-GB" sz="2400" dirty="0">
                  <a:solidFill>
                    <a:schemeClr val="bg1"/>
                  </a:solidFill>
                  <a:latin typeface="Calibri" panose="020F0502020204030204" pitchFamily="34" charset="0"/>
                  <a:cs typeface="Calibri" panose="020F0502020204030204" pitchFamily="34" charset="0"/>
                </a:rPr>
                <a:t>What pattern did you notice in the seat numbers of middle berths? </a:t>
              </a:r>
              <a:r>
                <a:rPr lang="en-US" sz="2400" dirty="0">
                  <a:solidFill>
                    <a:schemeClr val="bg1"/>
                  </a:solidFill>
                  <a:latin typeface="Calibri" panose="020F0502020204030204" pitchFamily="34" charset="0"/>
                  <a:cs typeface="Calibri" panose="020F0502020204030204" pitchFamily="34" charset="0"/>
                </a:rPr>
                <a:t>What would be the number of the next middle berth?  </a:t>
              </a:r>
              <a:endParaRPr lang="en-GB" sz="2400" dirty="0">
                <a:solidFill>
                  <a:schemeClr val="bg1"/>
                </a:solidFill>
                <a:latin typeface="Calibri" panose="020F0502020204030204" pitchFamily="34" charset="0"/>
                <a:cs typeface="Calibri" panose="020F0502020204030204" pitchFamily="34" charset="0"/>
              </a:endParaRPr>
            </a:p>
          </p:txBody>
        </p:sp>
        <p:sp>
          <p:nvSpPr>
            <p:cNvPr id="41" name="TextBox 40">
              <a:extLst>
                <a:ext uri="{FF2B5EF4-FFF2-40B4-BE49-F238E27FC236}">
                  <a16:creationId xmlns:a16="http://schemas.microsoft.com/office/drawing/2014/main" id="{099716AC-25B8-AAF7-12B6-41C1232FC374}"/>
                </a:ext>
              </a:extLst>
            </p:cNvPr>
            <p:cNvSpPr txBox="1"/>
            <p:nvPr/>
          </p:nvSpPr>
          <p:spPr>
            <a:xfrm>
              <a:off x="9938248" y="1965114"/>
              <a:ext cx="792089" cy="475945"/>
            </a:xfrm>
            <a:prstGeom prst="rect">
              <a:avLst/>
            </a:prstGeom>
            <a:noFill/>
          </p:spPr>
          <p:txBody>
            <a:bodyPr wrap="square" rtlCol="0">
              <a:spAutoFit/>
            </a:bodyPr>
            <a:lstStyle/>
            <a:p>
              <a:pPr algn="ctr"/>
              <a:r>
                <a:rPr lang="en-IN" sz="2400" b="1" dirty="0">
                  <a:solidFill>
                    <a:schemeClr val="bg1"/>
                  </a:solidFill>
                  <a:latin typeface="Calibri" panose="020F0502020204030204" pitchFamily="34" charset="0"/>
                  <a:cs typeface="Calibri" panose="020F0502020204030204" pitchFamily="34" charset="0"/>
                </a:rPr>
                <a:t>1</a:t>
              </a:r>
            </a:p>
          </p:txBody>
        </p:sp>
      </p:grpSp>
      <p:sp>
        <p:nvSpPr>
          <p:cNvPr id="46" name="Arrow: Pentagon 22">
            <a:extLst>
              <a:ext uri="{FF2B5EF4-FFF2-40B4-BE49-F238E27FC236}">
                <a16:creationId xmlns:a16="http://schemas.microsoft.com/office/drawing/2014/main" id="{8E647FD4-14CD-DEB0-9794-BE97EA375F03}"/>
              </a:ext>
            </a:extLst>
          </p:cNvPr>
          <p:cNvSpPr/>
          <p:nvPr/>
        </p:nvSpPr>
        <p:spPr>
          <a:xfrm>
            <a:off x="1320131" y="5793118"/>
            <a:ext cx="6552728" cy="625703"/>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r>
              <a:rPr lang="en-US" sz="2400" dirty="0">
                <a:latin typeface="Calibri"/>
                <a:cs typeface="Calibri"/>
                <a:sym typeface="Calibri"/>
              </a:rPr>
              <a:t>The middle berths are </a:t>
            </a:r>
            <a:r>
              <a:rPr lang="en-US" sz="2400" b="1" dirty="0">
                <a:latin typeface="Calibri"/>
                <a:cs typeface="Calibri"/>
                <a:sym typeface="Calibri"/>
              </a:rPr>
              <a:t>2, 5, 10, 13, 18, 21</a:t>
            </a:r>
            <a:r>
              <a:rPr lang="en-US" sz="2400" dirty="0">
                <a:latin typeface="Calibri"/>
                <a:cs typeface="Calibri"/>
                <a:sym typeface="Calibri"/>
              </a:rPr>
              <a:t>…</a:t>
            </a:r>
            <a:endParaRPr lang="en-GB" sz="2400" dirty="0">
              <a:latin typeface="Calibri"/>
              <a:cs typeface="Calibri"/>
              <a:sym typeface="Calibri"/>
            </a:endParaRPr>
          </a:p>
        </p:txBody>
      </p:sp>
      <p:grpSp>
        <p:nvGrpSpPr>
          <p:cNvPr id="48" name="Group 47">
            <a:extLst>
              <a:ext uri="{FF2B5EF4-FFF2-40B4-BE49-F238E27FC236}">
                <a16:creationId xmlns:a16="http://schemas.microsoft.com/office/drawing/2014/main" id="{36DD29EF-FB25-DFEC-223F-C5C5FE08A38A}"/>
              </a:ext>
            </a:extLst>
          </p:cNvPr>
          <p:cNvGrpSpPr/>
          <p:nvPr/>
        </p:nvGrpSpPr>
        <p:grpSpPr>
          <a:xfrm>
            <a:off x="10217852" y="4710637"/>
            <a:ext cx="1642865" cy="870387"/>
            <a:chOff x="10479284" y="4919562"/>
            <a:chExt cx="1642865" cy="870387"/>
          </a:xfrm>
        </p:grpSpPr>
        <p:sp>
          <p:nvSpPr>
            <p:cNvPr id="45" name="Plaque 44">
              <a:extLst>
                <a:ext uri="{FF2B5EF4-FFF2-40B4-BE49-F238E27FC236}">
                  <a16:creationId xmlns:a16="http://schemas.microsoft.com/office/drawing/2014/main" id="{2B2F98D4-54E1-AE56-642F-EB5485962CD0}"/>
                </a:ext>
              </a:extLst>
            </p:cNvPr>
            <p:cNvSpPr/>
            <p:nvPr/>
          </p:nvSpPr>
          <p:spPr>
            <a:xfrm>
              <a:off x="10479284" y="4919562"/>
              <a:ext cx="1433047" cy="418483"/>
            </a:xfrm>
            <a:prstGeom prst="plaque">
              <a:avLst/>
            </a:prstGeom>
            <a:solidFill>
              <a:srgbClr val="FF0000"/>
            </a:solidFill>
            <a:ln>
              <a:solidFill>
                <a:srgbClr val="9416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400" b="1" dirty="0">
                  <a:solidFill>
                    <a:schemeClr val="bg1"/>
                  </a:solidFill>
                  <a:latin typeface="Calibri" panose="020F0502020204030204" pitchFamily="34" charset="0"/>
                  <a:cs typeface="Calibri" panose="020F0502020204030204" pitchFamily="34" charset="0"/>
                </a:rPr>
                <a:t>Answer</a:t>
              </a:r>
            </a:p>
          </p:txBody>
        </p:sp>
        <p:pic>
          <p:nvPicPr>
            <p:cNvPr id="47" name="Graphic 46" descr="Right pointing backhand index with solid fill">
              <a:extLst>
                <a:ext uri="{FF2B5EF4-FFF2-40B4-BE49-F238E27FC236}">
                  <a16:creationId xmlns:a16="http://schemas.microsoft.com/office/drawing/2014/main" id="{43D7BCFF-2EB6-673C-82AF-1B610B52A13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1459636" y="5127436"/>
              <a:ext cx="662513" cy="662513"/>
            </a:xfrm>
            <a:prstGeom prst="rect">
              <a:avLst/>
            </a:prstGeom>
          </p:spPr>
        </p:pic>
      </p:grpSp>
      <p:sp>
        <p:nvSpPr>
          <p:cNvPr id="17" name="Google Shape;141;p3">
            <a:extLst>
              <a:ext uri="{FF2B5EF4-FFF2-40B4-BE49-F238E27FC236}">
                <a16:creationId xmlns:a16="http://schemas.microsoft.com/office/drawing/2014/main" id="{0567AEE4-5AD7-8776-0FC7-42AFAAB892C4}"/>
              </a:ext>
            </a:extLst>
          </p:cNvPr>
          <p:cNvSpPr txBox="1">
            <a:spLocks/>
          </p:cNvSpPr>
          <p:nvPr/>
        </p:nvSpPr>
        <p:spPr>
          <a:xfrm>
            <a:off x="3388835" y="153386"/>
            <a:ext cx="5414330" cy="649801"/>
          </a:xfrm>
          <a:prstGeom prst="roundRect">
            <a:avLst/>
          </a:prstGeom>
          <a:solidFill>
            <a:srgbClr val="0432FF"/>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Reflect and Answer</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8"/>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1000"/>
                                        <p:tgtEl>
                                          <p:spTgt spid="46"/>
                                        </p:tgtEl>
                                      </p:cBhvr>
                                    </p:animEffect>
                                  </p:childTnLst>
                                </p:cTn>
                              </p:par>
                            </p:childTnLst>
                          </p:cTn>
                        </p:par>
                      </p:childTnLst>
                    </p:cTn>
                  </p:par>
                </p:childTnLst>
              </p:cTn>
              <p:nextCondLst>
                <p:cond evt="onClick" delay="0">
                  <p:tgtEl>
                    <p:spTgt spid="48"/>
                  </p:tgtEl>
                </p:cond>
              </p:nextCondLst>
            </p:seq>
          </p:childTnLst>
        </p:cTn>
      </p:par>
    </p:tnLst>
    <p:bldLst>
      <p:bldP spid="4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EC768FD6-22A5-F848-56B6-C140680ADCD8}"/>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8FB0080-2E7E-A3C1-25C1-3AA09F9C5323}"/>
              </a:ext>
            </a:extLst>
          </p:cNvPr>
          <p:cNvGrpSpPr/>
          <p:nvPr/>
        </p:nvGrpSpPr>
        <p:grpSpPr>
          <a:xfrm>
            <a:off x="224659" y="957658"/>
            <a:ext cx="11224959" cy="1272707"/>
            <a:chOff x="1269309" y="1537835"/>
            <a:chExt cx="11224959" cy="1312074"/>
          </a:xfrm>
        </p:grpSpPr>
        <p:sp>
          <p:nvSpPr>
            <p:cNvPr id="5" name="Rectangle 4">
              <a:extLst>
                <a:ext uri="{FF2B5EF4-FFF2-40B4-BE49-F238E27FC236}">
                  <a16:creationId xmlns:a16="http://schemas.microsoft.com/office/drawing/2014/main" id="{17B20AE5-5CDC-8CF6-E838-743816847F35}"/>
                </a:ext>
              </a:extLst>
            </p:cNvPr>
            <p:cNvSpPr/>
            <p:nvPr/>
          </p:nvSpPr>
          <p:spPr>
            <a:xfrm>
              <a:off x="1487488" y="1556792"/>
              <a:ext cx="11006780" cy="1250480"/>
            </a:xfrm>
            <a:prstGeom prst="rect">
              <a:avLst/>
            </a:prstGeom>
            <a:solidFill>
              <a:schemeClr val="accent4">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dirty="0"/>
            </a:p>
          </p:txBody>
        </p:sp>
        <p:sp>
          <p:nvSpPr>
            <p:cNvPr id="6" name="Freeform: Shape 25">
              <a:extLst>
                <a:ext uri="{FF2B5EF4-FFF2-40B4-BE49-F238E27FC236}">
                  <a16:creationId xmlns:a16="http://schemas.microsoft.com/office/drawing/2014/main" id="{138E48B1-77BD-DF65-EA18-B4E2976DA251}"/>
                </a:ext>
              </a:extLst>
            </p:cNvPr>
            <p:cNvSpPr/>
            <p:nvPr/>
          </p:nvSpPr>
          <p:spPr>
            <a:xfrm rot="16200000">
              <a:off x="11546911" y="1902552"/>
              <a:ext cx="461666" cy="1433048"/>
            </a:xfrm>
            <a:custGeom>
              <a:avLst/>
              <a:gdLst>
                <a:gd name="connsiteX0" fmla="*/ 1008112 w 1008112"/>
                <a:gd name="connsiteY0" fmla="*/ 576064 h 1656184"/>
                <a:gd name="connsiteX1" fmla="*/ 1008112 w 1008112"/>
                <a:gd name="connsiteY1" fmla="*/ 1656184 h 1656184"/>
                <a:gd name="connsiteX2" fmla="*/ 0 w 1008112"/>
                <a:gd name="connsiteY2" fmla="*/ 1656184 h 1656184"/>
                <a:gd name="connsiteX3" fmla="*/ 0 w 1008112"/>
                <a:gd name="connsiteY3" fmla="*/ 576064 h 1656184"/>
                <a:gd name="connsiteX4" fmla="*/ 0 w 1008112"/>
                <a:gd name="connsiteY4" fmla="*/ 0 h 165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656184">
                  <a:moveTo>
                    <a:pt x="1008112" y="576064"/>
                  </a:moveTo>
                  <a:lnTo>
                    <a:pt x="1008112" y="1656184"/>
                  </a:lnTo>
                  <a:lnTo>
                    <a:pt x="0" y="1656184"/>
                  </a:lnTo>
                  <a:lnTo>
                    <a:pt x="0" y="576064"/>
                  </a:lnTo>
                  <a:lnTo>
                    <a:pt x="0" y="0"/>
                  </a:lnTo>
                  <a:close/>
                </a:path>
              </a:pathLst>
            </a:custGeom>
            <a:solidFill>
              <a:schemeClr val="accent4">
                <a:lumMod val="50000"/>
              </a:schemeClr>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2400" dirty="0"/>
            </a:p>
          </p:txBody>
        </p:sp>
        <p:sp>
          <p:nvSpPr>
            <p:cNvPr id="7" name="TextBox 6">
              <a:extLst>
                <a:ext uri="{FF2B5EF4-FFF2-40B4-BE49-F238E27FC236}">
                  <a16:creationId xmlns:a16="http://schemas.microsoft.com/office/drawing/2014/main" id="{656758F6-BD88-CA06-5ED7-2FF583639CFF}"/>
                </a:ext>
              </a:extLst>
            </p:cNvPr>
            <p:cNvSpPr txBox="1"/>
            <p:nvPr/>
          </p:nvSpPr>
          <p:spPr>
            <a:xfrm>
              <a:off x="1269309" y="1537835"/>
              <a:ext cx="11037877" cy="1237458"/>
            </a:xfrm>
            <a:prstGeom prst="rect">
              <a:avLst/>
            </a:prstGeom>
            <a:noFill/>
          </p:spPr>
          <p:txBody>
            <a:bodyPr wrap="square" rtlCol="0">
              <a:spAutoFit/>
            </a:bodyPr>
            <a:lstStyle/>
            <a:p>
              <a:pPr marL="228600"/>
              <a:r>
                <a:rPr lang="en-US" sz="240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Look at the diagram of the coach and identify which particular kind of berths the numbers 8, 16, 24, etc. represent. What is the common property of all the </a:t>
              </a:r>
            </a:p>
            <a:p>
              <a:pPr marL="228600"/>
              <a:r>
                <a:rPr lang="en-US" sz="2400" u="none" strike="noStrike" dirty="0">
                  <a:solidFill>
                    <a:schemeClr val="bg1"/>
                  </a:solidFill>
                  <a:effectLst/>
                  <a:latin typeface="Calibri" panose="020F0502020204030204" pitchFamily="34" charset="0"/>
                  <a:ea typeface="Calibri" panose="020F0502020204030204" pitchFamily="34" charset="0"/>
                  <a:cs typeface="Calibri" panose="020F0502020204030204" pitchFamily="34" charset="0"/>
                </a:rPr>
                <a:t>numbers in this category?</a:t>
              </a:r>
              <a:endParaRPr lang="x-none" sz="2400" u="none" strike="noStrike" dirty="0">
                <a:solidFill>
                  <a:schemeClr val="bg1"/>
                </a:solidFill>
                <a:effectLst/>
                <a:latin typeface="Calibri" panose="020F0502020204030204" pitchFamily="34" charset="0"/>
                <a:ea typeface="Cambria" panose="02040503050406030204" pitchFamily="18" charset="0"/>
                <a:cs typeface="Calibri" panose="020F0502020204030204" pitchFamily="34" charset="0"/>
              </a:endParaRPr>
            </a:p>
          </p:txBody>
        </p:sp>
        <p:sp>
          <p:nvSpPr>
            <p:cNvPr id="8" name="TextBox 7">
              <a:extLst>
                <a:ext uri="{FF2B5EF4-FFF2-40B4-BE49-F238E27FC236}">
                  <a16:creationId xmlns:a16="http://schemas.microsoft.com/office/drawing/2014/main" id="{834A646F-FC74-635C-7DC8-98E81F7DDAF9}"/>
                </a:ext>
              </a:extLst>
            </p:cNvPr>
            <p:cNvSpPr txBox="1"/>
            <p:nvPr/>
          </p:nvSpPr>
          <p:spPr>
            <a:xfrm>
              <a:off x="11515097" y="2365226"/>
              <a:ext cx="792089" cy="475945"/>
            </a:xfrm>
            <a:prstGeom prst="rect">
              <a:avLst/>
            </a:prstGeom>
            <a:noFill/>
          </p:spPr>
          <p:txBody>
            <a:bodyPr wrap="square" rtlCol="0">
              <a:spAutoFit/>
            </a:bodyPr>
            <a:lstStyle/>
            <a:p>
              <a:pPr algn="ctr"/>
              <a:r>
                <a:rPr lang="en-IN" sz="2400" b="1" dirty="0">
                  <a:solidFill>
                    <a:schemeClr val="bg1"/>
                  </a:solidFill>
                  <a:latin typeface="Calibri" panose="020F0502020204030204" pitchFamily="34" charset="0"/>
                  <a:cs typeface="Calibri" panose="020F0502020204030204" pitchFamily="34" charset="0"/>
                </a:rPr>
                <a:t>2</a:t>
              </a:r>
            </a:p>
          </p:txBody>
        </p:sp>
      </p:grpSp>
      <p:sp>
        <p:nvSpPr>
          <p:cNvPr id="9" name="Arrow: Pentagon 22">
            <a:extLst>
              <a:ext uri="{FF2B5EF4-FFF2-40B4-BE49-F238E27FC236}">
                <a16:creationId xmlns:a16="http://schemas.microsoft.com/office/drawing/2014/main" id="{50E57603-CB81-BDBF-2B98-DCE854CCF055}"/>
              </a:ext>
            </a:extLst>
          </p:cNvPr>
          <p:cNvSpPr/>
          <p:nvPr/>
        </p:nvSpPr>
        <p:spPr>
          <a:xfrm>
            <a:off x="378897" y="5538659"/>
            <a:ext cx="9165081" cy="625703"/>
          </a:xfrm>
          <a:prstGeom prst="homePlate">
            <a:avLst/>
          </a:prstGeom>
          <a:solidFill>
            <a:srgbClr val="FF72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ClrTx/>
            </a:pPr>
            <a:r>
              <a:rPr lang="en-US" sz="2400" dirty="0">
                <a:latin typeface="Calibri"/>
                <a:cs typeface="Calibri"/>
                <a:sym typeface="Calibri"/>
              </a:rPr>
              <a:t>8, 16, 24 are all side upper berths. All these numbers are multiples of 8</a:t>
            </a:r>
            <a:r>
              <a:rPr lang="en-GB" sz="2400" dirty="0">
                <a:latin typeface="Calibri"/>
                <a:cs typeface="Calibri"/>
                <a:sym typeface="Calibri"/>
              </a:rPr>
              <a:t>.</a:t>
            </a:r>
          </a:p>
        </p:txBody>
      </p:sp>
      <p:graphicFrame>
        <p:nvGraphicFramePr>
          <p:cNvPr id="10" name="Table 9">
            <a:extLst>
              <a:ext uri="{FF2B5EF4-FFF2-40B4-BE49-F238E27FC236}">
                <a16:creationId xmlns:a16="http://schemas.microsoft.com/office/drawing/2014/main" id="{6F424A4E-C41B-4E42-A6A7-1F31F7943FA2}"/>
              </a:ext>
            </a:extLst>
          </p:cNvPr>
          <p:cNvGraphicFramePr>
            <a:graphicFrameLocks noGrp="1"/>
          </p:cNvGraphicFramePr>
          <p:nvPr>
            <p:extLst>
              <p:ext uri="{D42A27DB-BD31-4B8C-83A1-F6EECF244321}">
                <p14:modId xmlns:p14="http://schemas.microsoft.com/office/powerpoint/2010/main" val="2763020808"/>
              </p:ext>
            </p:extLst>
          </p:nvPr>
        </p:nvGraphicFramePr>
        <p:xfrm>
          <a:off x="437383" y="2383564"/>
          <a:ext cx="8042304" cy="2286000"/>
        </p:xfrm>
        <a:graphic>
          <a:graphicData uri="http://schemas.openxmlformats.org/drawingml/2006/table">
            <a:tbl>
              <a:tblPr firstRow="1" bandRow="1">
                <a:tableStyleId>{5940675A-B579-460E-94D1-54222C63F5DA}</a:tableStyleId>
              </a:tblPr>
              <a:tblGrid>
                <a:gridCol w="584889">
                  <a:extLst>
                    <a:ext uri="{9D8B030D-6E8A-4147-A177-3AD203B41FA5}">
                      <a16:colId xmlns:a16="http://schemas.microsoft.com/office/drawing/2014/main" val="20000"/>
                    </a:ext>
                  </a:extLst>
                </a:gridCol>
                <a:gridCol w="497161">
                  <a:extLst>
                    <a:ext uri="{9D8B030D-6E8A-4147-A177-3AD203B41FA5}">
                      <a16:colId xmlns:a16="http://schemas.microsoft.com/office/drawing/2014/main" val="20001"/>
                    </a:ext>
                  </a:extLst>
                </a:gridCol>
                <a:gridCol w="497161">
                  <a:extLst>
                    <a:ext uri="{9D8B030D-6E8A-4147-A177-3AD203B41FA5}">
                      <a16:colId xmlns:a16="http://schemas.microsoft.com/office/drawing/2014/main" val="20002"/>
                    </a:ext>
                  </a:extLst>
                </a:gridCol>
                <a:gridCol w="497161">
                  <a:extLst>
                    <a:ext uri="{9D8B030D-6E8A-4147-A177-3AD203B41FA5}">
                      <a16:colId xmlns:a16="http://schemas.microsoft.com/office/drawing/2014/main" val="20003"/>
                    </a:ext>
                  </a:extLst>
                </a:gridCol>
                <a:gridCol w="497161">
                  <a:extLst>
                    <a:ext uri="{9D8B030D-6E8A-4147-A177-3AD203B41FA5}">
                      <a16:colId xmlns:a16="http://schemas.microsoft.com/office/drawing/2014/main" val="20004"/>
                    </a:ext>
                  </a:extLst>
                </a:gridCol>
                <a:gridCol w="497161">
                  <a:extLst>
                    <a:ext uri="{9D8B030D-6E8A-4147-A177-3AD203B41FA5}">
                      <a16:colId xmlns:a16="http://schemas.microsoft.com/office/drawing/2014/main" val="20005"/>
                    </a:ext>
                  </a:extLst>
                </a:gridCol>
                <a:gridCol w="497161">
                  <a:extLst>
                    <a:ext uri="{9D8B030D-6E8A-4147-A177-3AD203B41FA5}">
                      <a16:colId xmlns:a16="http://schemas.microsoft.com/office/drawing/2014/main" val="20006"/>
                    </a:ext>
                  </a:extLst>
                </a:gridCol>
                <a:gridCol w="497161">
                  <a:extLst>
                    <a:ext uri="{9D8B030D-6E8A-4147-A177-3AD203B41FA5}">
                      <a16:colId xmlns:a16="http://schemas.microsoft.com/office/drawing/2014/main" val="20007"/>
                    </a:ext>
                  </a:extLst>
                </a:gridCol>
                <a:gridCol w="497161">
                  <a:extLst>
                    <a:ext uri="{9D8B030D-6E8A-4147-A177-3AD203B41FA5}">
                      <a16:colId xmlns:a16="http://schemas.microsoft.com/office/drawing/2014/main" val="20008"/>
                    </a:ext>
                  </a:extLst>
                </a:gridCol>
                <a:gridCol w="497161">
                  <a:extLst>
                    <a:ext uri="{9D8B030D-6E8A-4147-A177-3AD203B41FA5}">
                      <a16:colId xmlns:a16="http://schemas.microsoft.com/office/drawing/2014/main" val="20009"/>
                    </a:ext>
                  </a:extLst>
                </a:gridCol>
                <a:gridCol w="497161">
                  <a:extLst>
                    <a:ext uri="{9D8B030D-6E8A-4147-A177-3AD203B41FA5}">
                      <a16:colId xmlns:a16="http://schemas.microsoft.com/office/drawing/2014/main" val="20010"/>
                    </a:ext>
                  </a:extLst>
                </a:gridCol>
                <a:gridCol w="497161">
                  <a:extLst>
                    <a:ext uri="{9D8B030D-6E8A-4147-A177-3AD203B41FA5}">
                      <a16:colId xmlns:a16="http://schemas.microsoft.com/office/drawing/2014/main" val="20011"/>
                    </a:ext>
                  </a:extLst>
                </a:gridCol>
                <a:gridCol w="497161">
                  <a:extLst>
                    <a:ext uri="{9D8B030D-6E8A-4147-A177-3AD203B41FA5}">
                      <a16:colId xmlns:a16="http://schemas.microsoft.com/office/drawing/2014/main" val="20012"/>
                    </a:ext>
                  </a:extLst>
                </a:gridCol>
                <a:gridCol w="497161">
                  <a:extLst>
                    <a:ext uri="{9D8B030D-6E8A-4147-A177-3AD203B41FA5}">
                      <a16:colId xmlns:a16="http://schemas.microsoft.com/office/drawing/2014/main" val="20013"/>
                    </a:ext>
                  </a:extLst>
                </a:gridCol>
                <a:gridCol w="497161">
                  <a:extLst>
                    <a:ext uri="{9D8B030D-6E8A-4147-A177-3AD203B41FA5}">
                      <a16:colId xmlns:a16="http://schemas.microsoft.com/office/drawing/2014/main" val="20014"/>
                    </a:ext>
                  </a:extLst>
                </a:gridCol>
                <a:gridCol w="497161">
                  <a:extLst>
                    <a:ext uri="{9D8B030D-6E8A-4147-A177-3AD203B41FA5}">
                      <a16:colId xmlns:a16="http://schemas.microsoft.com/office/drawing/2014/main" val="20015"/>
                    </a:ext>
                  </a:extLst>
                </a:gridCol>
              </a:tblGrid>
              <a:tr h="370840">
                <a:tc>
                  <a:txBody>
                    <a:bodyPr/>
                    <a:lstStyle/>
                    <a:p>
                      <a:pPr algn="ctr"/>
                      <a:r>
                        <a:rPr lang="en-GB" sz="2400" dirty="0">
                          <a:latin typeface="Calibri" pitchFamily="34" charset="0"/>
                          <a:cs typeface="Calibri" pitchFamily="34" charset="0"/>
                        </a:rPr>
                        <a:t>60</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57</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52</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49</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44</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41</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36</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33</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28</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25</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20</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17</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12</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9</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a:t>
                      </a:r>
                    </a:p>
                  </a:txBody>
                  <a:tcPr>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path path="circle">
                        <a:fillToRect r="100000" b="100000"/>
                      </a:path>
                      <a:tileRect l="-100000" t="-100000"/>
                    </a:gradFill>
                  </a:tcPr>
                </a:tc>
                <a:extLst>
                  <a:ext uri="{0D108BD9-81ED-4DB2-BD59-A6C34878D82A}">
                    <a16:rowId xmlns:a16="http://schemas.microsoft.com/office/drawing/2014/main" val="10000"/>
                  </a:ext>
                </a:extLst>
              </a:tr>
              <a:tr h="370840">
                <a:tc>
                  <a:txBody>
                    <a:bodyPr/>
                    <a:lstStyle/>
                    <a:p>
                      <a:pPr algn="ctr"/>
                      <a:r>
                        <a:rPr lang="en-GB" sz="2400" dirty="0">
                          <a:latin typeface="Calibri" pitchFamily="34" charset="0"/>
                          <a:cs typeface="Calibri" pitchFamily="34" charset="0"/>
                        </a:rPr>
                        <a:t>61</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58</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53</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50</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45</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42</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37</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34</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29</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26</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21</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18</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13</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10</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a:t>
                      </a:r>
                    </a:p>
                  </a:txBody>
                  <a:tcPr>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r="100000" b="100000"/>
                      </a:path>
                      <a:tileRect l="-100000" t="-100000"/>
                    </a:gradFill>
                  </a:tcPr>
                </a:tc>
                <a:extLst>
                  <a:ext uri="{0D108BD9-81ED-4DB2-BD59-A6C34878D82A}">
                    <a16:rowId xmlns:a16="http://schemas.microsoft.com/office/drawing/2014/main" val="10001"/>
                  </a:ext>
                </a:extLst>
              </a:tr>
              <a:tr h="370840">
                <a:tc>
                  <a:txBody>
                    <a:bodyPr/>
                    <a:lstStyle/>
                    <a:p>
                      <a:pPr algn="ctr"/>
                      <a:r>
                        <a:rPr lang="en-GB" sz="2400" dirty="0">
                          <a:latin typeface="Calibri" pitchFamily="34" charset="0"/>
                          <a:cs typeface="Calibri" pitchFamily="34" charset="0"/>
                        </a:rPr>
                        <a:t>62</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59</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54</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51</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46</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43</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38</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35</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30</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27</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22</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19</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14</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11</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6</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tc>
                  <a:txBody>
                    <a:bodyPr/>
                    <a:lstStyle/>
                    <a:p>
                      <a:pPr algn="ctr"/>
                      <a:r>
                        <a:rPr lang="en-GB" sz="2400" dirty="0">
                          <a:latin typeface="Calibri" pitchFamily="34" charset="0"/>
                          <a:cs typeface="Calibri" pitchFamily="34" charset="0"/>
                        </a:rPr>
                        <a:t>3</a:t>
                      </a:r>
                    </a:p>
                  </a:txBody>
                  <a:tcPr>
                    <a:gradFill flip="none" rotWithShape="1">
                      <a:gsLst>
                        <a:gs pos="0">
                          <a:srgbClr val="7030A0">
                            <a:tint val="66000"/>
                            <a:satMod val="160000"/>
                          </a:srgbClr>
                        </a:gs>
                        <a:gs pos="50000">
                          <a:srgbClr val="7030A0">
                            <a:tint val="44500"/>
                            <a:satMod val="160000"/>
                          </a:srgbClr>
                        </a:gs>
                        <a:gs pos="100000">
                          <a:srgbClr val="7030A0">
                            <a:tint val="23500"/>
                            <a:satMod val="160000"/>
                          </a:srgbClr>
                        </a:gs>
                      </a:gsLst>
                      <a:path path="circle">
                        <a:fillToRect r="100000" b="100000"/>
                      </a:path>
                      <a:tileRect l="-100000" t="-100000"/>
                    </a:gradFill>
                  </a:tcPr>
                </a:tc>
                <a:extLst>
                  <a:ext uri="{0D108BD9-81ED-4DB2-BD59-A6C34878D82A}">
                    <a16:rowId xmlns:a16="http://schemas.microsoft.com/office/drawing/2014/main" val="10002"/>
                  </a:ext>
                </a:extLst>
              </a:tr>
              <a:tr h="370840">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tc>
                  <a:txBody>
                    <a:bodyPr/>
                    <a:lstStyle/>
                    <a:p>
                      <a:pPr algn="ctr"/>
                      <a:endParaRPr lang="en-GB" sz="2400" dirty="0">
                        <a:latin typeface="Calibri" pitchFamily="34" charset="0"/>
                        <a:cs typeface="Calibri" pitchFamily="34" charset="0"/>
                      </a:endParaRPr>
                    </a:p>
                  </a:txBody>
                  <a:tcPr/>
                </a:tc>
                <a:extLst>
                  <a:ext uri="{0D108BD9-81ED-4DB2-BD59-A6C34878D82A}">
                    <a16:rowId xmlns:a16="http://schemas.microsoft.com/office/drawing/2014/main" val="10003"/>
                  </a:ext>
                </a:extLst>
              </a:tr>
              <a:tr h="370840">
                <a:tc>
                  <a:txBody>
                    <a:bodyPr/>
                    <a:lstStyle/>
                    <a:p>
                      <a:pPr algn="ctr"/>
                      <a:r>
                        <a:rPr lang="en-GB" sz="2400" dirty="0">
                          <a:solidFill>
                            <a:schemeClr val="bg1"/>
                          </a:solidFill>
                          <a:latin typeface="Calibri" pitchFamily="34" charset="0"/>
                          <a:cs typeface="Calibri" pitchFamily="34" charset="0"/>
                        </a:rPr>
                        <a:t>63</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64</a:t>
                      </a:r>
                    </a:p>
                  </a:txBody>
                  <a:tcPr>
                    <a:solidFill>
                      <a:srgbClr val="FF00FF"/>
                    </a:solidFill>
                  </a:tcPr>
                </a:tc>
                <a:tc>
                  <a:txBody>
                    <a:bodyPr/>
                    <a:lstStyle/>
                    <a:p>
                      <a:pPr algn="ctr"/>
                      <a:r>
                        <a:rPr lang="en-GB" sz="2400" dirty="0">
                          <a:solidFill>
                            <a:schemeClr val="bg1"/>
                          </a:solidFill>
                          <a:latin typeface="Calibri" pitchFamily="34" charset="0"/>
                          <a:cs typeface="Calibri" pitchFamily="34" charset="0"/>
                        </a:rPr>
                        <a:t>55</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56</a:t>
                      </a:r>
                    </a:p>
                  </a:txBody>
                  <a:tcPr>
                    <a:solidFill>
                      <a:srgbClr val="FF66CC"/>
                    </a:solidFill>
                  </a:tcPr>
                </a:tc>
                <a:tc>
                  <a:txBody>
                    <a:bodyPr/>
                    <a:lstStyle/>
                    <a:p>
                      <a:pPr algn="ctr"/>
                      <a:r>
                        <a:rPr lang="en-GB" sz="2400" dirty="0">
                          <a:solidFill>
                            <a:schemeClr val="bg1"/>
                          </a:solidFill>
                          <a:latin typeface="Calibri" pitchFamily="34" charset="0"/>
                          <a:cs typeface="Calibri" pitchFamily="34" charset="0"/>
                        </a:rPr>
                        <a:t>47</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48</a:t>
                      </a:r>
                    </a:p>
                  </a:txBody>
                  <a:tcPr>
                    <a:solidFill>
                      <a:srgbClr val="FF66CC"/>
                    </a:solidFill>
                  </a:tcPr>
                </a:tc>
                <a:tc>
                  <a:txBody>
                    <a:bodyPr/>
                    <a:lstStyle/>
                    <a:p>
                      <a:pPr algn="ctr"/>
                      <a:r>
                        <a:rPr lang="en-GB" sz="2400" dirty="0">
                          <a:solidFill>
                            <a:schemeClr val="bg1"/>
                          </a:solidFill>
                          <a:latin typeface="Calibri" pitchFamily="34" charset="0"/>
                          <a:cs typeface="Calibri" pitchFamily="34" charset="0"/>
                        </a:rPr>
                        <a:t>39</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40</a:t>
                      </a:r>
                    </a:p>
                  </a:txBody>
                  <a:tcPr>
                    <a:solidFill>
                      <a:srgbClr val="FF66CC"/>
                    </a:solidFill>
                  </a:tcPr>
                </a:tc>
                <a:tc>
                  <a:txBody>
                    <a:bodyPr/>
                    <a:lstStyle/>
                    <a:p>
                      <a:pPr algn="ctr"/>
                      <a:r>
                        <a:rPr lang="en-GB" sz="2400" dirty="0">
                          <a:solidFill>
                            <a:schemeClr val="bg1"/>
                          </a:solidFill>
                          <a:latin typeface="Calibri" pitchFamily="34" charset="0"/>
                          <a:cs typeface="Calibri" pitchFamily="34" charset="0"/>
                        </a:rPr>
                        <a:t>31</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32</a:t>
                      </a:r>
                    </a:p>
                  </a:txBody>
                  <a:tcPr>
                    <a:solidFill>
                      <a:srgbClr val="FF66CC"/>
                    </a:solidFill>
                  </a:tcPr>
                </a:tc>
                <a:tc>
                  <a:txBody>
                    <a:bodyPr/>
                    <a:lstStyle/>
                    <a:p>
                      <a:pPr algn="ctr"/>
                      <a:r>
                        <a:rPr lang="en-GB" sz="2400" dirty="0">
                          <a:solidFill>
                            <a:schemeClr val="bg1"/>
                          </a:solidFill>
                          <a:latin typeface="Calibri" pitchFamily="34" charset="0"/>
                          <a:cs typeface="Calibri" pitchFamily="34" charset="0"/>
                        </a:rPr>
                        <a:t>23</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24</a:t>
                      </a:r>
                    </a:p>
                  </a:txBody>
                  <a:tcPr>
                    <a:solidFill>
                      <a:srgbClr val="FF66CC"/>
                    </a:solidFill>
                  </a:tcPr>
                </a:tc>
                <a:tc>
                  <a:txBody>
                    <a:bodyPr/>
                    <a:lstStyle/>
                    <a:p>
                      <a:pPr algn="ctr"/>
                      <a:r>
                        <a:rPr lang="en-GB" sz="2400" dirty="0">
                          <a:solidFill>
                            <a:schemeClr val="bg1"/>
                          </a:solidFill>
                          <a:latin typeface="Calibri" pitchFamily="34" charset="0"/>
                          <a:cs typeface="Calibri" pitchFamily="34" charset="0"/>
                        </a:rPr>
                        <a:t>15</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16</a:t>
                      </a:r>
                    </a:p>
                  </a:txBody>
                  <a:tcPr>
                    <a:solidFill>
                      <a:srgbClr val="FF66CC"/>
                    </a:solidFill>
                  </a:tcPr>
                </a:tc>
                <a:tc>
                  <a:txBody>
                    <a:bodyPr/>
                    <a:lstStyle/>
                    <a:p>
                      <a:pPr algn="ctr"/>
                      <a:r>
                        <a:rPr lang="en-GB" sz="2400" dirty="0">
                          <a:solidFill>
                            <a:schemeClr val="bg1"/>
                          </a:solidFill>
                          <a:latin typeface="Calibri" pitchFamily="34" charset="0"/>
                          <a:cs typeface="Calibri" pitchFamily="34" charset="0"/>
                        </a:rPr>
                        <a:t>7</a:t>
                      </a:r>
                    </a:p>
                  </a:txBody>
                  <a:tcPr>
                    <a:solidFill>
                      <a:schemeClr val="accent2"/>
                    </a:solidFill>
                  </a:tcPr>
                </a:tc>
                <a:tc>
                  <a:txBody>
                    <a:bodyPr/>
                    <a:lstStyle/>
                    <a:p>
                      <a:pPr algn="ctr"/>
                      <a:r>
                        <a:rPr lang="en-GB" sz="2400" dirty="0">
                          <a:solidFill>
                            <a:schemeClr val="bg1"/>
                          </a:solidFill>
                          <a:latin typeface="Calibri" pitchFamily="34" charset="0"/>
                          <a:cs typeface="Calibri" pitchFamily="34" charset="0"/>
                        </a:rPr>
                        <a:t>8</a:t>
                      </a:r>
                    </a:p>
                  </a:txBody>
                  <a:tcPr>
                    <a:solidFill>
                      <a:srgbClr val="FF66CC"/>
                    </a:solidFill>
                  </a:tcPr>
                </a:tc>
                <a:extLst>
                  <a:ext uri="{0D108BD9-81ED-4DB2-BD59-A6C34878D82A}">
                    <a16:rowId xmlns:a16="http://schemas.microsoft.com/office/drawing/2014/main" val="10004"/>
                  </a:ext>
                </a:extLst>
              </a:tr>
            </a:tbl>
          </a:graphicData>
        </a:graphic>
      </p:graphicFrame>
      <p:sp>
        <p:nvSpPr>
          <p:cNvPr id="11" name="Right Arrow 10">
            <a:extLst>
              <a:ext uri="{FF2B5EF4-FFF2-40B4-BE49-F238E27FC236}">
                <a16:creationId xmlns:a16="http://schemas.microsoft.com/office/drawing/2014/main" id="{91731460-48BA-4F66-0C25-816182227B10}"/>
              </a:ext>
            </a:extLst>
          </p:cNvPr>
          <p:cNvSpPr/>
          <p:nvPr/>
        </p:nvSpPr>
        <p:spPr>
          <a:xfrm>
            <a:off x="8541838" y="2383564"/>
            <a:ext cx="792089" cy="39660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2" name="Right Arrow 11">
            <a:extLst>
              <a:ext uri="{FF2B5EF4-FFF2-40B4-BE49-F238E27FC236}">
                <a16:creationId xmlns:a16="http://schemas.microsoft.com/office/drawing/2014/main" id="{25593BC8-CAC7-B50E-529D-10D65414EAE5}"/>
              </a:ext>
            </a:extLst>
          </p:cNvPr>
          <p:cNvSpPr/>
          <p:nvPr/>
        </p:nvSpPr>
        <p:spPr>
          <a:xfrm>
            <a:off x="8541838" y="2872781"/>
            <a:ext cx="792089" cy="396607"/>
          </a:xfrm>
          <a:prstGeom prst="rightArrow">
            <a:avLst/>
          </a:prstGeom>
          <a:solidFill>
            <a:srgbClr val="FFC000"/>
          </a:solidFill>
          <a:ln>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3" name="Right Arrow 12">
            <a:extLst>
              <a:ext uri="{FF2B5EF4-FFF2-40B4-BE49-F238E27FC236}">
                <a16:creationId xmlns:a16="http://schemas.microsoft.com/office/drawing/2014/main" id="{E778EA38-8F17-43DC-1322-C33D7AB2A0D5}"/>
              </a:ext>
            </a:extLst>
          </p:cNvPr>
          <p:cNvSpPr/>
          <p:nvPr/>
        </p:nvSpPr>
        <p:spPr>
          <a:xfrm>
            <a:off x="8541838" y="3361998"/>
            <a:ext cx="792089" cy="396607"/>
          </a:xfrm>
          <a:prstGeom prst="rightArrow">
            <a:avLst/>
          </a:prstGeom>
          <a:solidFill>
            <a:srgbClr val="7030A0"/>
          </a:solidFill>
          <a:ln>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4" name="TextBox 13">
            <a:extLst>
              <a:ext uri="{FF2B5EF4-FFF2-40B4-BE49-F238E27FC236}">
                <a16:creationId xmlns:a16="http://schemas.microsoft.com/office/drawing/2014/main" id="{4CE45D26-7DA6-26A4-84CC-B01645CAF32B}"/>
              </a:ext>
            </a:extLst>
          </p:cNvPr>
          <p:cNvSpPr txBox="1"/>
          <p:nvPr/>
        </p:nvSpPr>
        <p:spPr>
          <a:xfrm>
            <a:off x="10034266" y="2318506"/>
            <a:ext cx="1409897" cy="461665"/>
          </a:xfrm>
          <a:prstGeom prst="rect">
            <a:avLst/>
          </a:prstGeom>
          <a:solidFill>
            <a:srgbClr val="00B0F0"/>
          </a:solidFill>
          <a:scene3d>
            <a:camera prst="orthographicFront"/>
            <a:lightRig rig="threePt" dir="t"/>
          </a:scene3d>
          <a:sp3d>
            <a:bevelT w="165100" prst="coolSlant"/>
          </a:sp3d>
        </p:spPr>
        <p:txBody>
          <a:bodyPr wrap="square" rtlCol="0">
            <a:spAutoFit/>
          </a:bodyPr>
          <a:lstStyle/>
          <a:p>
            <a:pPr algn="ctr"/>
            <a:r>
              <a:rPr lang="x-none" sz="2400" dirty="0">
                <a:solidFill>
                  <a:schemeClr val="bg1"/>
                </a:solidFill>
                <a:latin typeface="Calibri" panose="020F0502020204030204" pitchFamily="34" charset="0"/>
                <a:cs typeface="Calibri" panose="020F0502020204030204" pitchFamily="34" charset="0"/>
              </a:rPr>
              <a:t>Lower</a:t>
            </a:r>
          </a:p>
        </p:txBody>
      </p:sp>
      <p:sp>
        <p:nvSpPr>
          <p:cNvPr id="15" name="TextBox 14">
            <a:extLst>
              <a:ext uri="{FF2B5EF4-FFF2-40B4-BE49-F238E27FC236}">
                <a16:creationId xmlns:a16="http://schemas.microsoft.com/office/drawing/2014/main" id="{2B77D0F5-87BB-0ABB-22FA-9798B8B619B1}"/>
              </a:ext>
            </a:extLst>
          </p:cNvPr>
          <p:cNvSpPr txBox="1"/>
          <p:nvPr/>
        </p:nvSpPr>
        <p:spPr>
          <a:xfrm>
            <a:off x="10034266" y="2840251"/>
            <a:ext cx="1409897" cy="461665"/>
          </a:xfrm>
          <a:prstGeom prst="rect">
            <a:avLst/>
          </a:prstGeom>
          <a:solidFill>
            <a:srgbClr val="FFC000"/>
          </a:solidFill>
          <a:scene3d>
            <a:camera prst="orthographicFront"/>
            <a:lightRig rig="threePt" dir="t"/>
          </a:scene3d>
          <a:sp3d>
            <a:bevelT w="165100" prst="coolSlant"/>
          </a:sp3d>
        </p:spPr>
        <p:txBody>
          <a:bodyPr wrap="square" rtlCol="0">
            <a:spAutoFit/>
          </a:bodyPr>
          <a:lstStyle/>
          <a:p>
            <a:pPr algn="ctr"/>
            <a:r>
              <a:rPr lang="x-none" sz="2400" dirty="0">
                <a:solidFill>
                  <a:schemeClr val="tx1"/>
                </a:solidFill>
                <a:latin typeface="Calibri" panose="020F0502020204030204" pitchFamily="34" charset="0"/>
                <a:cs typeface="Calibri" panose="020F0502020204030204" pitchFamily="34" charset="0"/>
              </a:rPr>
              <a:t>Middle</a:t>
            </a:r>
          </a:p>
        </p:txBody>
      </p:sp>
      <p:sp>
        <p:nvSpPr>
          <p:cNvPr id="16" name="TextBox 15">
            <a:extLst>
              <a:ext uri="{FF2B5EF4-FFF2-40B4-BE49-F238E27FC236}">
                <a16:creationId xmlns:a16="http://schemas.microsoft.com/office/drawing/2014/main" id="{C88722BB-643A-8CE5-7C46-E5DA1ECD1C96}"/>
              </a:ext>
            </a:extLst>
          </p:cNvPr>
          <p:cNvSpPr txBox="1"/>
          <p:nvPr/>
        </p:nvSpPr>
        <p:spPr>
          <a:xfrm>
            <a:off x="10034266" y="3337865"/>
            <a:ext cx="1409897" cy="461665"/>
          </a:xfrm>
          <a:prstGeom prst="rect">
            <a:avLst/>
          </a:prstGeom>
          <a:solidFill>
            <a:srgbClr val="7030A0"/>
          </a:solidFill>
          <a:scene3d>
            <a:camera prst="orthographicFront"/>
            <a:lightRig rig="threePt" dir="t"/>
          </a:scene3d>
          <a:sp3d>
            <a:bevelT w="165100" prst="coolSlant"/>
          </a:sp3d>
        </p:spPr>
        <p:txBody>
          <a:bodyPr wrap="square" rtlCol="0">
            <a:spAutoFit/>
          </a:bodyPr>
          <a:lstStyle/>
          <a:p>
            <a:pPr algn="ctr"/>
            <a:r>
              <a:rPr lang="x-none" sz="2400" dirty="0">
                <a:solidFill>
                  <a:schemeClr val="bg1"/>
                </a:solidFill>
                <a:latin typeface="Calibri" panose="020F0502020204030204" pitchFamily="34" charset="0"/>
                <a:cs typeface="Calibri" panose="020F0502020204030204" pitchFamily="34" charset="0"/>
              </a:rPr>
              <a:t>Upper</a:t>
            </a:r>
          </a:p>
        </p:txBody>
      </p:sp>
      <p:sp>
        <p:nvSpPr>
          <p:cNvPr id="17" name="TextBox 16">
            <a:extLst>
              <a:ext uri="{FF2B5EF4-FFF2-40B4-BE49-F238E27FC236}">
                <a16:creationId xmlns:a16="http://schemas.microsoft.com/office/drawing/2014/main" id="{F1530506-EFD1-4987-32CC-9FFF7A518F2B}"/>
              </a:ext>
            </a:extLst>
          </p:cNvPr>
          <p:cNvSpPr txBox="1"/>
          <p:nvPr/>
        </p:nvSpPr>
        <p:spPr>
          <a:xfrm>
            <a:off x="10041687" y="4041215"/>
            <a:ext cx="1900185" cy="461665"/>
          </a:xfrm>
          <a:prstGeom prst="rect">
            <a:avLst/>
          </a:prstGeom>
          <a:solidFill>
            <a:srgbClr val="FF2F92"/>
          </a:solidFill>
          <a:scene3d>
            <a:camera prst="orthographicFront"/>
            <a:lightRig rig="threePt" dir="t"/>
          </a:scene3d>
          <a:sp3d>
            <a:bevelT w="165100" prst="coolSlant"/>
          </a:sp3d>
        </p:spPr>
        <p:txBody>
          <a:bodyPr wrap="square" rtlCol="0">
            <a:spAutoFit/>
          </a:bodyPr>
          <a:lstStyle/>
          <a:p>
            <a:pPr algn="ctr"/>
            <a:r>
              <a:rPr lang="x-none" sz="2400" dirty="0">
                <a:solidFill>
                  <a:schemeClr val="bg1"/>
                </a:solidFill>
                <a:latin typeface="Calibri" panose="020F0502020204030204" pitchFamily="34" charset="0"/>
                <a:cs typeface="Calibri" panose="020F0502020204030204" pitchFamily="34" charset="0"/>
              </a:rPr>
              <a:t>Side Upper</a:t>
            </a:r>
          </a:p>
        </p:txBody>
      </p:sp>
      <p:sp>
        <p:nvSpPr>
          <p:cNvPr id="18" name="Right Arrow 17">
            <a:extLst>
              <a:ext uri="{FF2B5EF4-FFF2-40B4-BE49-F238E27FC236}">
                <a16:creationId xmlns:a16="http://schemas.microsoft.com/office/drawing/2014/main" id="{EE44F295-1EC0-B4D6-2FB7-CE5923E54FC2}"/>
              </a:ext>
            </a:extLst>
          </p:cNvPr>
          <p:cNvSpPr/>
          <p:nvPr/>
        </p:nvSpPr>
        <p:spPr>
          <a:xfrm>
            <a:off x="8541732" y="4261486"/>
            <a:ext cx="792089" cy="396607"/>
          </a:xfrm>
          <a:prstGeom prst="rightArrow">
            <a:avLst/>
          </a:prstGeom>
          <a:solidFill>
            <a:srgbClr val="FF2F92"/>
          </a:solidFill>
          <a:ln>
            <a:solidFill>
              <a:srgbClr val="FF2F9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19" name="Left-Up Arrow 18">
            <a:extLst>
              <a:ext uri="{FF2B5EF4-FFF2-40B4-BE49-F238E27FC236}">
                <a16:creationId xmlns:a16="http://schemas.microsoft.com/office/drawing/2014/main" id="{DB4FEAFE-13D2-CFFE-6D26-5C368AEC5AFA}"/>
              </a:ext>
            </a:extLst>
          </p:cNvPr>
          <p:cNvSpPr/>
          <p:nvPr/>
        </p:nvSpPr>
        <p:spPr>
          <a:xfrm rot="5400000">
            <a:off x="8194508" y="4166292"/>
            <a:ext cx="570357" cy="1723225"/>
          </a:xfrm>
          <a:prstGeom prst="leftUpArrow">
            <a:avLst/>
          </a:prstGeom>
          <a:solidFill>
            <a:schemeClr val="accent2">
              <a:lumMod val="75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20" name="TextBox 19">
            <a:extLst>
              <a:ext uri="{FF2B5EF4-FFF2-40B4-BE49-F238E27FC236}">
                <a16:creationId xmlns:a16="http://schemas.microsoft.com/office/drawing/2014/main" id="{B00F623D-5620-2156-F991-B2D5D86A00CE}"/>
              </a:ext>
            </a:extLst>
          </p:cNvPr>
          <p:cNvSpPr txBox="1"/>
          <p:nvPr/>
        </p:nvSpPr>
        <p:spPr>
          <a:xfrm>
            <a:off x="10041688" y="4701314"/>
            <a:ext cx="1900184" cy="461665"/>
          </a:xfrm>
          <a:prstGeom prst="rect">
            <a:avLst/>
          </a:prstGeom>
          <a:solidFill>
            <a:schemeClr val="accent2">
              <a:lumMod val="75000"/>
            </a:schemeClr>
          </a:solidFill>
          <a:scene3d>
            <a:camera prst="orthographicFront"/>
            <a:lightRig rig="threePt" dir="t"/>
          </a:scene3d>
          <a:sp3d>
            <a:bevelT w="165100" prst="coolSlant"/>
          </a:sp3d>
        </p:spPr>
        <p:txBody>
          <a:bodyPr wrap="square" rtlCol="0">
            <a:spAutoFit/>
          </a:bodyPr>
          <a:lstStyle/>
          <a:p>
            <a:pPr algn="ctr"/>
            <a:r>
              <a:rPr lang="x-none" sz="2400" dirty="0">
                <a:solidFill>
                  <a:schemeClr val="bg1"/>
                </a:solidFill>
                <a:latin typeface="Calibri" panose="020F0502020204030204" pitchFamily="34" charset="0"/>
                <a:cs typeface="Calibri" panose="020F0502020204030204" pitchFamily="34" charset="0"/>
              </a:rPr>
              <a:t>Side Lower</a:t>
            </a:r>
          </a:p>
        </p:txBody>
      </p:sp>
      <p:grpSp>
        <p:nvGrpSpPr>
          <p:cNvPr id="22" name="Group 21">
            <a:extLst>
              <a:ext uri="{FF2B5EF4-FFF2-40B4-BE49-F238E27FC236}">
                <a16:creationId xmlns:a16="http://schemas.microsoft.com/office/drawing/2014/main" id="{388D07E5-F175-0854-704F-AB4F7D86580E}"/>
              </a:ext>
            </a:extLst>
          </p:cNvPr>
          <p:cNvGrpSpPr/>
          <p:nvPr/>
        </p:nvGrpSpPr>
        <p:grpSpPr>
          <a:xfrm>
            <a:off x="9829489" y="5635497"/>
            <a:ext cx="1699515" cy="891001"/>
            <a:chOff x="10479284" y="4919562"/>
            <a:chExt cx="1699515" cy="891001"/>
          </a:xfrm>
        </p:grpSpPr>
        <p:sp>
          <p:nvSpPr>
            <p:cNvPr id="23" name="Plaque 22">
              <a:extLst>
                <a:ext uri="{FF2B5EF4-FFF2-40B4-BE49-F238E27FC236}">
                  <a16:creationId xmlns:a16="http://schemas.microsoft.com/office/drawing/2014/main" id="{75D980CF-2386-1793-D8F1-056A4092DD17}"/>
                </a:ext>
              </a:extLst>
            </p:cNvPr>
            <p:cNvSpPr/>
            <p:nvPr/>
          </p:nvSpPr>
          <p:spPr>
            <a:xfrm>
              <a:off x="10479284" y="4919562"/>
              <a:ext cx="1433047" cy="418483"/>
            </a:xfrm>
            <a:prstGeom prst="plaque">
              <a:avLst/>
            </a:prstGeom>
            <a:solidFill>
              <a:srgbClr val="FF0000"/>
            </a:solidFill>
            <a:ln>
              <a:solidFill>
                <a:srgbClr val="9416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400" b="1" dirty="0">
                  <a:solidFill>
                    <a:schemeClr val="bg1"/>
                  </a:solidFill>
                  <a:latin typeface="Calibri" panose="020F0502020204030204" pitchFamily="34" charset="0"/>
                  <a:cs typeface="Calibri" panose="020F0502020204030204" pitchFamily="34" charset="0"/>
                </a:rPr>
                <a:t>Answer</a:t>
              </a:r>
            </a:p>
          </p:txBody>
        </p:sp>
        <p:pic>
          <p:nvPicPr>
            <p:cNvPr id="24" name="Graphic 23" descr="Right pointing backhand index with solid fill">
              <a:extLst>
                <a:ext uri="{FF2B5EF4-FFF2-40B4-BE49-F238E27FC236}">
                  <a16:creationId xmlns:a16="http://schemas.microsoft.com/office/drawing/2014/main" id="{91924B4B-23C1-500C-65A3-E9923FD0AF4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1516286" y="5148050"/>
              <a:ext cx="662513" cy="662513"/>
            </a:xfrm>
            <a:prstGeom prst="rect">
              <a:avLst/>
            </a:prstGeom>
          </p:spPr>
        </p:pic>
      </p:grpSp>
      <p:sp>
        <p:nvSpPr>
          <p:cNvPr id="25" name="Google Shape;141;p3">
            <a:extLst>
              <a:ext uri="{FF2B5EF4-FFF2-40B4-BE49-F238E27FC236}">
                <a16:creationId xmlns:a16="http://schemas.microsoft.com/office/drawing/2014/main" id="{DE992A1D-380C-80C6-09B0-198150E2E11B}"/>
              </a:ext>
            </a:extLst>
          </p:cNvPr>
          <p:cNvSpPr txBox="1">
            <a:spLocks/>
          </p:cNvSpPr>
          <p:nvPr/>
        </p:nvSpPr>
        <p:spPr>
          <a:xfrm>
            <a:off x="3388835" y="153386"/>
            <a:ext cx="5414330" cy="649801"/>
          </a:xfrm>
          <a:prstGeom prst="roundRect">
            <a:avLst/>
          </a:prstGeom>
          <a:solidFill>
            <a:srgbClr val="0432FF"/>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Reflect and Answer</a:t>
            </a:r>
          </a:p>
        </p:txBody>
      </p:sp>
    </p:spTree>
    <p:extLst>
      <p:ext uri="{BB962C8B-B14F-4D97-AF65-F5344CB8AC3E}">
        <p14:creationId xmlns:p14="http://schemas.microsoft.com/office/powerpoint/2010/main" val="127252431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2"/>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childTnLst>
                    </p:cTn>
                  </p:par>
                </p:childTnLst>
              </p:cTn>
              <p:nextCondLst>
                <p:cond evt="onClick" delay="0">
                  <p:tgtEl>
                    <p:spTgt spid="22"/>
                  </p:tgtEl>
                </p:cond>
              </p:nextCondLst>
            </p:seq>
          </p:childTnLst>
        </p:cTn>
      </p:par>
    </p:tnLst>
    <p:bldLst>
      <p:bldP spid="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7">
          <a:extLst>
            <a:ext uri="{FF2B5EF4-FFF2-40B4-BE49-F238E27FC236}">
              <a16:creationId xmlns:a16="http://schemas.microsoft.com/office/drawing/2014/main" id="{C4B5BCE4-FC1B-D5FD-749E-B0F45585FE49}"/>
            </a:ext>
          </a:extLst>
        </p:cNvPr>
        <p:cNvGrpSpPr/>
        <p:nvPr/>
      </p:nvGrpSpPr>
      <p:grpSpPr>
        <a:xfrm>
          <a:off x="0" y="0"/>
          <a:ext cx="0" cy="0"/>
          <a:chOff x="0" y="0"/>
          <a:chExt cx="0" cy="0"/>
        </a:xfrm>
      </p:grpSpPr>
      <p:grpSp>
        <p:nvGrpSpPr>
          <p:cNvPr id="4" name="Group 3">
            <a:extLst>
              <a:ext uri="{FF2B5EF4-FFF2-40B4-BE49-F238E27FC236}">
                <a16:creationId xmlns:a16="http://schemas.microsoft.com/office/drawing/2014/main" id="{E6B7935F-13C8-FA7E-5CC3-B810C007D9B1}"/>
              </a:ext>
            </a:extLst>
          </p:cNvPr>
          <p:cNvGrpSpPr/>
          <p:nvPr/>
        </p:nvGrpSpPr>
        <p:grpSpPr>
          <a:xfrm>
            <a:off x="303967" y="995653"/>
            <a:ext cx="11229690" cy="937005"/>
            <a:chOff x="1264578" y="1556791"/>
            <a:chExt cx="11229690" cy="965989"/>
          </a:xfrm>
        </p:grpSpPr>
        <p:sp>
          <p:nvSpPr>
            <p:cNvPr id="5" name="Rectangle 4">
              <a:extLst>
                <a:ext uri="{FF2B5EF4-FFF2-40B4-BE49-F238E27FC236}">
                  <a16:creationId xmlns:a16="http://schemas.microsoft.com/office/drawing/2014/main" id="{D8673BF6-FB42-0E33-137A-06CFBA79924D}"/>
                </a:ext>
              </a:extLst>
            </p:cNvPr>
            <p:cNvSpPr/>
            <p:nvPr/>
          </p:nvSpPr>
          <p:spPr>
            <a:xfrm>
              <a:off x="1487488" y="1556792"/>
              <a:ext cx="11006780" cy="856702"/>
            </a:xfrm>
            <a:prstGeom prst="rect">
              <a:avLst/>
            </a:prstGeom>
            <a:solidFill>
              <a:srgbClr val="941651"/>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2400"/>
            </a:p>
          </p:txBody>
        </p:sp>
        <p:sp>
          <p:nvSpPr>
            <p:cNvPr id="6" name="Freeform: Shape 25">
              <a:extLst>
                <a:ext uri="{FF2B5EF4-FFF2-40B4-BE49-F238E27FC236}">
                  <a16:creationId xmlns:a16="http://schemas.microsoft.com/office/drawing/2014/main" id="{842B4684-1B5F-4486-D628-B72F36DE837B}"/>
                </a:ext>
              </a:extLst>
            </p:cNvPr>
            <p:cNvSpPr/>
            <p:nvPr/>
          </p:nvSpPr>
          <p:spPr>
            <a:xfrm rot="16200000">
              <a:off x="11546911" y="1567422"/>
              <a:ext cx="461666" cy="1433048"/>
            </a:xfrm>
            <a:custGeom>
              <a:avLst/>
              <a:gdLst>
                <a:gd name="connsiteX0" fmla="*/ 1008112 w 1008112"/>
                <a:gd name="connsiteY0" fmla="*/ 576064 h 1656184"/>
                <a:gd name="connsiteX1" fmla="*/ 1008112 w 1008112"/>
                <a:gd name="connsiteY1" fmla="*/ 1656184 h 1656184"/>
                <a:gd name="connsiteX2" fmla="*/ 0 w 1008112"/>
                <a:gd name="connsiteY2" fmla="*/ 1656184 h 1656184"/>
                <a:gd name="connsiteX3" fmla="*/ 0 w 1008112"/>
                <a:gd name="connsiteY3" fmla="*/ 576064 h 1656184"/>
                <a:gd name="connsiteX4" fmla="*/ 0 w 1008112"/>
                <a:gd name="connsiteY4" fmla="*/ 0 h 16561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112" h="1656184">
                  <a:moveTo>
                    <a:pt x="1008112" y="576064"/>
                  </a:moveTo>
                  <a:lnTo>
                    <a:pt x="1008112" y="1656184"/>
                  </a:lnTo>
                  <a:lnTo>
                    <a:pt x="0" y="1656184"/>
                  </a:lnTo>
                  <a:lnTo>
                    <a:pt x="0" y="576064"/>
                  </a:lnTo>
                  <a:lnTo>
                    <a:pt x="0" y="0"/>
                  </a:lnTo>
                  <a:close/>
                </a:path>
              </a:pathLst>
            </a:custGeom>
            <a:solidFill>
              <a:srgbClr val="E44E95"/>
            </a:solidFill>
            <a:ln>
              <a:noFill/>
            </a:ln>
            <a:effectLst>
              <a:outerShdw blurRad="50800" dist="381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N" sz="2400" dirty="0"/>
            </a:p>
          </p:txBody>
        </p:sp>
        <p:sp>
          <p:nvSpPr>
            <p:cNvPr id="7" name="TextBox 6">
              <a:extLst>
                <a:ext uri="{FF2B5EF4-FFF2-40B4-BE49-F238E27FC236}">
                  <a16:creationId xmlns:a16="http://schemas.microsoft.com/office/drawing/2014/main" id="{B73420CB-DD6D-6EF3-28F9-F682528EDFD4}"/>
                </a:ext>
              </a:extLst>
            </p:cNvPr>
            <p:cNvSpPr txBox="1"/>
            <p:nvPr/>
          </p:nvSpPr>
          <p:spPr>
            <a:xfrm>
              <a:off x="1264578" y="1556791"/>
              <a:ext cx="11037877" cy="856702"/>
            </a:xfrm>
            <a:prstGeom prst="rect">
              <a:avLst/>
            </a:prstGeom>
            <a:noFill/>
          </p:spPr>
          <p:txBody>
            <a:bodyPr wrap="square" rtlCol="0">
              <a:spAutoFit/>
            </a:bodyPr>
            <a:lstStyle/>
            <a:p>
              <a:pPr marL="228600"/>
              <a:r>
                <a:rPr lang="en-US" sz="2400" dirty="0">
                  <a:solidFill>
                    <a:schemeClr val="bg1"/>
                  </a:solidFill>
                  <a:latin typeface="Calibri" panose="020F0502020204030204" pitchFamily="34" charset="0"/>
                  <a:cs typeface="Calibri" panose="020F0502020204030204" pitchFamily="34" charset="0"/>
                </a:rPr>
                <a:t>If you are allotted number 57, which berth will it be? Were you able to identify the berth type by using any short-cut method?</a:t>
              </a:r>
              <a:endParaRPr lang="en-GB" sz="2400" dirty="0">
                <a:solidFill>
                  <a:schemeClr val="bg1"/>
                </a:solidFill>
                <a:latin typeface="Calibri" panose="020F0502020204030204" pitchFamily="34" charset="0"/>
                <a:cs typeface="Calibri" panose="020F0502020204030204" pitchFamily="34" charset="0"/>
              </a:endParaRPr>
            </a:p>
          </p:txBody>
        </p:sp>
        <p:sp>
          <p:nvSpPr>
            <p:cNvPr id="8" name="TextBox 7">
              <a:extLst>
                <a:ext uri="{FF2B5EF4-FFF2-40B4-BE49-F238E27FC236}">
                  <a16:creationId xmlns:a16="http://schemas.microsoft.com/office/drawing/2014/main" id="{590DFB12-40B7-E4CB-B6BA-8B3F8196CAB9}"/>
                </a:ext>
              </a:extLst>
            </p:cNvPr>
            <p:cNvSpPr txBox="1"/>
            <p:nvPr/>
          </p:nvSpPr>
          <p:spPr>
            <a:xfrm>
              <a:off x="11510366" y="2046835"/>
              <a:ext cx="792089" cy="475945"/>
            </a:xfrm>
            <a:prstGeom prst="rect">
              <a:avLst/>
            </a:prstGeom>
            <a:noFill/>
          </p:spPr>
          <p:txBody>
            <a:bodyPr wrap="square" rtlCol="0">
              <a:spAutoFit/>
            </a:bodyPr>
            <a:lstStyle/>
            <a:p>
              <a:pPr algn="ctr"/>
              <a:r>
                <a:rPr lang="en-IN" sz="2400" b="1" dirty="0">
                  <a:solidFill>
                    <a:schemeClr val="bg1"/>
                  </a:solidFill>
                  <a:latin typeface="Calibri" panose="020F0502020204030204" pitchFamily="34" charset="0"/>
                  <a:cs typeface="Calibri" panose="020F0502020204030204" pitchFamily="34" charset="0"/>
                </a:rPr>
                <a:t>3</a:t>
              </a:r>
            </a:p>
          </p:txBody>
        </p:sp>
      </p:grpSp>
      <p:sp>
        <p:nvSpPr>
          <p:cNvPr id="9" name="Rectangle: Rounded Corners 22">
            <a:extLst>
              <a:ext uri="{FF2B5EF4-FFF2-40B4-BE49-F238E27FC236}">
                <a16:creationId xmlns:a16="http://schemas.microsoft.com/office/drawing/2014/main" id="{EC300FCE-68E6-1790-6635-7D40284F5CAE}"/>
              </a:ext>
            </a:extLst>
          </p:cNvPr>
          <p:cNvSpPr/>
          <p:nvPr/>
        </p:nvSpPr>
        <p:spPr>
          <a:xfrm>
            <a:off x="526877" y="2675974"/>
            <a:ext cx="9820361" cy="923720"/>
          </a:xfrm>
          <a:prstGeom prst="roundRect">
            <a:avLst/>
          </a:prstGeom>
          <a:solidFill>
            <a:schemeClr val="accent4">
              <a:lumMod val="60000"/>
              <a:lumOff val="40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a:pPr>
            <a:r>
              <a:rPr lang="en-US" sz="2400" dirty="0">
                <a:solidFill>
                  <a:schemeClr val="tx1"/>
                </a:solidFill>
                <a:latin typeface="Calibri" pitchFamily="34" charset="0"/>
                <a:cs typeface="Calibri" pitchFamily="34" charset="0"/>
              </a:rPr>
              <a:t>Given any seat number greater than 8, we can find the type of berth using this technique.</a:t>
            </a:r>
            <a:endParaRPr lang="en-GB" sz="2400" dirty="0">
              <a:solidFill>
                <a:schemeClr val="tx1"/>
              </a:solidFill>
              <a:latin typeface="Calibri" pitchFamily="34" charset="0"/>
              <a:cs typeface="Calibri" pitchFamily="34" charset="0"/>
            </a:endParaRPr>
          </a:p>
        </p:txBody>
      </p:sp>
      <p:sp>
        <p:nvSpPr>
          <p:cNvPr id="11" name="Rectangle: Rounded Corners 22">
            <a:extLst>
              <a:ext uri="{FF2B5EF4-FFF2-40B4-BE49-F238E27FC236}">
                <a16:creationId xmlns:a16="http://schemas.microsoft.com/office/drawing/2014/main" id="{0FFB7738-6109-8CF5-91AD-12A0346A05AB}"/>
              </a:ext>
            </a:extLst>
          </p:cNvPr>
          <p:cNvSpPr/>
          <p:nvPr/>
        </p:nvSpPr>
        <p:spPr>
          <a:xfrm>
            <a:off x="526876" y="3788165"/>
            <a:ext cx="9820361" cy="923720"/>
          </a:xfrm>
          <a:prstGeom prst="roundRect">
            <a:avLst/>
          </a:prstGeom>
          <a:solidFill>
            <a:schemeClr val="accent4">
              <a:lumMod val="60000"/>
              <a:lumOff val="40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2"/>
            </a:pPr>
            <a:r>
              <a:rPr lang="en-US" sz="2400" dirty="0">
                <a:solidFill>
                  <a:schemeClr val="tx1"/>
                </a:solidFill>
                <a:latin typeface="Calibri" pitchFamily="34" charset="0"/>
                <a:cs typeface="Calibri" pitchFamily="34" charset="0"/>
              </a:rPr>
              <a:t>Divide the seat number by 8 and find the remainder. </a:t>
            </a:r>
          </a:p>
          <a:p>
            <a:pPr marL="450850"/>
            <a:r>
              <a:rPr lang="en-US" sz="2400" dirty="0">
                <a:solidFill>
                  <a:schemeClr val="tx1"/>
                </a:solidFill>
                <a:latin typeface="Calibri" pitchFamily="34" charset="0"/>
                <a:cs typeface="Calibri" pitchFamily="34" charset="0"/>
              </a:rPr>
              <a:t>The remainder will give you the berth position.</a:t>
            </a:r>
            <a:endParaRPr lang="en-GB" sz="2400" dirty="0">
              <a:solidFill>
                <a:schemeClr val="tx1"/>
              </a:solidFill>
              <a:latin typeface="Calibri" pitchFamily="34" charset="0"/>
              <a:cs typeface="Calibri" pitchFamily="34" charset="0"/>
            </a:endParaRPr>
          </a:p>
        </p:txBody>
      </p:sp>
      <p:sp>
        <p:nvSpPr>
          <p:cNvPr id="12" name="Rectangle: Rounded Corners 22">
            <a:extLst>
              <a:ext uri="{FF2B5EF4-FFF2-40B4-BE49-F238E27FC236}">
                <a16:creationId xmlns:a16="http://schemas.microsoft.com/office/drawing/2014/main" id="{3DF721AE-D976-C409-C1F2-FF73D819E4B0}"/>
              </a:ext>
            </a:extLst>
          </p:cNvPr>
          <p:cNvSpPr/>
          <p:nvPr/>
        </p:nvSpPr>
        <p:spPr>
          <a:xfrm>
            <a:off x="526876" y="4862362"/>
            <a:ext cx="9820361" cy="923720"/>
          </a:xfrm>
          <a:prstGeom prst="roundRect">
            <a:avLst/>
          </a:prstGeom>
          <a:solidFill>
            <a:schemeClr val="accent4">
              <a:lumMod val="60000"/>
              <a:lumOff val="40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buFont typeface="+mj-lt"/>
              <a:buAutoNum type="arabicPeriod" startAt="3"/>
            </a:pPr>
            <a:r>
              <a:rPr lang="en-US" sz="2400" dirty="0">
                <a:solidFill>
                  <a:schemeClr val="tx1"/>
                </a:solidFill>
                <a:latin typeface="Calibri" pitchFamily="34" charset="0"/>
                <a:cs typeface="Calibri" pitchFamily="34" charset="0"/>
              </a:rPr>
              <a:t>When 57 is divided by 8, the remainder is 1. </a:t>
            </a:r>
          </a:p>
          <a:p>
            <a:pPr marL="450850"/>
            <a:r>
              <a:rPr lang="en-US" sz="2400" dirty="0">
                <a:solidFill>
                  <a:schemeClr val="tx1"/>
                </a:solidFill>
                <a:latin typeface="Calibri" pitchFamily="34" charset="0"/>
                <a:cs typeface="Calibri" pitchFamily="34" charset="0"/>
              </a:rPr>
              <a:t>Seat number 1 is a lower berth and hence 57 is a lower berth.</a:t>
            </a:r>
            <a:endParaRPr lang="en-GB" sz="2400" dirty="0">
              <a:solidFill>
                <a:schemeClr val="tx1"/>
              </a:solidFill>
              <a:latin typeface="Calibri" pitchFamily="34" charset="0"/>
              <a:cs typeface="Calibri" pitchFamily="34" charset="0"/>
            </a:endParaRPr>
          </a:p>
        </p:txBody>
      </p:sp>
      <p:grpSp>
        <p:nvGrpSpPr>
          <p:cNvPr id="13" name="Group 12">
            <a:extLst>
              <a:ext uri="{FF2B5EF4-FFF2-40B4-BE49-F238E27FC236}">
                <a16:creationId xmlns:a16="http://schemas.microsoft.com/office/drawing/2014/main" id="{DEB41B14-0A11-3C44-3889-3BCBB2A3F599}"/>
              </a:ext>
            </a:extLst>
          </p:cNvPr>
          <p:cNvGrpSpPr/>
          <p:nvPr/>
        </p:nvGrpSpPr>
        <p:grpSpPr>
          <a:xfrm>
            <a:off x="10138836" y="2042071"/>
            <a:ext cx="1726077" cy="842892"/>
            <a:chOff x="10479284" y="4919562"/>
            <a:chExt cx="1726077" cy="842892"/>
          </a:xfrm>
        </p:grpSpPr>
        <p:sp>
          <p:nvSpPr>
            <p:cNvPr id="14" name="Plaque 13">
              <a:extLst>
                <a:ext uri="{FF2B5EF4-FFF2-40B4-BE49-F238E27FC236}">
                  <a16:creationId xmlns:a16="http://schemas.microsoft.com/office/drawing/2014/main" id="{B8646EFF-4F67-D739-7AD5-12206249BC59}"/>
                </a:ext>
              </a:extLst>
            </p:cNvPr>
            <p:cNvSpPr/>
            <p:nvPr/>
          </p:nvSpPr>
          <p:spPr>
            <a:xfrm>
              <a:off x="10479284" y="4919562"/>
              <a:ext cx="1433047" cy="418483"/>
            </a:xfrm>
            <a:prstGeom prst="plaque">
              <a:avLst/>
            </a:prstGeom>
            <a:solidFill>
              <a:srgbClr val="FF0000"/>
            </a:solidFill>
            <a:ln>
              <a:solidFill>
                <a:srgbClr val="9416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400" b="1" dirty="0">
                  <a:solidFill>
                    <a:schemeClr val="bg1"/>
                  </a:solidFill>
                  <a:latin typeface="Calibri" panose="020F0502020204030204" pitchFamily="34" charset="0"/>
                  <a:cs typeface="Calibri" panose="020F0502020204030204" pitchFamily="34" charset="0"/>
                </a:rPr>
                <a:t>Answer</a:t>
              </a:r>
            </a:p>
          </p:txBody>
        </p:sp>
        <p:pic>
          <p:nvPicPr>
            <p:cNvPr id="15" name="Graphic 14" descr="Right pointing backhand index with solid fill">
              <a:extLst>
                <a:ext uri="{FF2B5EF4-FFF2-40B4-BE49-F238E27FC236}">
                  <a16:creationId xmlns:a16="http://schemas.microsoft.com/office/drawing/2014/main" id="{F4190C37-FEB8-D1C8-6416-04E7CEFD5AA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1542848" y="5099941"/>
              <a:ext cx="662513" cy="662513"/>
            </a:xfrm>
            <a:prstGeom prst="rect">
              <a:avLst/>
            </a:prstGeom>
          </p:spPr>
        </p:pic>
      </p:grpSp>
      <p:sp>
        <p:nvSpPr>
          <p:cNvPr id="16" name="Google Shape;141;p3">
            <a:extLst>
              <a:ext uri="{FF2B5EF4-FFF2-40B4-BE49-F238E27FC236}">
                <a16:creationId xmlns:a16="http://schemas.microsoft.com/office/drawing/2014/main" id="{3C13993A-207E-3D54-E635-0E507FACE353}"/>
              </a:ext>
            </a:extLst>
          </p:cNvPr>
          <p:cNvSpPr txBox="1">
            <a:spLocks/>
          </p:cNvSpPr>
          <p:nvPr/>
        </p:nvSpPr>
        <p:spPr>
          <a:xfrm>
            <a:off x="3388835" y="153386"/>
            <a:ext cx="5414330" cy="649801"/>
          </a:xfrm>
          <a:prstGeom prst="roundRect">
            <a:avLst/>
          </a:prstGeom>
          <a:solidFill>
            <a:srgbClr val="0432FF"/>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Reflect and Answer</a:t>
            </a:r>
          </a:p>
        </p:txBody>
      </p:sp>
    </p:spTree>
    <p:extLst>
      <p:ext uri="{BB962C8B-B14F-4D97-AF65-F5344CB8AC3E}">
        <p14:creationId xmlns:p14="http://schemas.microsoft.com/office/powerpoint/2010/main" val="269279130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3"/>
                    </p:tgtEl>
                  </p:cond>
                </p:stCondLst>
                <p:endSync evt="end" delay="0">
                  <p:rtn val="all"/>
                </p:endSync>
                <p:childTnLst>
                  <p:par>
                    <p:cTn id="3" fill="hold">
                      <p:stCondLst>
                        <p:cond delay="0"/>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5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childTnLst>
                          </p:cTn>
                        </p:par>
                        <p:par>
                          <p:cTn id="16" fill="hold">
                            <p:stCondLst>
                              <p:cond delay="2500"/>
                            </p:stCondLst>
                            <p:childTnLst>
                              <p:par>
                                <p:cTn id="17" presetID="47" presetClass="entr" presetSubtype="0" fill="hold" grpId="0" nodeType="after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fade">
                                      <p:cBhvr>
                                        <p:cTn id="19" dur="1000"/>
                                        <p:tgtEl>
                                          <p:spTgt spid="12"/>
                                        </p:tgtEl>
                                      </p:cBhvr>
                                    </p:animEffect>
                                    <p:anim calcmode="lin" valueType="num">
                                      <p:cBhvr>
                                        <p:cTn id="20" dur="1000" fill="hold"/>
                                        <p:tgtEl>
                                          <p:spTgt spid="12"/>
                                        </p:tgtEl>
                                        <p:attrNameLst>
                                          <p:attrName>ppt_x</p:attrName>
                                        </p:attrNameLst>
                                      </p:cBhvr>
                                      <p:tavLst>
                                        <p:tav tm="0">
                                          <p:val>
                                            <p:strVal val="#ppt_x"/>
                                          </p:val>
                                        </p:tav>
                                        <p:tav tm="100000">
                                          <p:val>
                                            <p:strVal val="#ppt_x"/>
                                          </p:val>
                                        </p:tav>
                                      </p:tavLst>
                                    </p:anim>
                                    <p:anim calcmode="lin" valueType="num">
                                      <p:cBhvr>
                                        <p:cTn id="21"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nextCondLst>
                <p:cond evt="onClick" delay="0">
                  <p:tgtEl>
                    <p:spTgt spid="13"/>
                  </p:tgtEl>
                </p:cond>
              </p:nextCondLst>
            </p:seq>
          </p:childTnLst>
        </p:cTn>
      </p:par>
    </p:tnLst>
    <p:bldLst>
      <p:bldP spid="9" grpId="0" animBg="1"/>
      <p:bldP spid="11" grpId="0" animBg="1"/>
      <p:bldP spid="1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82"/>
        <p:cNvGrpSpPr/>
        <p:nvPr/>
      </p:nvGrpSpPr>
      <p:grpSpPr>
        <a:xfrm>
          <a:off x="0" y="0"/>
          <a:ext cx="0" cy="0"/>
          <a:chOff x="0" y="0"/>
          <a:chExt cx="0" cy="0"/>
        </a:xfrm>
      </p:grpSpPr>
      <p:pic>
        <p:nvPicPr>
          <p:cNvPr id="3" name="Picture 4" descr="Free old walk stick illustration">
            <a:extLst>
              <a:ext uri="{FF2B5EF4-FFF2-40B4-BE49-F238E27FC236}">
                <a16:creationId xmlns:a16="http://schemas.microsoft.com/office/drawing/2014/main" id="{DA2EF2AF-7EE4-72AC-0D50-4DDEFCC2102D}"/>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3438" l="10000" r="90000">
                        <a14:foregroundMark x1="18333" y1="82344" x2="28125" y2="87891"/>
                        <a14:foregroundMark x1="28125" y1="87891" x2="29063" y2="87969"/>
                        <a14:foregroundMark x1="55104" y1="53516" x2="55937" y2="58359"/>
                        <a14:foregroundMark x1="58125" y1="93438" x2="60729" y2="93438"/>
                      </a14:backgroundRemoval>
                    </a14:imgEffect>
                  </a14:imgLayer>
                </a14:imgProps>
              </a:ext>
              <a:ext uri="{28A0092B-C50C-407E-A947-70E740481C1C}">
                <a14:useLocalDpi xmlns:a14="http://schemas.microsoft.com/office/drawing/2010/main" val="0"/>
              </a:ext>
            </a:extLst>
          </a:blip>
          <a:srcRect/>
          <a:stretch>
            <a:fillRect/>
          </a:stretch>
        </p:blipFill>
        <p:spPr bwMode="auto">
          <a:xfrm>
            <a:off x="-407772" y="2012187"/>
            <a:ext cx="3026253" cy="4035005"/>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2FC06B12-8697-D226-4C1F-A3472FDC319D}"/>
              </a:ext>
            </a:extLst>
          </p:cNvPr>
          <p:cNvGrpSpPr/>
          <p:nvPr/>
        </p:nvGrpSpPr>
        <p:grpSpPr>
          <a:xfrm>
            <a:off x="546452" y="955371"/>
            <a:ext cx="11099097" cy="1556502"/>
            <a:chOff x="4069462" y="3006634"/>
            <a:chExt cx="5190021" cy="941241"/>
          </a:xfrm>
        </p:grpSpPr>
        <p:grpSp>
          <p:nvGrpSpPr>
            <p:cNvPr id="5" name="Group 4">
              <a:extLst>
                <a:ext uri="{FF2B5EF4-FFF2-40B4-BE49-F238E27FC236}">
                  <a16:creationId xmlns:a16="http://schemas.microsoft.com/office/drawing/2014/main" id="{6A719C8C-CC4E-8AA8-A93C-6BAD1D335A50}"/>
                </a:ext>
              </a:extLst>
            </p:cNvPr>
            <p:cNvGrpSpPr/>
            <p:nvPr/>
          </p:nvGrpSpPr>
          <p:grpSpPr>
            <a:xfrm>
              <a:off x="4069462" y="3006634"/>
              <a:ext cx="5190021" cy="941241"/>
              <a:chOff x="1199455" y="4278367"/>
              <a:chExt cx="5190021" cy="941241"/>
            </a:xfrm>
          </p:grpSpPr>
          <p:sp>
            <p:nvSpPr>
              <p:cNvPr id="7" name="Rectangle: Rounded Corners 34">
                <a:extLst>
                  <a:ext uri="{FF2B5EF4-FFF2-40B4-BE49-F238E27FC236}">
                    <a16:creationId xmlns:a16="http://schemas.microsoft.com/office/drawing/2014/main" id="{E11D960C-CBD1-F06A-FEF8-A50711317E97}"/>
                  </a:ext>
                </a:extLst>
              </p:cNvPr>
              <p:cNvSpPr/>
              <p:nvPr/>
            </p:nvSpPr>
            <p:spPr>
              <a:xfrm>
                <a:off x="1199455" y="4278367"/>
                <a:ext cx="5190021" cy="941241"/>
              </a:xfrm>
              <a:prstGeom prst="roundRect">
                <a:avLst/>
              </a:prstGeom>
              <a:solidFill>
                <a:srgbClr val="F15BB5"/>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8" name="Rectangle: Rounded Corners 35">
                <a:extLst>
                  <a:ext uri="{FF2B5EF4-FFF2-40B4-BE49-F238E27FC236}">
                    <a16:creationId xmlns:a16="http://schemas.microsoft.com/office/drawing/2014/main" id="{7C21D5DD-C1D5-9B30-090E-536803353D02}"/>
                  </a:ext>
                </a:extLst>
              </p:cNvPr>
              <p:cNvSpPr/>
              <p:nvPr/>
            </p:nvSpPr>
            <p:spPr>
              <a:xfrm>
                <a:off x="1271350" y="4367295"/>
                <a:ext cx="5066610" cy="76338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sp>
          <p:nvSpPr>
            <p:cNvPr id="6" name="TextBox 5">
              <a:extLst>
                <a:ext uri="{FF2B5EF4-FFF2-40B4-BE49-F238E27FC236}">
                  <a16:creationId xmlns:a16="http://schemas.microsoft.com/office/drawing/2014/main" id="{8A24751A-FE5D-AB11-9B3B-A9678D9ABABA}"/>
                </a:ext>
              </a:extLst>
            </p:cNvPr>
            <p:cNvSpPr txBox="1"/>
            <p:nvPr/>
          </p:nvSpPr>
          <p:spPr>
            <a:xfrm>
              <a:off x="4141357" y="3114325"/>
              <a:ext cx="5066610" cy="725858"/>
            </a:xfrm>
            <a:prstGeom prst="rect">
              <a:avLst/>
            </a:prstGeom>
            <a:noFill/>
          </p:spPr>
          <p:txBody>
            <a:bodyPr wrap="square" rtlCol="0">
              <a:spAutoFit/>
            </a:bodyPr>
            <a:lstStyle/>
            <a:p>
              <a:pPr marL="0" indent="0">
                <a:buNone/>
              </a:pPr>
              <a:r>
                <a:rPr lang="en-US" sz="2400" dirty="0">
                  <a:latin typeface="Calibri" panose="020F0502020204030204" pitchFamily="34" charset="0"/>
                  <a:cs typeface="Calibri" panose="020F0502020204030204" pitchFamily="34" charset="0"/>
                </a:rPr>
                <a:t>A middle aged man with some knee problem has been allotted the middle berth. </a:t>
              </a:r>
            </a:p>
            <a:p>
              <a:pPr marL="0" indent="0">
                <a:buNone/>
              </a:pPr>
              <a:r>
                <a:rPr lang="en-US" sz="2400" dirty="0">
                  <a:latin typeface="Calibri" panose="020F0502020204030204" pitchFamily="34" charset="0"/>
                  <a:cs typeface="Calibri" panose="020F0502020204030204" pitchFamily="34" charset="0"/>
                </a:rPr>
                <a:t>How will you act when you find him disappointed with the berth allotted to him? </a:t>
              </a:r>
            </a:p>
            <a:p>
              <a:pPr marL="0" indent="0">
                <a:buNone/>
              </a:pPr>
              <a:r>
                <a:rPr lang="en-US" sz="2400" dirty="0">
                  <a:latin typeface="Calibri" panose="020F0502020204030204" pitchFamily="34" charset="0"/>
                  <a:cs typeface="Calibri" panose="020F0502020204030204" pitchFamily="34" charset="0"/>
                </a:rPr>
                <a:t>Choose the option that would be your response.  </a:t>
              </a:r>
              <a:endParaRPr lang="en-GB" sz="2400" dirty="0">
                <a:latin typeface="Calibri" panose="020F0502020204030204" pitchFamily="34" charset="0"/>
                <a:cs typeface="Calibri" panose="020F0502020204030204" pitchFamily="34" charset="0"/>
              </a:endParaRPr>
            </a:p>
          </p:txBody>
        </p:sp>
      </p:grpSp>
      <p:sp>
        <p:nvSpPr>
          <p:cNvPr id="9" name="Rectangle 8">
            <a:extLst>
              <a:ext uri="{FF2B5EF4-FFF2-40B4-BE49-F238E27FC236}">
                <a16:creationId xmlns:a16="http://schemas.microsoft.com/office/drawing/2014/main" id="{20B3817D-D70B-3C29-0844-4E415BFC5E75}"/>
              </a:ext>
            </a:extLst>
          </p:cNvPr>
          <p:cNvSpPr/>
          <p:nvPr/>
        </p:nvSpPr>
        <p:spPr>
          <a:xfrm>
            <a:off x="2049858" y="2743595"/>
            <a:ext cx="9595691" cy="716174"/>
          </a:xfrm>
          <a:prstGeom prst="rect">
            <a:avLst/>
          </a:prstGeom>
          <a:solidFill>
            <a:schemeClr val="accent2">
              <a:lumMod val="75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itchFamily="34" charset="0"/>
                <a:cs typeface="Calibri" pitchFamily="34" charset="0"/>
              </a:rPr>
              <a:t>I will wait for the night. If he ask me for an exchange of seat, I will give him my berth.</a:t>
            </a:r>
            <a:endParaRPr lang="en-GB" sz="2400" dirty="0">
              <a:solidFill>
                <a:schemeClr val="bg1"/>
              </a:solidFill>
              <a:latin typeface="Calibri" pitchFamily="34" charset="0"/>
              <a:cs typeface="Calibri" pitchFamily="34" charset="0"/>
            </a:endParaRPr>
          </a:p>
        </p:txBody>
      </p:sp>
      <p:sp>
        <p:nvSpPr>
          <p:cNvPr id="10" name="Rectangle 9">
            <a:extLst>
              <a:ext uri="{FF2B5EF4-FFF2-40B4-BE49-F238E27FC236}">
                <a16:creationId xmlns:a16="http://schemas.microsoft.com/office/drawing/2014/main" id="{2FABF2A9-18AA-A4BF-95AD-F526F62B04B2}"/>
              </a:ext>
            </a:extLst>
          </p:cNvPr>
          <p:cNvSpPr/>
          <p:nvPr/>
        </p:nvSpPr>
        <p:spPr>
          <a:xfrm>
            <a:off x="2049858" y="3754789"/>
            <a:ext cx="9595691" cy="793961"/>
          </a:xfrm>
          <a:prstGeom prst="rect">
            <a:avLst/>
          </a:prstGeom>
          <a:solidFill>
            <a:srgbClr val="1A8492"/>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itchFamily="34" charset="0"/>
                <a:cs typeface="Calibri" pitchFamily="34" charset="0"/>
              </a:rPr>
              <a:t>I am afraid of falling down from the middle berth. It is not very comfortable for me. So I will not exchange my berth even if he ask me. </a:t>
            </a:r>
            <a:endParaRPr lang="en-GB" sz="2400" dirty="0">
              <a:solidFill>
                <a:schemeClr val="bg1"/>
              </a:solidFill>
              <a:latin typeface="Calibri" pitchFamily="34" charset="0"/>
              <a:cs typeface="Calibri" pitchFamily="34" charset="0"/>
            </a:endParaRPr>
          </a:p>
        </p:txBody>
      </p:sp>
      <p:sp>
        <p:nvSpPr>
          <p:cNvPr id="11" name="Rectangle 10">
            <a:extLst>
              <a:ext uri="{FF2B5EF4-FFF2-40B4-BE49-F238E27FC236}">
                <a16:creationId xmlns:a16="http://schemas.microsoft.com/office/drawing/2014/main" id="{6E335802-E031-9E0F-FBFC-C37CF9DBAAA3}"/>
              </a:ext>
            </a:extLst>
          </p:cNvPr>
          <p:cNvSpPr/>
          <p:nvPr/>
        </p:nvSpPr>
        <p:spPr>
          <a:xfrm>
            <a:off x="2049858" y="4845813"/>
            <a:ext cx="9595691" cy="716174"/>
          </a:xfrm>
          <a:prstGeom prst="rect">
            <a:avLst/>
          </a:prstGeom>
          <a:solidFill>
            <a:srgbClr val="7030A0"/>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bg1"/>
                </a:solidFill>
                <a:latin typeface="Calibri" pitchFamily="34" charset="0"/>
                <a:cs typeface="Calibri" pitchFamily="34" charset="0"/>
              </a:rPr>
              <a:t>If I observe that any elder is having a difficulty with their allotted berth, I will offer to exchange my lower berth with him/her. </a:t>
            </a:r>
            <a:endParaRPr lang="en-GB" sz="2400" dirty="0">
              <a:solidFill>
                <a:schemeClr val="bg1"/>
              </a:solidFill>
              <a:latin typeface="Calibri" pitchFamily="34" charset="0"/>
              <a:cs typeface="Calibri" pitchFamily="34" charset="0"/>
            </a:endParaRPr>
          </a:p>
        </p:txBody>
      </p:sp>
      <p:sp>
        <p:nvSpPr>
          <p:cNvPr id="12" name="Google Shape;141;p3">
            <a:extLst>
              <a:ext uri="{FF2B5EF4-FFF2-40B4-BE49-F238E27FC236}">
                <a16:creationId xmlns:a16="http://schemas.microsoft.com/office/drawing/2014/main" id="{342F1874-F1D3-5A97-2FD8-F18FFCBE69AF}"/>
              </a:ext>
            </a:extLst>
          </p:cNvPr>
          <p:cNvSpPr txBox="1">
            <a:spLocks/>
          </p:cNvSpPr>
          <p:nvPr/>
        </p:nvSpPr>
        <p:spPr>
          <a:xfrm>
            <a:off x="3388835" y="153386"/>
            <a:ext cx="5414330" cy="649801"/>
          </a:xfrm>
          <a:prstGeom prst="roundRect">
            <a:avLst/>
          </a:prstGeom>
          <a:solidFill>
            <a:srgbClr val="941651"/>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How would you respond?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22" presetClass="entr" presetSubtype="8" fill="hold" grpId="0" nodeType="after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wipe(left)">
                                      <p:cBhvr>
                                        <p:cTn id="11" dur="1000"/>
                                        <p:tgtEl>
                                          <p:spTgt spid="10"/>
                                        </p:tgtEl>
                                      </p:cBhvr>
                                    </p:animEffect>
                                  </p:childTnLst>
                                </p:cTn>
                              </p:par>
                            </p:childTnLst>
                          </p:cTn>
                        </p:par>
                        <p:par>
                          <p:cTn id="12" fill="hold">
                            <p:stCondLst>
                              <p:cond delay="2500"/>
                            </p:stCondLst>
                            <p:childTnLst>
                              <p:par>
                                <p:cTn id="13" presetID="22" presetClass="entr" presetSubtype="8" fill="hold" grpId="0" nodeType="afterEffect">
                                  <p:stCondLst>
                                    <p:cond delay="50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grpSp>
        <p:nvGrpSpPr>
          <p:cNvPr id="5" name="Group 4">
            <a:extLst>
              <a:ext uri="{FF2B5EF4-FFF2-40B4-BE49-F238E27FC236}">
                <a16:creationId xmlns:a16="http://schemas.microsoft.com/office/drawing/2014/main" id="{FA37D3AE-A603-7F30-920E-FF70CEFF4FA6}"/>
              </a:ext>
            </a:extLst>
          </p:cNvPr>
          <p:cNvGrpSpPr/>
          <p:nvPr/>
        </p:nvGrpSpPr>
        <p:grpSpPr>
          <a:xfrm>
            <a:off x="371454" y="1061047"/>
            <a:ext cx="9342304" cy="1707614"/>
            <a:chOff x="749147" y="1040873"/>
            <a:chExt cx="9342304" cy="1707614"/>
          </a:xfrm>
        </p:grpSpPr>
        <p:sp>
          <p:nvSpPr>
            <p:cNvPr id="4" name="Rounded Rectangle 3">
              <a:extLst>
                <a:ext uri="{FF2B5EF4-FFF2-40B4-BE49-F238E27FC236}">
                  <a16:creationId xmlns:a16="http://schemas.microsoft.com/office/drawing/2014/main" id="{F1A8B376-C90C-49EF-CD24-36DF43AA686E}"/>
                </a:ext>
              </a:extLst>
            </p:cNvPr>
            <p:cNvSpPr/>
            <p:nvPr/>
          </p:nvSpPr>
          <p:spPr>
            <a:xfrm>
              <a:off x="749147" y="1040873"/>
              <a:ext cx="9342304" cy="1707614"/>
            </a:xfrm>
            <a:prstGeom prst="roundRect">
              <a:avLst/>
            </a:prstGeom>
            <a:solidFill>
              <a:srgbClr val="94165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a:latin typeface="Calibri" pitchFamily="34" charset="0"/>
                  <a:cs typeface="Calibri" pitchFamily="34" charset="0"/>
                </a:rPr>
                <a:t>Given a number pattern, with 4 or 5 terms, how can you find the next terms in the pattern?</a:t>
              </a:r>
            </a:p>
            <a:p>
              <a:pPr algn="ctr"/>
              <a:endParaRPr lang="x-none" dirty="0"/>
            </a:p>
          </p:txBody>
        </p:sp>
        <p:sp>
          <p:nvSpPr>
            <p:cNvPr id="3" name="TextBox 2">
              <a:extLst>
                <a:ext uri="{FF2B5EF4-FFF2-40B4-BE49-F238E27FC236}">
                  <a16:creationId xmlns:a16="http://schemas.microsoft.com/office/drawing/2014/main" id="{2EF86607-C0C7-C36E-6240-08126D826A27}"/>
                </a:ext>
              </a:extLst>
            </p:cNvPr>
            <p:cNvSpPr txBox="1"/>
            <p:nvPr/>
          </p:nvSpPr>
          <p:spPr>
            <a:xfrm>
              <a:off x="1014055" y="1217571"/>
              <a:ext cx="8879595" cy="1354217"/>
            </a:xfrm>
            <a:prstGeom prst="rect">
              <a:avLst/>
            </a:prstGeom>
            <a:effectLst>
              <a:outerShdw blurRad="40000" dist="20000" dir="5400000" rotWithShape="0">
                <a:srgbClr val="000000">
                  <a:alpha val="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marL="457200" marR="0" lvl="0" indent="-431800" algn="l" defTabSz="914400" rtl="0" eaLnBrk="1" fontAlgn="auto" latinLnBrk="0" hangingPunct="1">
                <a:lnSpc>
                  <a:spcPct val="100000"/>
                </a:lnSpc>
                <a:spcBef>
                  <a:spcPts val="640"/>
                </a:spcBef>
                <a:spcAft>
                  <a:spcPts val="0"/>
                </a:spcAft>
                <a:buClr>
                  <a:schemeClr val="dk1"/>
                </a:buClr>
                <a:buSzPts val="3200"/>
                <a:buFont typeface="Arial"/>
                <a:buNone/>
                <a:tabLst/>
                <a:defRPr/>
              </a:pPr>
              <a:r>
                <a:rPr kumimoji="0" lang="en-US" sz="2400" b="0" i="0" u="none" strike="noStrike" kern="0" cap="none" spc="0" normalizeH="0" baseline="0" noProof="0" dirty="0">
                  <a:ln>
                    <a:noFill/>
                  </a:ln>
                  <a:solidFill>
                    <a:schemeClr val="dk1"/>
                  </a:solidFill>
                  <a:effectLst/>
                  <a:uLnTx/>
                  <a:uFillTx/>
                  <a:latin typeface="Calibri"/>
                  <a:ea typeface="Calibri"/>
                  <a:cs typeface="Calibri"/>
                  <a:sym typeface="Calibri"/>
                </a:rPr>
                <a:t>Q1. Guess the next 3 terms of the following number patterns</a:t>
              </a:r>
              <a:endParaRPr kumimoji="0" lang="en-GB" sz="24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539750" marR="0" lvl="0" indent="-514350" algn="l" defTabSz="914400" rtl="0" eaLnBrk="1" fontAlgn="auto" latinLnBrk="0" hangingPunct="1">
                <a:lnSpc>
                  <a:spcPct val="100000"/>
                </a:lnSpc>
                <a:spcBef>
                  <a:spcPts val="640"/>
                </a:spcBef>
                <a:spcAft>
                  <a:spcPts val="0"/>
                </a:spcAft>
                <a:buClr>
                  <a:schemeClr val="dk1"/>
                </a:buClr>
                <a:buSzPct val="100000"/>
                <a:buFont typeface="+mj-lt"/>
                <a:buAutoNum type="romanUcPeriod"/>
                <a:tabLst/>
                <a:defRPr/>
              </a:pPr>
              <a:r>
                <a:rPr kumimoji="0" lang="en-US" sz="2400" b="0" i="0" u="none" strike="noStrike" kern="0" cap="none" spc="0" normalizeH="0" baseline="0" noProof="0" dirty="0">
                  <a:ln>
                    <a:noFill/>
                  </a:ln>
                  <a:solidFill>
                    <a:schemeClr val="dk1"/>
                  </a:solidFill>
                  <a:effectLst/>
                  <a:uLnTx/>
                  <a:uFillTx/>
                  <a:latin typeface="Calibri"/>
                  <a:ea typeface="Calibri"/>
                  <a:cs typeface="Calibri"/>
                  <a:sym typeface="Calibri"/>
                </a:rPr>
                <a:t>2, 5, 8, 11, 14…</a:t>
              </a:r>
              <a:endParaRPr kumimoji="0" lang="en-GB" sz="2400" b="0" i="0" u="none" strike="noStrike" kern="0" cap="none" spc="0" normalizeH="0" baseline="0" noProof="0" dirty="0">
                <a:ln>
                  <a:noFill/>
                </a:ln>
                <a:solidFill>
                  <a:schemeClr val="dk1"/>
                </a:solidFill>
                <a:effectLst/>
                <a:uLnTx/>
                <a:uFillTx/>
                <a:latin typeface="Calibri"/>
                <a:ea typeface="Calibri"/>
                <a:cs typeface="Calibri"/>
                <a:sym typeface="Calibri"/>
              </a:endParaRPr>
            </a:p>
            <a:p>
              <a:pPr marL="539750" marR="0" lvl="0" indent="-514350" algn="l" defTabSz="914400" rtl="0" eaLnBrk="1" fontAlgn="auto" latinLnBrk="0" hangingPunct="1">
                <a:lnSpc>
                  <a:spcPct val="100000"/>
                </a:lnSpc>
                <a:spcBef>
                  <a:spcPts val="640"/>
                </a:spcBef>
                <a:spcAft>
                  <a:spcPts val="0"/>
                </a:spcAft>
                <a:buClr>
                  <a:schemeClr val="dk1"/>
                </a:buClr>
                <a:buSzPct val="100000"/>
                <a:buFont typeface="+mj-lt"/>
                <a:buAutoNum type="romanUcPeriod"/>
                <a:tabLst/>
                <a:defRPr/>
              </a:pPr>
              <a:r>
                <a:rPr kumimoji="0" lang="en-US" sz="2400" b="0" i="0" u="none" strike="noStrike" kern="0" cap="none" spc="0" normalizeH="0" baseline="0" noProof="0" dirty="0">
                  <a:ln>
                    <a:noFill/>
                  </a:ln>
                  <a:solidFill>
                    <a:schemeClr val="dk1"/>
                  </a:solidFill>
                  <a:effectLst/>
                  <a:uLnTx/>
                  <a:uFillTx/>
                  <a:latin typeface="Calibri"/>
                  <a:ea typeface="Calibri"/>
                  <a:cs typeface="Calibri"/>
                  <a:sym typeface="Calibri"/>
                </a:rPr>
                <a:t>7, 14, 28, 56, 112…</a:t>
              </a:r>
            </a:p>
          </p:txBody>
        </p:sp>
      </p:grpSp>
      <p:sp>
        <p:nvSpPr>
          <p:cNvPr id="6" name="TextBox 5">
            <a:extLst>
              <a:ext uri="{FF2B5EF4-FFF2-40B4-BE49-F238E27FC236}">
                <a16:creationId xmlns:a16="http://schemas.microsoft.com/office/drawing/2014/main" id="{CA46C3EE-CC2D-7BA4-8C8D-41800A4D73F1}"/>
              </a:ext>
            </a:extLst>
          </p:cNvPr>
          <p:cNvSpPr txBox="1"/>
          <p:nvPr/>
        </p:nvSpPr>
        <p:spPr>
          <a:xfrm>
            <a:off x="371455" y="2953581"/>
            <a:ext cx="6654188" cy="830997"/>
          </a:xfrm>
          <a:prstGeom prst="rect">
            <a:avLst/>
          </a:prstGeom>
          <a:solidFill>
            <a:schemeClr val="accent4">
              <a:lumMod val="60000"/>
              <a:lumOff val="40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457200" indent="-457200">
              <a:buFont typeface="+mj-lt"/>
              <a:buAutoNum type="arabicPeriod"/>
              <a:defRPr sz="2400">
                <a:solidFill>
                  <a:schemeClr val="tx1"/>
                </a:solidFill>
                <a:latin typeface="Calibri" pitchFamily="34" charset="0"/>
                <a:cs typeface="Calibr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buFont typeface="+mj-lt"/>
              <a:buAutoNum type="romanUcPeriod"/>
            </a:pPr>
            <a:r>
              <a:rPr lang="en-US" dirty="0"/>
              <a:t>2, 5, 8, 11, 14, </a:t>
            </a:r>
            <a:r>
              <a:rPr lang="en-US" b="1" dirty="0">
                <a:solidFill>
                  <a:srgbClr val="C00000"/>
                </a:solidFill>
              </a:rPr>
              <a:t>17,20, 23</a:t>
            </a:r>
            <a:endParaRPr lang="en-GB" b="1" dirty="0">
              <a:solidFill>
                <a:srgbClr val="C00000"/>
              </a:solidFill>
            </a:endParaRPr>
          </a:p>
          <a:p>
            <a:pPr>
              <a:buFont typeface="+mj-lt"/>
              <a:buAutoNum type="romanUcPeriod"/>
            </a:pPr>
            <a:r>
              <a:rPr lang="en-US" dirty="0"/>
              <a:t>7, 14, 28, 56, 112, </a:t>
            </a:r>
            <a:r>
              <a:rPr lang="en-US" b="1" dirty="0">
                <a:solidFill>
                  <a:srgbClr val="C00000"/>
                </a:solidFill>
              </a:rPr>
              <a:t>224, 448, 896</a:t>
            </a:r>
            <a:endParaRPr lang="en-GB" b="1" dirty="0">
              <a:solidFill>
                <a:srgbClr val="C00000"/>
              </a:solidFill>
            </a:endParaRPr>
          </a:p>
        </p:txBody>
      </p:sp>
      <p:grpSp>
        <p:nvGrpSpPr>
          <p:cNvPr id="17" name="Group 16">
            <a:extLst>
              <a:ext uri="{FF2B5EF4-FFF2-40B4-BE49-F238E27FC236}">
                <a16:creationId xmlns:a16="http://schemas.microsoft.com/office/drawing/2014/main" id="{123E73C7-4189-5D65-A2F8-5F3E445476FC}"/>
              </a:ext>
            </a:extLst>
          </p:cNvPr>
          <p:cNvGrpSpPr/>
          <p:nvPr/>
        </p:nvGrpSpPr>
        <p:grpSpPr>
          <a:xfrm>
            <a:off x="371454" y="4032050"/>
            <a:ext cx="9398084" cy="1200838"/>
            <a:chOff x="285744" y="4081163"/>
            <a:chExt cx="9398084" cy="1200838"/>
          </a:xfrm>
        </p:grpSpPr>
        <p:sp>
          <p:nvSpPr>
            <p:cNvPr id="9" name="Rounded Rectangle 8">
              <a:extLst>
                <a:ext uri="{FF2B5EF4-FFF2-40B4-BE49-F238E27FC236}">
                  <a16:creationId xmlns:a16="http://schemas.microsoft.com/office/drawing/2014/main" id="{6BF87174-325E-58F5-BF35-6AF6701D3334}"/>
                </a:ext>
              </a:extLst>
            </p:cNvPr>
            <p:cNvSpPr/>
            <p:nvPr/>
          </p:nvSpPr>
          <p:spPr>
            <a:xfrm>
              <a:off x="285744" y="4081163"/>
              <a:ext cx="9398084" cy="1200838"/>
            </a:xfrm>
            <a:prstGeom prst="roundRect">
              <a:avLst/>
            </a:prstGeom>
            <a:solidFill>
              <a:srgbClr val="94165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8" name="TextBox 7">
              <a:extLst>
                <a:ext uri="{FF2B5EF4-FFF2-40B4-BE49-F238E27FC236}">
                  <a16:creationId xmlns:a16="http://schemas.microsoft.com/office/drawing/2014/main" id="{2F500E88-B2E5-8F63-AB70-0339376A2C8D}"/>
                </a:ext>
              </a:extLst>
            </p:cNvPr>
            <p:cNvSpPr txBox="1"/>
            <p:nvPr/>
          </p:nvSpPr>
          <p:spPr>
            <a:xfrm>
              <a:off x="538707" y="4266083"/>
              <a:ext cx="8947320" cy="830997"/>
            </a:xfrm>
            <a:prstGeom prst="rect">
              <a:avLst/>
            </a:prstGeom>
            <a:effectLst>
              <a:outerShdw blurRad="40000" dist="20000" dir="5400000" rotWithShape="0">
                <a:srgbClr val="000000">
                  <a:alpha val="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400" dirty="0">
                  <a:latin typeface="Calibri" pitchFamily="34" charset="0"/>
                  <a:cs typeface="Calibri" pitchFamily="34" charset="0"/>
                </a:rPr>
                <a:t>Q2. Given a number pattern, with 4 or 5 terms, how can you find the next terms in the pattern?</a:t>
              </a:r>
            </a:p>
          </p:txBody>
        </p:sp>
      </p:grpSp>
      <p:sp>
        <p:nvSpPr>
          <p:cNvPr id="10" name="TextBox 9">
            <a:extLst>
              <a:ext uri="{FF2B5EF4-FFF2-40B4-BE49-F238E27FC236}">
                <a16:creationId xmlns:a16="http://schemas.microsoft.com/office/drawing/2014/main" id="{49396A80-8D9A-A44F-848A-F6619F3167D1}"/>
              </a:ext>
            </a:extLst>
          </p:cNvPr>
          <p:cNvSpPr txBox="1"/>
          <p:nvPr/>
        </p:nvSpPr>
        <p:spPr>
          <a:xfrm>
            <a:off x="371455" y="5498813"/>
            <a:ext cx="6709968" cy="778761"/>
          </a:xfrm>
          <a:prstGeom prst="rect">
            <a:avLst/>
          </a:prstGeom>
          <a:solidFill>
            <a:schemeClr val="accent4">
              <a:lumMod val="60000"/>
              <a:lumOff val="40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457200" indent="-457200">
              <a:buFont typeface="+mj-lt"/>
              <a:buAutoNum type="arabicPeriod"/>
              <a:defRPr sz="2400">
                <a:solidFill>
                  <a:schemeClr val="tx1"/>
                </a:solidFill>
                <a:latin typeface="Calibri" pitchFamily="34" charset="0"/>
                <a:cs typeface="Calibr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buNone/>
            </a:pPr>
            <a:r>
              <a:rPr lang="en-US" sz="2400" dirty="0">
                <a:latin typeface="Calibri" pitchFamily="34" charset="0"/>
                <a:cs typeface="Calibri" pitchFamily="34" charset="0"/>
              </a:rPr>
              <a:t>A sequence follows a specific rule that helps us to determine the next term</a:t>
            </a:r>
            <a:endParaRPr lang="en-GB" sz="2400" dirty="0">
              <a:latin typeface="Calibri" pitchFamily="34" charset="0"/>
              <a:cs typeface="Calibri" pitchFamily="34" charset="0"/>
            </a:endParaRPr>
          </a:p>
        </p:txBody>
      </p:sp>
      <p:grpSp>
        <p:nvGrpSpPr>
          <p:cNvPr id="14" name="Group 13">
            <a:extLst>
              <a:ext uri="{FF2B5EF4-FFF2-40B4-BE49-F238E27FC236}">
                <a16:creationId xmlns:a16="http://schemas.microsoft.com/office/drawing/2014/main" id="{501C30F1-435B-E24A-788F-DAFE3C3F3063}"/>
              </a:ext>
            </a:extLst>
          </p:cNvPr>
          <p:cNvGrpSpPr/>
          <p:nvPr/>
        </p:nvGrpSpPr>
        <p:grpSpPr>
          <a:xfrm>
            <a:off x="10170804" y="1614886"/>
            <a:ext cx="1716090" cy="897155"/>
            <a:chOff x="10417430" y="1882981"/>
            <a:chExt cx="1716090" cy="897155"/>
          </a:xfrm>
        </p:grpSpPr>
        <p:sp>
          <p:nvSpPr>
            <p:cNvPr id="7" name="Plaque 6">
              <a:extLst>
                <a:ext uri="{FF2B5EF4-FFF2-40B4-BE49-F238E27FC236}">
                  <a16:creationId xmlns:a16="http://schemas.microsoft.com/office/drawing/2014/main" id="{87E21529-949F-F461-77DD-23BC796A8C4F}"/>
                </a:ext>
              </a:extLst>
            </p:cNvPr>
            <p:cNvSpPr/>
            <p:nvPr/>
          </p:nvSpPr>
          <p:spPr>
            <a:xfrm>
              <a:off x="10417430" y="1882981"/>
              <a:ext cx="1433047" cy="418483"/>
            </a:xfrm>
            <a:prstGeom prst="plaqu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400" b="1" dirty="0">
                  <a:solidFill>
                    <a:schemeClr val="bg1"/>
                  </a:solidFill>
                  <a:latin typeface="Calibri" panose="020F0502020204030204" pitchFamily="34" charset="0"/>
                  <a:cs typeface="Calibri" panose="020F0502020204030204" pitchFamily="34" charset="0"/>
                </a:rPr>
                <a:t>Answer</a:t>
              </a:r>
            </a:p>
          </p:txBody>
        </p:sp>
        <p:pic>
          <p:nvPicPr>
            <p:cNvPr id="13" name="Graphic 12" descr="Right pointing backhand index with solid fill">
              <a:extLst>
                <a:ext uri="{FF2B5EF4-FFF2-40B4-BE49-F238E27FC236}">
                  <a16:creationId xmlns:a16="http://schemas.microsoft.com/office/drawing/2014/main" id="{FE0C0E6F-761B-8FD3-5477-51D9BEBBBDF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1471007" y="2117623"/>
              <a:ext cx="662513" cy="662513"/>
            </a:xfrm>
            <a:prstGeom prst="rect">
              <a:avLst/>
            </a:prstGeom>
          </p:spPr>
        </p:pic>
      </p:grpSp>
      <p:grpSp>
        <p:nvGrpSpPr>
          <p:cNvPr id="16" name="Group 15">
            <a:extLst>
              <a:ext uri="{FF2B5EF4-FFF2-40B4-BE49-F238E27FC236}">
                <a16:creationId xmlns:a16="http://schemas.microsoft.com/office/drawing/2014/main" id="{FEE2861D-DF6E-BC84-92F9-04C8EC1A6473}"/>
              </a:ext>
            </a:extLst>
          </p:cNvPr>
          <p:cNvGrpSpPr/>
          <p:nvPr/>
        </p:nvGrpSpPr>
        <p:grpSpPr>
          <a:xfrm>
            <a:off x="10220302" y="4423228"/>
            <a:ext cx="1666591" cy="908527"/>
            <a:chOff x="10507652" y="4347295"/>
            <a:chExt cx="1666591" cy="908527"/>
          </a:xfrm>
        </p:grpSpPr>
        <p:sp>
          <p:nvSpPr>
            <p:cNvPr id="11" name="Plaque 10">
              <a:extLst>
                <a:ext uri="{FF2B5EF4-FFF2-40B4-BE49-F238E27FC236}">
                  <a16:creationId xmlns:a16="http://schemas.microsoft.com/office/drawing/2014/main" id="{F99B0C75-2073-D0F5-3371-61EC3BB89DDE}"/>
                </a:ext>
              </a:extLst>
            </p:cNvPr>
            <p:cNvSpPr/>
            <p:nvPr/>
          </p:nvSpPr>
          <p:spPr>
            <a:xfrm>
              <a:off x="10507652" y="4347295"/>
              <a:ext cx="1433047" cy="418483"/>
            </a:xfrm>
            <a:prstGeom prst="plaqu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400" b="1" dirty="0">
                  <a:solidFill>
                    <a:schemeClr val="bg1"/>
                  </a:solidFill>
                  <a:latin typeface="Calibri" panose="020F0502020204030204" pitchFamily="34" charset="0"/>
                  <a:cs typeface="Calibri" panose="020F0502020204030204" pitchFamily="34" charset="0"/>
                </a:rPr>
                <a:t>Answer</a:t>
              </a:r>
            </a:p>
          </p:txBody>
        </p:sp>
        <p:pic>
          <p:nvPicPr>
            <p:cNvPr id="15" name="Graphic 14" descr="Right pointing backhand index with solid fill">
              <a:extLst>
                <a:ext uri="{FF2B5EF4-FFF2-40B4-BE49-F238E27FC236}">
                  <a16:creationId xmlns:a16="http://schemas.microsoft.com/office/drawing/2014/main" id="{C1059D36-BE3F-DEE0-35A1-AFD30A70D5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1511730" y="4593309"/>
              <a:ext cx="662513" cy="662513"/>
            </a:xfrm>
            <a:prstGeom prst="rect">
              <a:avLst/>
            </a:prstGeom>
          </p:spPr>
        </p:pic>
      </p:grpSp>
      <p:sp>
        <p:nvSpPr>
          <p:cNvPr id="12" name="Google Shape;141;p3">
            <a:extLst>
              <a:ext uri="{FF2B5EF4-FFF2-40B4-BE49-F238E27FC236}">
                <a16:creationId xmlns:a16="http://schemas.microsoft.com/office/drawing/2014/main" id="{AF293752-CE8C-0794-8EF3-2ABE1F706083}"/>
              </a:ext>
            </a:extLst>
          </p:cNvPr>
          <p:cNvSpPr txBox="1">
            <a:spLocks/>
          </p:cNvSpPr>
          <p:nvPr/>
        </p:nvSpPr>
        <p:spPr>
          <a:xfrm>
            <a:off x="3388835" y="153386"/>
            <a:ext cx="5414330" cy="649801"/>
          </a:xfrm>
          <a:prstGeom prst="roundRect">
            <a:avLst/>
          </a:prstGeom>
          <a:solidFill>
            <a:srgbClr val="942093"/>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Rule that governs a pattern</a:t>
            </a:r>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14"/>
                    </p:tgtEl>
                  </p:cond>
                </p:stCondLst>
                <p:endSync evt="end" delay="0">
                  <p:rtn val="all"/>
                </p:endSync>
                <p:childTnLst>
                  <p:par>
                    <p:cTn id="3" fill="hold">
                      <p:stCondLst>
                        <p:cond delay="0"/>
                      </p:stCondLst>
                      <p:childTnLst>
                        <p:par>
                          <p:cTn id="4" fill="hold">
                            <p:stCondLst>
                              <p:cond delay="0"/>
                            </p:stCondLst>
                            <p:childTnLst>
                              <p:par>
                                <p:cTn id="5" presetID="22" presetClass="entr" presetSubtype="8" fill="hold" grpId="0" nodeType="clickEffect">
                                  <p:stCondLst>
                                    <p:cond delay="50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childTnLst>
                          </p:cTn>
                        </p:par>
                        <p:par>
                          <p:cTn id="8" fill="hold">
                            <p:stCondLst>
                              <p:cond delay="1500"/>
                            </p:stCondLst>
                            <p:childTnLst>
                              <p:par>
                                <p:cTn id="9" presetID="22" presetClass="entr" presetSubtype="1" fill="hold"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up)">
                                      <p:cBhvr>
                                        <p:cTn id="11" dur="1000"/>
                                        <p:tgtEl>
                                          <p:spTgt spid="17"/>
                                        </p:tgtEl>
                                      </p:cBhvr>
                                    </p:animEffect>
                                  </p:childTnLst>
                                </p:cTn>
                              </p:par>
                              <p:par>
                                <p:cTn id="12" presetID="22" presetClass="entr" presetSubtype="1" fill="hold"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up)">
                                      <p:cBhvr>
                                        <p:cTn id="14" dur="1000"/>
                                        <p:tgtEl>
                                          <p:spTgt spid="16"/>
                                        </p:tgtEl>
                                      </p:cBhvr>
                                    </p:animEffect>
                                  </p:childTnLst>
                                </p:cTn>
                              </p:par>
                            </p:childTnLst>
                          </p:cTn>
                        </p:par>
                      </p:childTnLst>
                    </p:cTn>
                  </p:par>
                </p:childTnLst>
              </p:cTn>
              <p:nextCondLst>
                <p:cond evt="onClick" delay="0">
                  <p:tgtEl>
                    <p:spTgt spid="14"/>
                  </p:tgtEl>
                </p:cond>
              </p:nextCondLst>
            </p:seq>
            <p:seq concurrent="1" nextAc="seek">
              <p:cTn id="15" restart="whenNotActive" fill="hold" evtFilter="cancelBubble" nodeType="interactiveSeq">
                <p:stCondLst>
                  <p:cond evt="onClick" delay="0">
                    <p:tgtEl>
                      <p:spTgt spid="16"/>
                    </p:tgtEl>
                  </p:cond>
                </p:stCondLst>
                <p:endSync evt="end" delay="0">
                  <p:rtn val="all"/>
                </p:endSync>
                <p:childTnLst>
                  <p:par>
                    <p:cTn id="16" fill="hold">
                      <p:stCondLst>
                        <p:cond delay="0"/>
                      </p:stCondLst>
                      <p:childTnLst>
                        <p:par>
                          <p:cTn id="17" fill="hold">
                            <p:stCondLst>
                              <p:cond delay="0"/>
                            </p:stCondLst>
                            <p:childTnLst>
                              <p:par>
                                <p:cTn id="18" presetID="22" presetClass="entr" presetSubtype="8" fill="hold" grpId="0" nodeType="click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wipe(left)">
                                      <p:cBhvr>
                                        <p:cTn id="20" dur="1000"/>
                                        <p:tgtEl>
                                          <p:spTgt spid="10"/>
                                        </p:tgtEl>
                                      </p:cBhvr>
                                    </p:animEffect>
                                  </p:childTnLst>
                                </p:cTn>
                              </p:par>
                            </p:childTnLst>
                          </p:cTn>
                        </p:par>
                      </p:childTnLst>
                    </p:cTn>
                  </p:par>
                </p:childTnLst>
              </p:cTn>
              <p:nextCondLst>
                <p:cond evt="onClick" delay="0">
                  <p:tgtEl>
                    <p:spTgt spid="16"/>
                  </p:tgtEl>
                </p:cond>
              </p:nextCondLst>
            </p:seq>
          </p:childTnLst>
        </p:cTn>
      </p:par>
    </p:tnLst>
    <p:bldLst>
      <p:bldP spid="6" grpId="0" animBg="1"/>
      <p:bldP spid="10"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1">
          <a:extLst>
            <a:ext uri="{FF2B5EF4-FFF2-40B4-BE49-F238E27FC236}">
              <a16:creationId xmlns:a16="http://schemas.microsoft.com/office/drawing/2014/main" id="{835C4562-E23B-EF43-B6F2-E23C3A11E099}"/>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D5F30F37-F0AC-AD70-E515-0BBB9F4FA752}"/>
              </a:ext>
            </a:extLst>
          </p:cNvPr>
          <p:cNvGrpSpPr/>
          <p:nvPr/>
        </p:nvGrpSpPr>
        <p:grpSpPr>
          <a:xfrm>
            <a:off x="517789" y="975344"/>
            <a:ext cx="10903459" cy="654033"/>
            <a:chOff x="285743" y="4081163"/>
            <a:chExt cx="10903459" cy="654033"/>
          </a:xfrm>
        </p:grpSpPr>
        <p:sp>
          <p:nvSpPr>
            <p:cNvPr id="3" name="Rounded Rectangle 2">
              <a:extLst>
                <a:ext uri="{FF2B5EF4-FFF2-40B4-BE49-F238E27FC236}">
                  <a16:creationId xmlns:a16="http://schemas.microsoft.com/office/drawing/2014/main" id="{C18533A8-814F-F888-9931-619EE7D3E0D6}"/>
                </a:ext>
              </a:extLst>
            </p:cNvPr>
            <p:cNvSpPr/>
            <p:nvPr/>
          </p:nvSpPr>
          <p:spPr>
            <a:xfrm>
              <a:off x="285743" y="4081163"/>
              <a:ext cx="10903459" cy="654033"/>
            </a:xfrm>
            <a:prstGeom prst="roundRect">
              <a:avLst/>
            </a:prstGeom>
            <a:solidFill>
              <a:srgbClr val="941651"/>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x-none" dirty="0"/>
            </a:p>
          </p:txBody>
        </p:sp>
        <p:sp>
          <p:nvSpPr>
            <p:cNvPr id="4" name="TextBox 3">
              <a:extLst>
                <a:ext uri="{FF2B5EF4-FFF2-40B4-BE49-F238E27FC236}">
                  <a16:creationId xmlns:a16="http://schemas.microsoft.com/office/drawing/2014/main" id="{72A7A216-64B7-EFE6-0AD7-E9F89A15BB02}"/>
                </a:ext>
              </a:extLst>
            </p:cNvPr>
            <p:cNvSpPr txBox="1"/>
            <p:nvPr/>
          </p:nvSpPr>
          <p:spPr>
            <a:xfrm>
              <a:off x="538706" y="4174234"/>
              <a:ext cx="10477819" cy="461665"/>
            </a:xfrm>
            <a:prstGeom prst="rect">
              <a:avLst/>
            </a:prstGeom>
            <a:effectLst>
              <a:outerShdw blurRad="40000" dist="20000" dir="5400000" rotWithShape="0">
                <a:srgbClr val="000000">
                  <a:alpha val="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400" dirty="0">
                  <a:latin typeface="Calibri" panose="020F0502020204030204" pitchFamily="34" charset="0"/>
                  <a:cs typeface="Calibri" pitchFamily="34" charset="0"/>
                </a:rPr>
                <a:t>Q3. How can you identify the specific rule that governs the pattern? </a:t>
              </a:r>
            </a:p>
          </p:txBody>
        </p:sp>
      </p:gr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A4D4A04-1DB6-7598-B867-5623FB9CE4B7}"/>
                  </a:ext>
                </a:extLst>
              </p:cNvPr>
              <p:cNvSpPr txBox="1"/>
              <p:nvPr/>
            </p:nvSpPr>
            <p:spPr>
              <a:xfrm>
                <a:off x="356171" y="1720349"/>
                <a:ext cx="11429429" cy="4524315"/>
              </a:xfrm>
              <a:prstGeom prst="rect">
                <a:avLst/>
              </a:prstGeom>
              <a:noFill/>
            </p:spPr>
            <p:txBody>
              <a:bodyPr wrap="square" rtlCol="0">
                <a:spAutoFit/>
              </a:bodyPr>
              <a:lstStyle/>
              <a:p>
                <a:r>
                  <a:rPr lang="en-US" sz="2400" b="1" dirty="0">
                    <a:solidFill>
                      <a:srgbClr val="FF0000"/>
                    </a:solidFill>
                    <a:latin typeface="Calibri" pitchFamily="34" charset="0"/>
                    <a:cs typeface="Calibri" pitchFamily="34" charset="0"/>
                  </a:rPr>
                  <a:t>To identify the pattern, </a:t>
                </a:r>
                <a:endParaRPr lang="en-GB" sz="2400" b="1" dirty="0">
                  <a:solidFill>
                    <a:srgbClr val="FF0000"/>
                  </a:solidFill>
                  <a:latin typeface="Calibri" pitchFamily="34" charset="0"/>
                  <a:cs typeface="Calibri" pitchFamily="34" charset="0"/>
                </a:endParaRPr>
              </a:p>
              <a:p>
                <a:pPr marL="457200" lvl="0" indent="-457200">
                  <a:buFont typeface="+mj-lt"/>
                  <a:buAutoNum type="arabicPeriod"/>
                </a:pPr>
                <a:r>
                  <a:rPr lang="en-US" sz="2400" dirty="0">
                    <a:latin typeface="Calibri" pitchFamily="34" charset="0"/>
                    <a:cs typeface="Calibri" pitchFamily="34" charset="0"/>
                  </a:rPr>
                  <a:t>Check the difference between consecutive terms to find any added number. </a:t>
                </a:r>
                <a:endParaRPr lang="en-GB" sz="2400" dirty="0">
                  <a:latin typeface="Calibri" pitchFamily="34" charset="0"/>
                  <a:cs typeface="Calibri" pitchFamily="34" charset="0"/>
                </a:endParaRPr>
              </a:p>
              <a:p>
                <a:pPr marL="457200" lvl="0" indent="-457200">
                  <a:buFont typeface="+mj-lt"/>
                  <a:buAutoNum type="arabicPeriod"/>
                </a:pPr>
                <a:r>
                  <a:rPr lang="en-US" sz="2400" dirty="0">
                    <a:latin typeface="Calibri" pitchFamily="34" charset="0"/>
                    <a:cs typeface="Calibri" pitchFamily="34" charset="0"/>
                  </a:rPr>
                  <a:t>Sometimes the differences between subsequent consecutive numbers may not be the same. They may follow another pattern themselves. </a:t>
                </a:r>
              </a:p>
              <a:p>
                <a:pPr marL="449263" lvl="0"/>
                <a:r>
                  <a:rPr lang="en-US" sz="2400" dirty="0">
                    <a:solidFill>
                      <a:srgbClr val="0070C0"/>
                    </a:solidFill>
                    <a:latin typeface="Calibri" pitchFamily="34" charset="0"/>
                    <a:cs typeface="Calibri" pitchFamily="34" charset="0"/>
                  </a:rPr>
                  <a:t>(Example, berth number patterns)</a:t>
                </a:r>
                <a:endParaRPr lang="en-GB" sz="2400" dirty="0">
                  <a:solidFill>
                    <a:srgbClr val="0070C0"/>
                  </a:solidFill>
                  <a:latin typeface="Calibri" pitchFamily="34" charset="0"/>
                  <a:cs typeface="Calibri" pitchFamily="34" charset="0"/>
                </a:endParaRPr>
              </a:p>
              <a:p>
                <a:pPr marL="457200" lvl="0" indent="-457200">
                  <a:buFont typeface="+mj-lt"/>
                  <a:buAutoNum type="arabicPeriod" startAt="3"/>
                </a:pPr>
                <a:r>
                  <a:rPr lang="en-US" sz="2400" dirty="0">
                    <a:latin typeface="Calibri" pitchFamily="34" charset="0"/>
                    <a:cs typeface="Calibri" pitchFamily="34" charset="0"/>
                  </a:rPr>
                  <a:t>Check the quotient of consecutive terms to find any multiplied number. </a:t>
                </a:r>
              </a:p>
              <a:p>
                <a:pPr marL="457200" indent="-7938"/>
                <a:r>
                  <a:rPr lang="en-US" sz="2400" dirty="0">
                    <a:solidFill>
                      <a:srgbClr val="0070C0"/>
                    </a:solidFill>
                    <a:latin typeface="Calibri" pitchFamily="34" charset="0"/>
                    <a:cs typeface="Calibri" pitchFamily="34" charset="0"/>
                  </a:rPr>
                  <a:t>Example. 1, 2, 6, 24, 120,...</a:t>
                </a:r>
                <a:endParaRPr lang="en-GB" sz="2400" dirty="0">
                  <a:solidFill>
                    <a:srgbClr val="0070C0"/>
                  </a:solidFill>
                  <a:latin typeface="Calibri" pitchFamily="34" charset="0"/>
                  <a:cs typeface="Calibri" pitchFamily="34" charset="0"/>
                </a:endParaRPr>
              </a:p>
              <a:p>
                <a:pPr marL="457200" indent="-457200"/>
                <a:r>
                  <a:rPr lang="en-US" sz="2400" dirty="0">
                    <a:solidFill>
                      <a:srgbClr val="0070C0"/>
                    </a:solidFill>
                    <a:latin typeface="Calibri" pitchFamily="34" charset="0"/>
                    <a:cs typeface="Calibri" pitchFamily="34" charset="0"/>
                  </a:rPr>
                  <a:t>       Rule. 1, 1 </a:t>
                </a:r>
                <a14:m>
                  <m:oMath xmlns:m="http://schemas.openxmlformats.org/officeDocument/2006/math">
                    <m:r>
                      <a:rPr lang="en-US" sz="2400" i="1" dirty="0" smtClean="0">
                        <a:solidFill>
                          <a:srgbClr val="0070C0"/>
                        </a:solidFill>
                        <a:latin typeface="Cambria Math" panose="02040503050406030204" pitchFamily="18" charset="0"/>
                        <a:ea typeface="Cambria Math" panose="02040503050406030204" pitchFamily="18" charset="0"/>
                        <a:cs typeface="Calibri" pitchFamily="34" charset="0"/>
                      </a:rPr>
                      <m:t>×</m:t>
                    </m:r>
                  </m:oMath>
                </a14:m>
                <a:r>
                  <a:rPr lang="en-US" sz="2400" dirty="0">
                    <a:solidFill>
                      <a:srgbClr val="0070C0"/>
                    </a:solidFill>
                    <a:latin typeface="Calibri" pitchFamily="34" charset="0"/>
                    <a:cs typeface="Calibri" pitchFamily="34" charset="0"/>
                  </a:rPr>
                  <a:t> 2, 2 </a:t>
                </a:r>
                <a14:m>
                  <m:oMath xmlns:m="http://schemas.openxmlformats.org/officeDocument/2006/math">
                    <m:r>
                      <a:rPr lang="en-US" sz="2400" i="1" dirty="0" smtClean="0">
                        <a:solidFill>
                          <a:srgbClr val="0070C0"/>
                        </a:solidFill>
                        <a:latin typeface="Cambria Math" panose="02040503050406030204" pitchFamily="18" charset="0"/>
                        <a:ea typeface="Cambria Math" panose="02040503050406030204" pitchFamily="18" charset="0"/>
                        <a:cs typeface="Calibri" pitchFamily="34" charset="0"/>
                      </a:rPr>
                      <m:t>×</m:t>
                    </m:r>
                  </m:oMath>
                </a14:m>
                <a:r>
                  <a:rPr lang="en-US" sz="2400" dirty="0">
                    <a:solidFill>
                      <a:srgbClr val="0070C0"/>
                    </a:solidFill>
                    <a:latin typeface="Calibri" pitchFamily="34" charset="0"/>
                    <a:cs typeface="Calibri" pitchFamily="34" charset="0"/>
                  </a:rPr>
                  <a:t> 3, 6 </a:t>
                </a:r>
                <a14:m>
                  <m:oMath xmlns:m="http://schemas.openxmlformats.org/officeDocument/2006/math">
                    <m:r>
                      <a:rPr lang="en-US" sz="2400" i="1" dirty="0" smtClean="0">
                        <a:solidFill>
                          <a:srgbClr val="0070C0"/>
                        </a:solidFill>
                        <a:latin typeface="Cambria Math" panose="02040503050406030204" pitchFamily="18" charset="0"/>
                        <a:ea typeface="Cambria Math" panose="02040503050406030204" pitchFamily="18" charset="0"/>
                        <a:cs typeface="Calibri" pitchFamily="34" charset="0"/>
                      </a:rPr>
                      <m:t>×</m:t>
                    </m:r>
                  </m:oMath>
                </a14:m>
                <a:r>
                  <a:rPr lang="en-US" sz="2400" dirty="0">
                    <a:solidFill>
                      <a:srgbClr val="0070C0"/>
                    </a:solidFill>
                    <a:latin typeface="Calibri" pitchFamily="34" charset="0"/>
                    <a:cs typeface="Calibri" pitchFamily="34" charset="0"/>
                  </a:rPr>
                  <a:t>4, 24 </a:t>
                </a:r>
                <a14:m>
                  <m:oMath xmlns:m="http://schemas.openxmlformats.org/officeDocument/2006/math">
                    <m:r>
                      <a:rPr lang="en-US" sz="2400" i="1" dirty="0" smtClean="0">
                        <a:solidFill>
                          <a:srgbClr val="0070C0"/>
                        </a:solidFill>
                        <a:latin typeface="Cambria Math" panose="02040503050406030204" pitchFamily="18" charset="0"/>
                        <a:ea typeface="Cambria Math" panose="02040503050406030204" pitchFamily="18" charset="0"/>
                        <a:cs typeface="Calibri" pitchFamily="34" charset="0"/>
                      </a:rPr>
                      <m:t>×</m:t>
                    </m:r>
                  </m:oMath>
                </a14:m>
                <a:r>
                  <a:rPr lang="en-US" sz="2400" dirty="0">
                    <a:solidFill>
                      <a:srgbClr val="0070C0"/>
                    </a:solidFill>
                    <a:latin typeface="Calibri" pitchFamily="34" charset="0"/>
                    <a:cs typeface="Calibri" pitchFamily="34" charset="0"/>
                  </a:rPr>
                  <a:t> 5,...</a:t>
                </a:r>
                <a:endParaRPr lang="en-GB" sz="2400" dirty="0">
                  <a:solidFill>
                    <a:srgbClr val="0070C0"/>
                  </a:solidFill>
                  <a:latin typeface="Calibri" pitchFamily="34" charset="0"/>
                  <a:cs typeface="Calibri" pitchFamily="34" charset="0"/>
                </a:endParaRPr>
              </a:p>
              <a:p>
                <a:pPr marL="457200" indent="-457200">
                  <a:buFont typeface="+mj-lt"/>
                  <a:buAutoNum type="arabicPeriod" startAt="4"/>
                </a:pPr>
                <a:r>
                  <a:rPr lang="en-US" sz="2400" dirty="0">
                    <a:latin typeface="Calibri" pitchFamily="34" charset="0"/>
                    <a:cs typeface="Calibri" pitchFamily="34" charset="0"/>
                  </a:rPr>
                  <a:t>Sometimes the consecutive number may be obtained by multiplying by a constant and then adding or subtracting another constant. </a:t>
                </a:r>
              </a:p>
              <a:p>
                <a:pPr marL="457200" indent="-7938"/>
                <a:r>
                  <a:rPr lang="en-US" sz="2400" dirty="0">
                    <a:solidFill>
                      <a:srgbClr val="0070C0"/>
                    </a:solidFill>
                    <a:latin typeface="Calibri" pitchFamily="34" charset="0"/>
                    <a:cs typeface="Calibri" pitchFamily="34" charset="0"/>
                  </a:rPr>
                  <a:t>Example. 2, 10, 34, …</a:t>
                </a:r>
                <a:endParaRPr lang="en-GB" sz="2400" dirty="0">
                  <a:solidFill>
                    <a:srgbClr val="0070C0"/>
                  </a:solidFill>
                  <a:latin typeface="Calibri" pitchFamily="34" charset="0"/>
                  <a:cs typeface="Calibri" pitchFamily="34" charset="0"/>
                </a:endParaRPr>
              </a:p>
              <a:p>
                <a:pPr marL="457200" indent="-457200"/>
                <a:r>
                  <a:rPr lang="en-US" sz="2400" dirty="0">
                    <a:solidFill>
                      <a:srgbClr val="0070C0"/>
                    </a:solidFill>
                    <a:latin typeface="Calibri" pitchFamily="34" charset="0"/>
                    <a:cs typeface="Calibri" pitchFamily="34" charset="0"/>
                  </a:rPr>
                  <a:t>       Rule. 2, 23</a:t>
                </a:r>
                <a14:m>
                  <m:oMath xmlns:m="http://schemas.openxmlformats.org/officeDocument/2006/math">
                    <m:r>
                      <a:rPr lang="en-US" sz="2400" b="0" i="0" dirty="0" smtClean="0">
                        <a:solidFill>
                          <a:srgbClr val="0070C0"/>
                        </a:solidFill>
                        <a:latin typeface="Cambria Math" panose="02040503050406030204" pitchFamily="18" charset="0"/>
                        <a:cs typeface="Calibri" pitchFamily="34" charset="0"/>
                      </a:rPr>
                      <m:t> </m:t>
                    </m:r>
                    <m:r>
                      <a:rPr lang="en-US" sz="2400" b="1" i="1" dirty="0" smtClean="0">
                        <a:solidFill>
                          <a:srgbClr val="0070C0"/>
                        </a:solidFill>
                        <a:latin typeface="Cambria Math" panose="02040503050406030204" pitchFamily="18" charset="0"/>
                        <a:cs typeface="Calibri" pitchFamily="34" charset="0"/>
                      </a:rPr>
                      <m:t>+ </m:t>
                    </m:r>
                  </m:oMath>
                </a14:m>
                <a:r>
                  <a:rPr lang="en-US" sz="2400" b="1" dirty="0">
                    <a:solidFill>
                      <a:srgbClr val="0070C0"/>
                    </a:solidFill>
                    <a:latin typeface="Calibri" pitchFamily="34" charset="0"/>
                    <a:cs typeface="Calibri" pitchFamily="34" charset="0"/>
                  </a:rPr>
                  <a:t>4</a:t>
                </a:r>
                <a:r>
                  <a:rPr lang="en-US" sz="2400" dirty="0">
                    <a:solidFill>
                      <a:srgbClr val="0070C0"/>
                    </a:solidFill>
                    <a:latin typeface="Calibri" pitchFamily="34" charset="0"/>
                    <a:cs typeface="Calibri" pitchFamily="34" charset="0"/>
                  </a:rPr>
                  <a:t>, 10 </a:t>
                </a:r>
                <a14:m>
                  <m:oMath xmlns:m="http://schemas.openxmlformats.org/officeDocument/2006/math">
                    <m:r>
                      <a:rPr lang="en-US" sz="2400" i="1" smtClean="0">
                        <a:solidFill>
                          <a:srgbClr val="0070C0"/>
                        </a:solidFill>
                        <a:latin typeface="Cambria Math" panose="02040503050406030204" pitchFamily="18" charset="0"/>
                        <a:ea typeface="Cambria Math" panose="02040503050406030204" pitchFamily="18" charset="0"/>
                        <a:cs typeface="Calibri" pitchFamily="34" charset="0"/>
                      </a:rPr>
                      <m:t>×</m:t>
                    </m:r>
                    <m:r>
                      <a:rPr lang="en-US" sz="2400" b="0" i="1" smtClean="0">
                        <a:solidFill>
                          <a:srgbClr val="0070C0"/>
                        </a:solidFill>
                        <a:latin typeface="Cambria Math" panose="02040503050406030204" pitchFamily="18" charset="0"/>
                        <a:ea typeface="Cambria Math" panose="02040503050406030204" pitchFamily="18" charset="0"/>
                        <a:cs typeface="Calibri" pitchFamily="34" charset="0"/>
                      </a:rPr>
                      <m:t> </m:t>
                    </m:r>
                  </m:oMath>
                </a14:m>
                <a:r>
                  <a:rPr lang="en-US" sz="2400" dirty="0">
                    <a:solidFill>
                      <a:srgbClr val="0070C0"/>
                    </a:solidFill>
                    <a:latin typeface="Calibri" pitchFamily="34" charset="0"/>
                    <a:cs typeface="Calibri" pitchFamily="34" charset="0"/>
                  </a:rPr>
                  <a:t>3 </a:t>
                </a:r>
                <a14:m>
                  <m:oMath xmlns:m="http://schemas.openxmlformats.org/officeDocument/2006/math">
                    <m:r>
                      <a:rPr lang="en-US" sz="2400" b="1" i="1" dirty="0" smtClean="0">
                        <a:solidFill>
                          <a:srgbClr val="0070C0"/>
                        </a:solidFill>
                        <a:latin typeface="Cambria Math" panose="02040503050406030204" pitchFamily="18" charset="0"/>
                        <a:cs typeface="Calibri" pitchFamily="34" charset="0"/>
                      </a:rPr>
                      <m:t>+</m:t>
                    </m:r>
                  </m:oMath>
                </a14:m>
                <a:r>
                  <a:rPr lang="en-US" sz="2400" dirty="0">
                    <a:solidFill>
                      <a:srgbClr val="0070C0"/>
                    </a:solidFill>
                    <a:latin typeface="Calibri" pitchFamily="34" charset="0"/>
                    <a:cs typeface="Calibri" pitchFamily="34" charset="0"/>
                  </a:rPr>
                  <a:t> </a:t>
                </a:r>
                <a:r>
                  <a:rPr lang="en-US" sz="2400" b="1" dirty="0">
                    <a:solidFill>
                      <a:srgbClr val="0070C0"/>
                    </a:solidFill>
                    <a:latin typeface="Calibri" pitchFamily="34" charset="0"/>
                    <a:cs typeface="Calibri" pitchFamily="34" charset="0"/>
                  </a:rPr>
                  <a:t>4</a:t>
                </a:r>
                <a:r>
                  <a:rPr lang="en-US" sz="2400" dirty="0">
                    <a:solidFill>
                      <a:srgbClr val="0070C0"/>
                    </a:solidFill>
                    <a:latin typeface="Calibri" pitchFamily="34" charset="0"/>
                    <a:cs typeface="Calibri" pitchFamily="34" charset="0"/>
                  </a:rPr>
                  <a:t>, 34</a:t>
                </a:r>
                <a14:m>
                  <m:oMath xmlns:m="http://schemas.openxmlformats.org/officeDocument/2006/math">
                    <m:r>
                      <a:rPr lang="en-US" sz="2400" b="0" i="0" smtClean="0">
                        <a:solidFill>
                          <a:srgbClr val="0070C0"/>
                        </a:solidFill>
                        <a:latin typeface="Cambria Math" panose="02040503050406030204" pitchFamily="18" charset="0"/>
                        <a:ea typeface="Cambria Math" panose="02040503050406030204" pitchFamily="18" charset="0"/>
                        <a:cs typeface="Calibri" pitchFamily="34" charset="0"/>
                      </a:rPr>
                      <m:t> </m:t>
                    </m:r>
                    <m:r>
                      <a:rPr lang="en-US" sz="2400" i="1" smtClean="0">
                        <a:solidFill>
                          <a:srgbClr val="0070C0"/>
                        </a:solidFill>
                        <a:latin typeface="Cambria Math" panose="02040503050406030204" pitchFamily="18" charset="0"/>
                        <a:ea typeface="Cambria Math" panose="02040503050406030204" pitchFamily="18" charset="0"/>
                        <a:cs typeface="Calibri" pitchFamily="34" charset="0"/>
                      </a:rPr>
                      <m:t>×</m:t>
                    </m:r>
                  </m:oMath>
                </a14:m>
                <a:r>
                  <a:rPr lang="en-US" sz="2400" dirty="0">
                    <a:solidFill>
                      <a:srgbClr val="0070C0"/>
                    </a:solidFill>
                    <a:latin typeface="Calibri" pitchFamily="34" charset="0"/>
                    <a:cs typeface="Calibri" pitchFamily="34" charset="0"/>
                  </a:rPr>
                  <a:t> 3</a:t>
                </a:r>
                <a14:m>
                  <m:oMath xmlns:m="http://schemas.openxmlformats.org/officeDocument/2006/math">
                    <m:r>
                      <a:rPr lang="en-US" sz="2400" b="1" i="1" dirty="0" smtClean="0">
                        <a:solidFill>
                          <a:srgbClr val="0070C0"/>
                        </a:solidFill>
                        <a:latin typeface="Cambria Math" panose="02040503050406030204" pitchFamily="18" charset="0"/>
                        <a:cs typeface="Calibri" pitchFamily="34" charset="0"/>
                      </a:rPr>
                      <m:t>+</m:t>
                    </m:r>
                  </m:oMath>
                </a14:m>
                <a:r>
                  <a:rPr lang="en-US" sz="2400" b="1" dirty="0">
                    <a:solidFill>
                      <a:srgbClr val="0070C0"/>
                    </a:solidFill>
                    <a:latin typeface="Calibri" pitchFamily="34" charset="0"/>
                    <a:cs typeface="Calibri" pitchFamily="34" charset="0"/>
                  </a:rPr>
                  <a:t> 4</a:t>
                </a:r>
                <a:r>
                  <a:rPr lang="en-US" sz="2400" dirty="0">
                    <a:solidFill>
                      <a:srgbClr val="0070C0"/>
                    </a:solidFill>
                    <a:latin typeface="Calibri" pitchFamily="34" charset="0"/>
                    <a:cs typeface="Calibri" pitchFamily="34" charset="0"/>
                  </a:rPr>
                  <a:t>,....</a:t>
                </a:r>
                <a:endParaRPr lang="en-GB" sz="2400" dirty="0">
                  <a:solidFill>
                    <a:srgbClr val="0070C0"/>
                  </a:solidFill>
                  <a:latin typeface="Calibri" pitchFamily="34" charset="0"/>
                  <a:cs typeface="Calibri" pitchFamily="34" charset="0"/>
                </a:endParaRPr>
              </a:p>
            </p:txBody>
          </p:sp>
        </mc:Choice>
        <mc:Fallback xmlns="">
          <p:sp>
            <p:nvSpPr>
              <p:cNvPr id="6" name="TextBox 5">
                <a:extLst>
                  <a:ext uri="{FF2B5EF4-FFF2-40B4-BE49-F238E27FC236}">
                    <a16:creationId xmlns:a16="http://schemas.microsoft.com/office/drawing/2014/main" id="{0A4D4A04-1DB6-7598-B867-5623FB9CE4B7}"/>
                  </a:ext>
                </a:extLst>
              </p:cNvPr>
              <p:cNvSpPr txBox="1">
                <a:spLocks noRot="1" noChangeAspect="1" noMove="1" noResize="1" noEditPoints="1" noAdjustHandles="1" noChangeArrowheads="1" noChangeShapeType="1" noTextEdit="1"/>
              </p:cNvSpPr>
              <p:nvPr/>
            </p:nvSpPr>
            <p:spPr>
              <a:xfrm>
                <a:off x="356171" y="1720349"/>
                <a:ext cx="11429429" cy="4524315"/>
              </a:xfrm>
              <a:prstGeom prst="rect">
                <a:avLst/>
              </a:prstGeom>
              <a:blipFill>
                <a:blip r:embed="rId3"/>
                <a:stretch>
                  <a:fillRect l="-853" t="-1078" r="-587" b="-2156"/>
                </a:stretch>
              </a:blipFill>
            </p:spPr>
            <p:txBody>
              <a:bodyPr/>
              <a:lstStyle/>
              <a:p>
                <a:r>
                  <a:rPr lang="en-SG">
                    <a:noFill/>
                  </a:rPr>
                  <a:t> </a:t>
                </a:r>
              </a:p>
            </p:txBody>
          </p:sp>
        </mc:Fallback>
      </mc:AlternateContent>
      <p:sp>
        <p:nvSpPr>
          <p:cNvPr id="7" name="Google Shape;141;p3">
            <a:extLst>
              <a:ext uri="{FF2B5EF4-FFF2-40B4-BE49-F238E27FC236}">
                <a16:creationId xmlns:a16="http://schemas.microsoft.com/office/drawing/2014/main" id="{75BABBAA-2713-4A6B-9487-047B1CFF187B}"/>
              </a:ext>
            </a:extLst>
          </p:cNvPr>
          <p:cNvSpPr txBox="1">
            <a:spLocks/>
          </p:cNvSpPr>
          <p:nvPr/>
        </p:nvSpPr>
        <p:spPr>
          <a:xfrm>
            <a:off x="3388835" y="153386"/>
            <a:ext cx="5414330" cy="649801"/>
          </a:xfrm>
          <a:prstGeom prst="roundRect">
            <a:avLst/>
          </a:prstGeom>
          <a:solidFill>
            <a:srgbClr val="942093"/>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Rule that governs a pattern</a:t>
            </a:r>
          </a:p>
        </p:txBody>
      </p:sp>
    </p:spTree>
    <p:extLst>
      <p:ext uri="{BB962C8B-B14F-4D97-AF65-F5344CB8AC3E}">
        <p14:creationId xmlns:p14="http://schemas.microsoft.com/office/powerpoint/2010/main" val="10583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1">
          <a:extLst>
            <a:ext uri="{FF2B5EF4-FFF2-40B4-BE49-F238E27FC236}">
              <a16:creationId xmlns:a16="http://schemas.microsoft.com/office/drawing/2014/main" id="{4B2573A5-35DD-B23C-904C-65BF0D9A24C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2C6FBD3-EDBE-4251-B8AE-CB7C6846675A}"/>
              </a:ext>
            </a:extLst>
          </p:cNvPr>
          <p:cNvSpPr txBox="1"/>
          <p:nvPr/>
        </p:nvSpPr>
        <p:spPr>
          <a:xfrm>
            <a:off x="1498462" y="1510511"/>
            <a:ext cx="9195077" cy="830997"/>
          </a:xfrm>
          <a:prstGeom prst="rect">
            <a:avLst/>
          </a:prstGeom>
        </p:spPr>
        <p:style>
          <a:lnRef idx="1">
            <a:schemeClr val="accent3"/>
          </a:lnRef>
          <a:fillRef idx="2">
            <a:schemeClr val="accent3"/>
          </a:fillRef>
          <a:effectRef idx="1">
            <a:schemeClr val="accent3"/>
          </a:effectRef>
          <a:fontRef idx="minor">
            <a:schemeClr val="dk1"/>
          </a:fontRef>
        </p:style>
        <p:txBody>
          <a:bodyPr wrap="square" rtlCol="0">
            <a:spAutoFit/>
          </a:bodyPr>
          <a:lstStyle/>
          <a:p>
            <a:r>
              <a:rPr lang="en-US" sz="2400" dirty="0">
                <a:latin typeface="Calibri" panose="020F0502020204030204" pitchFamily="34" charset="0"/>
                <a:ea typeface="Calibri"/>
                <a:cs typeface="Calibri" panose="020F0502020204030204" pitchFamily="34" charset="0"/>
              </a:rPr>
              <a:t>Now identify the next 2 terms in the following pattern</a:t>
            </a:r>
            <a:endParaRPr lang="en-GB" sz="2400" dirty="0">
              <a:latin typeface="Calibri" panose="020F0502020204030204" pitchFamily="34" charset="0"/>
              <a:ea typeface="Cambria"/>
              <a:cs typeface="Calibri" panose="020F0502020204030204" pitchFamily="34" charset="0"/>
            </a:endParaRPr>
          </a:p>
          <a:p>
            <a:r>
              <a:rPr lang="en-US" sz="2400" b="1" dirty="0">
                <a:latin typeface="Calibri" panose="020F0502020204030204" pitchFamily="34" charset="0"/>
                <a:ea typeface="Calibri"/>
                <a:cs typeface="Calibri" panose="020F0502020204030204" pitchFamily="34" charset="0"/>
              </a:rPr>
              <a:t>1, 2, 6, 24, 120</a:t>
            </a:r>
            <a:r>
              <a:rPr lang="en-US" sz="2400" dirty="0">
                <a:latin typeface="Calibri" panose="020F0502020204030204" pitchFamily="34" charset="0"/>
                <a:ea typeface="Calibri"/>
                <a:cs typeface="Calibri" panose="020F0502020204030204" pitchFamily="34" charset="0"/>
              </a:rPr>
              <a:t>……</a:t>
            </a:r>
          </a:p>
        </p:txBody>
      </p:sp>
      <p:sp>
        <p:nvSpPr>
          <p:cNvPr id="5" name="TextBox 4">
            <a:extLst>
              <a:ext uri="{FF2B5EF4-FFF2-40B4-BE49-F238E27FC236}">
                <a16:creationId xmlns:a16="http://schemas.microsoft.com/office/drawing/2014/main" id="{0BB011C4-C563-224D-147D-115D148CB816}"/>
              </a:ext>
            </a:extLst>
          </p:cNvPr>
          <p:cNvSpPr txBox="1"/>
          <p:nvPr/>
        </p:nvSpPr>
        <p:spPr>
          <a:xfrm>
            <a:off x="4000431" y="2917813"/>
            <a:ext cx="4191138" cy="830997"/>
          </a:xfrm>
          <a:prstGeom prst="rect">
            <a:avLst/>
          </a:prstGeom>
          <a:solidFill>
            <a:schemeClr val="accent4">
              <a:lumMod val="60000"/>
              <a:lumOff val="40000"/>
            </a:schemeClr>
          </a:solidFill>
          <a:ln>
            <a:noFill/>
          </a:ln>
          <a:effectLst>
            <a:outerShdw blurRad="149987" dist="250190" dir="8460000" algn="ctr">
              <a:srgbClr val="000000">
                <a:alpha val="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marR="0" lvl="0" algn="l" rtl="0">
              <a:lnSpc>
                <a:spcPct val="100000"/>
              </a:lnSpc>
              <a:spcBef>
                <a:spcPts val="0"/>
              </a:spcBef>
              <a:spcAft>
                <a:spcPts val="0"/>
              </a:spcAft>
            </a:defPPr>
            <a:lvl1pPr marL="457200" indent="-457200">
              <a:buFont typeface="+mj-lt"/>
              <a:buAutoNum type="arabicPeriod"/>
              <a:defRPr sz="2400">
                <a:solidFill>
                  <a:schemeClr val="tx1"/>
                </a:solidFill>
                <a:latin typeface="Calibri" pitchFamily="34" charset="0"/>
                <a:cs typeface="Calibri" pitchFamily="34" charset="0"/>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indent="0" algn="ctr">
              <a:buNone/>
            </a:pPr>
            <a:r>
              <a:rPr lang="en-US" sz="2400" b="1" dirty="0">
                <a:latin typeface="Calibri"/>
                <a:ea typeface="Calibri"/>
                <a:cs typeface="Cambria"/>
              </a:rPr>
              <a:t>1, 2, 6, 24, 120,</a:t>
            </a:r>
            <a:r>
              <a:rPr lang="en-US" sz="2400" dirty="0">
                <a:latin typeface="Calibri"/>
                <a:ea typeface="Calibri"/>
                <a:cs typeface="Cambria"/>
              </a:rPr>
              <a:t> </a:t>
            </a:r>
            <a:r>
              <a:rPr lang="en-US" sz="2400" b="1" dirty="0">
                <a:solidFill>
                  <a:srgbClr val="C00000"/>
                </a:solidFill>
                <a:latin typeface="Calibri"/>
                <a:ea typeface="Calibri"/>
                <a:cs typeface="Cambria"/>
              </a:rPr>
              <a:t>720,  5040</a:t>
            </a:r>
            <a:endParaRPr lang="en-GB" dirty="0"/>
          </a:p>
        </p:txBody>
      </p:sp>
      <p:grpSp>
        <p:nvGrpSpPr>
          <p:cNvPr id="6" name="Group 5">
            <a:extLst>
              <a:ext uri="{FF2B5EF4-FFF2-40B4-BE49-F238E27FC236}">
                <a16:creationId xmlns:a16="http://schemas.microsoft.com/office/drawing/2014/main" id="{3CAE5F9F-32EB-20CC-9412-9BFA761A3971}"/>
              </a:ext>
            </a:extLst>
          </p:cNvPr>
          <p:cNvGrpSpPr/>
          <p:nvPr/>
        </p:nvGrpSpPr>
        <p:grpSpPr>
          <a:xfrm>
            <a:off x="9260491" y="2679801"/>
            <a:ext cx="1657379" cy="871754"/>
            <a:chOff x="10507652" y="4347295"/>
            <a:chExt cx="1657379" cy="871754"/>
          </a:xfrm>
        </p:grpSpPr>
        <p:sp>
          <p:nvSpPr>
            <p:cNvPr id="7" name="Plaque 6">
              <a:extLst>
                <a:ext uri="{FF2B5EF4-FFF2-40B4-BE49-F238E27FC236}">
                  <a16:creationId xmlns:a16="http://schemas.microsoft.com/office/drawing/2014/main" id="{4DA1DE3C-D4EA-D0EC-5FD6-A2A2C549E198}"/>
                </a:ext>
              </a:extLst>
            </p:cNvPr>
            <p:cNvSpPr/>
            <p:nvPr/>
          </p:nvSpPr>
          <p:spPr>
            <a:xfrm>
              <a:off x="10507652" y="4347295"/>
              <a:ext cx="1433047" cy="418483"/>
            </a:xfrm>
            <a:prstGeom prst="plaque">
              <a:avLst/>
            </a:prstGeom>
            <a:solidFill>
              <a:srgbClr val="FF0000"/>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x-none" sz="2400" b="1" dirty="0">
                  <a:solidFill>
                    <a:schemeClr val="bg1"/>
                  </a:solidFill>
                  <a:latin typeface="Calibri" panose="020F0502020204030204" pitchFamily="34" charset="0"/>
                  <a:cs typeface="Calibri" panose="020F0502020204030204" pitchFamily="34" charset="0"/>
                </a:rPr>
                <a:t>Answer</a:t>
              </a:r>
            </a:p>
          </p:txBody>
        </p:sp>
        <p:pic>
          <p:nvPicPr>
            <p:cNvPr id="8" name="Graphic 7" descr="Right pointing backhand index with solid fill">
              <a:extLst>
                <a:ext uri="{FF2B5EF4-FFF2-40B4-BE49-F238E27FC236}">
                  <a16:creationId xmlns:a16="http://schemas.microsoft.com/office/drawing/2014/main" id="{F93A6D87-A687-01F1-06A3-AFA5EEEB75B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1502518" y="4556536"/>
              <a:ext cx="662513" cy="662513"/>
            </a:xfrm>
            <a:prstGeom prst="rect">
              <a:avLst/>
            </a:prstGeom>
          </p:spPr>
        </p:pic>
      </p:grpSp>
      <p:sp>
        <p:nvSpPr>
          <p:cNvPr id="10" name="Google Shape;141;p3">
            <a:extLst>
              <a:ext uri="{FF2B5EF4-FFF2-40B4-BE49-F238E27FC236}">
                <a16:creationId xmlns:a16="http://schemas.microsoft.com/office/drawing/2014/main" id="{707D790A-4D76-8E16-ADC7-815E68924B3A}"/>
              </a:ext>
            </a:extLst>
          </p:cNvPr>
          <p:cNvSpPr txBox="1">
            <a:spLocks/>
          </p:cNvSpPr>
          <p:nvPr/>
        </p:nvSpPr>
        <p:spPr>
          <a:xfrm>
            <a:off x="3388835" y="153386"/>
            <a:ext cx="5414330" cy="649801"/>
          </a:xfrm>
          <a:prstGeom prst="roundRect">
            <a:avLst/>
          </a:prstGeom>
          <a:solidFill>
            <a:srgbClr val="942093"/>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Rule that governs a pattern</a:t>
            </a:r>
          </a:p>
        </p:txBody>
      </p:sp>
    </p:spTree>
    <p:extLst>
      <p:ext uri="{BB962C8B-B14F-4D97-AF65-F5344CB8AC3E}">
        <p14:creationId xmlns:p14="http://schemas.microsoft.com/office/powerpoint/2010/main" val="76427662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2" presetClass="entr" presetSubtype="1" fill="hold" grpId="0" nodeType="click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childTnLst>
                    </p:cTn>
                  </p:par>
                </p:childTnLst>
              </p:cTn>
              <p:nextCondLst>
                <p:cond evt="onClick" delay="0">
                  <p:tgtEl>
                    <p:spTgt spid="6"/>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3" name="Oval 2">
            <a:extLst>
              <a:ext uri="{FF2B5EF4-FFF2-40B4-BE49-F238E27FC236}">
                <a16:creationId xmlns:a16="http://schemas.microsoft.com/office/drawing/2014/main" id="{2A5122E0-9A64-A8EB-DC0E-9857DCDC3E99}"/>
              </a:ext>
            </a:extLst>
          </p:cNvPr>
          <p:cNvSpPr/>
          <p:nvPr/>
        </p:nvSpPr>
        <p:spPr>
          <a:xfrm>
            <a:off x="373292" y="1166369"/>
            <a:ext cx="426260" cy="425274"/>
          </a:xfrm>
          <a:prstGeom prst="ellipse">
            <a:avLst/>
          </a:prstGeom>
          <a:gradFill flip="none" rotWithShape="1">
            <a:gsLst>
              <a:gs pos="0">
                <a:srgbClr val="9BF6FF">
                  <a:shade val="30000"/>
                  <a:satMod val="115000"/>
                </a:srgbClr>
              </a:gs>
              <a:gs pos="50000">
                <a:srgbClr val="9BF6FF">
                  <a:shade val="67500"/>
                  <a:satMod val="115000"/>
                </a:srgbClr>
              </a:gs>
              <a:gs pos="100000">
                <a:srgbClr val="9BF6FF">
                  <a:shade val="100000"/>
                  <a:satMod val="115000"/>
                </a:srgbClr>
              </a:gs>
            </a:gsLst>
            <a:lin ang="8100000" scaled="1"/>
            <a:tileRect/>
          </a:gradFill>
          <a:ln>
            <a:noFill/>
          </a:ln>
          <a:effectLst/>
          <a:scene3d>
            <a:camera prst="orthographicFront"/>
            <a:lightRig rig="threePt" dir="t"/>
          </a:scene3d>
          <a:sp3d prstMaterial="plastic">
            <a:bevelT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7" name="TextBox 6">
            <a:extLst>
              <a:ext uri="{FF2B5EF4-FFF2-40B4-BE49-F238E27FC236}">
                <a16:creationId xmlns:a16="http://schemas.microsoft.com/office/drawing/2014/main" id="{E62F91E6-3EA6-DF42-F5B1-C31D26FCD642}"/>
              </a:ext>
            </a:extLst>
          </p:cNvPr>
          <p:cNvSpPr txBox="1"/>
          <p:nvPr/>
        </p:nvSpPr>
        <p:spPr>
          <a:xfrm>
            <a:off x="1100839" y="978533"/>
            <a:ext cx="10609244" cy="830997"/>
          </a:xfrm>
          <a:prstGeom prst="rect">
            <a:avLst/>
          </a:prstGeom>
          <a:noFill/>
        </p:spPr>
        <p:txBody>
          <a:bodyPr wrap="square" rtlCol="0">
            <a:spAutoFit/>
          </a:bodyPr>
          <a:lstStyle/>
          <a:p>
            <a:r>
              <a:rPr lang="en-US" sz="2400" dirty="0">
                <a:latin typeface="Calibri" panose="020F0502020204030204" pitchFamily="34" charset="0"/>
                <a:cs typeface="Calibri" panose="020F0502020204030204" pitchFamily="34" charset="0"/>
              </a:rPr>
              <a:t>In the city of New Delhi, the air quality worsens in the months of October and November.</a:t>
            </a:r>
          </a:p>
        </p:txBody>
      </p:sp>
      <p:grpSp>
        <p:nvGrpSpPr>
          <p:cNvPr id="2" name="Group 1">
            <a:extLst>
              <a:ext uri="{FF2B5EF4-FFF2-40B4-BE49-F238E27FC236}">
                <a16:creationId xmlns:a16="http://schemas.microsoft.com/office/drawing/2014/main" id="{56E36FB0-872F-5E18-5150-4E25E2C86F84}"/>
              </a:ext>
            </a:extLst>
          </p:cNvPr>
          <p:cNvGrpSpPr/>
          <p:nvPr/>
        </p:nvGrpSpPr>
        <p:grpSpPr>
          <a:xfrm>
            <a:off x="373292" y="1749252"/>
            <a:ext cx="11966180" cy="830997"/>
            <a:chOff x="373292" y="1749252"/>
            <a:chExt cx="11966180" cy="830997"/>
          </a:xfrm>
        </p:grpSpPr>
        <p:sp>
          <p:nvSpPr>
            <p:cNvPr id="4" name="Oval 3">
              <a:extLst>
                <a:ext uri="{FF2B5EF4-FFF2-40B4-BE49-F238E27FC236}">
                  <a16:creationId xmlns:a16="http://schemas.microsoft.com/office/drawing/2014/main" id="{A024690F-EB0D-15B8-8463-9F9BD7F7DFB2}"/>
                </a:ext>
              </a:extLst>
            </p:cNvPr>
            <p:cNvSpPr/>
            <p:nvPr/>
          </p:nvSpPr>
          <p:spPr>
            <a:xfrm>
              <a:off x="373292" y="1952114"/>
              <a:ext cx="426260" cy="425274"/>
            </a:xfrm>
            <a:prstGeom prst="ellipse">
              <a:avLst/>
            </a:prstGeom>
            <a:gradFill flip="none" rotWithShape="1">
              <a:gsLst>
                <a:gs pos="0">
                  <a:srgbClr val="FFADAD">
                    <a:shade val="30000"/>
                    <a:satMod val="115000"/>
                  </a:srgbClr>
                </a:gs>
                <a:gs pos="50000">
                  <a:srgbClr val="FFADAD">
                    <a:shade val="67500"/>
                    <a:satMod val="115000"/>
                  </a:srgbClr>
                </a:gs>
                <a:gs pos="100000">
                  <a:srgbClr val="FFADAD">
                    <a:shade val="100000"/>
                    <a:satMod val="115000"/>
                  </a:srgbClr>
                </a:gs>
              </a:gsLst>
              <a:lin ang="8100000" scaled="1"/>
              <a:tileRect/>
            </a:gradFill>
            <a:ln>
              <a:noFill/>
            </a:ln>
            <a:effectLst/>
            <a:scene3d>
              <a:camera prst="orthographicFront"/>
              <a:lightRig rig="threePt" dir="t"/>
            </a:scene3d>
            <a:sp3d prstMaterial="plastic">
              <a:bevelT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IN" sz="1800" kern="1200"/>
            </a:p>
          </p:txBody>
        </p:sp>
        <p:sp>
          <p:nvSpPr>
            <p:cNvPr id="8" name="TextBox 7">
              <a:extLst>
                <a:ext uri="{FF2B5EF4-FFF2-40B4-BE49-F238E27FC236}">
                  <a16:creationId xmlns:a16="http://schemas.microsoft.com/office/drawing/2014/main" id="{16C81EA8-2757-7EE0-9AAD-4DADA2DE9E2C}"/>
                </a:ext>
              </a:extLst>
            </p:cNvPr>
            <p:cNvSpPr txBox="1"/>
            <p:nvPr/>
          </p:nvSpPr>
          <p:spPr>
            <a:xfrm>
              <a:off x="1088974" y="1749252"/>
              <a:ext cx="11250498" cy="830997"/>
            </a:xfrm>
            <a:prstGeom prst="rect">
              <a:avLst/>
            </a:prstGeom>
            <a:noFill/>
          </p:spPr>
          <p:txBody>
            <a:bodyPr wrap="square" rtlCol="0">
              <a:spAutoFit/>
            </a:bodyPr>
            <a:lstStyle/>
            <a:p>
              <a:pPr lvl="0"/>
              <a:r>
                <a:rPr lang="en-GB" sz="2400" dirty="0">
                  <a:latin typeface="Calibri" panose="020F0502020204030204" pitchFamily="34" charset="0"/>
                  <a:cs typeface="Calibri" panose="020F0502020204030204" pitchFamily="34" charset="0"/>
                </a:rPr>
                <a:t>To reduce the air pollution, the government introduced the following plan </a:t>
              </a:r>
            </a:p>
            <a:p>
              <a:pPr lvl="0"/>
              <a:r>
                <a:rPr lang="en-GB" sz="2400" dirty="0">
                  <a:latin typeface="Calibri" panose="020F0502020204030204" pitchFamily="34" charset="0"/>
                  <a:cs typeface="Calibri" panose="020F0502020204030204" pitchFamily="34" charset="0"/>
                </a:rPr>
                <a:t>to reduce the number of vehicles on the road:</a:t>
              </a:r>
            </a:p>
          </p:txBody>
        </p:sp>
      </p:grpSp>
      <p:sp>
        <p:nvSpPr>
          <p:cNvPr id="9" name="TextBox 8">
            <a:extLst>
              <a:ext uri="{FF2B5EF4-FFF2-40B4-BE49-F238E27FC236}">
                <a16:creationId xmlns:a16="http://schemas.microsoft.com/office/drawing/2014/main" id="{80207B10-36FC-3C63-8B4C-FA5C452E4361}"/>
              </a:ext>
            </a:extLst>
          </p:cNvPr>
          <p:cNvSpPr txBox="1"/>
          <p:nvPr/>
        </p:nvSpPr>
        <p:spPr>
          <a:xfrm>
            <a:off x="1744060" y="2540662"/>
            <a:ext cx="9669551" cy="1569660"/>
          </a:xfrm>
          <a:prstGeom prst="rect">
            <a:avLst/>
          </a:prstGeom>
          <a:noFill/>
        </p:spPr>
        <p:txBody>
          <a:bodyPr wrap="square" rtlCol="0">
            <a:spAutoFit/>
          </a:bodyPr>
          <a:lstStyle/>
          <a:p>
            <a:pPr marL="114300" lvl="0" indent="-342900">
              <a:buFont typeface="Wingdings" pitchFamily="2" charset="2"/>
              <a:buChar char="Ø"/>
            </a:pPr>
            <a:r>
              <a:rPr lang="en-GB" sz="2400" dirty="0">
                <a:latin typeface="Calibri" panose="020F0502020204030204" pitchFamily="34" charset="0"/>
                <a:cs typeface="Calibri" panose="020F0502020204030204" pitchFamily="34" charset="0"/>
              </a:rPr>
              <a:t>On all odd-numbered dates like </a:t>
            </a:r>
            <a:r>
              <a:rPr lang="en-GB" sz="2400" dirty="0">
                <a:solidFill>
                  <a:srgbClr val="FF0000"/>
                </a:solidFill>
                <a:latin typeface="Calibri" panose="020F0502020204030204" pitchFamily="34" charset="0"/>
                <a:cs typeface="Calibri" panose="020F0502020204030204" pitchFamily="34" charset="0"/>
              </a:rPr>
              <a:t>”</a:t>
            </a:r>
            <a:r>
              <a:rPr lang="en-GB" sz="2400" b="1" dirty="0">
                <a:solidFill>
                  <a:srgbClr val="FF0000"/>
                </a:solidFill>
                <a:latin typeface="Calibri" panose="020F0502020204030204" pitchFamily="34" charset="0"/>
                <a:cs typeface="Calibri" panose="020F0502020204030204" pitchFamily="34" charset="0"/>
              </a:rPr>
              <a:t>1, 3, 5, …</a:t>
            </a:r>
            <a:r>
              <a:rPr lang="en-GB" sz="2400" dirty="0">
                <a:solidFill>
                  <a:srgbClr val="FF0000"/>
                </a:solidFill>
                <a:latin typeface="Calibri" panose="020F0502020204030204" pitchFamily="34" charset="0"/>
                <a:cs typeface="Calibri" panose="020F0502020204030204" pitchFamily="34" charset="0"/>
              </a:rPr>
              <a:t>”</a:t>
            </a:r>
            <a:r>
              <a:rPr lang="en-GB" sz="2400" b="1" dirty="0">
                <a:solidFill>
                  <a:srgbClr val="FF0000"/>
                </a:solidFill>
                <a:latin typeface="Calibri" panose="020F0502020204030204" pitchFamily="34" charset="0"/>
                <a:cs typeface="Calibri" panose="020F0502020204030204" pitchFamily="34" charset="0"/>
              </a:rPr>
              <a:t> </a:t>
            </a:r>
            <a:r>
              <a:rPr lang="en-GB" sz="2400" dirty="0">
                <a:latin typeface="Calibri" panose="020F0502020204030204" pitchFamily="34" charset="0"/>
                <a:cs typeface="Calibri" panose="020F0502020204030204" pitchFamily="34" charset="0"/>
              </a:rPr>
              <a:t>only the vehicles with odd </a:t>
            </a:r>
          </a:p>
          <a:p>
            <a:pPr lvl="0"/>
            <a:r>
              <a:rPr lang="en-GB" sz="2400" dirty="0">
                <a:latin typeface="Calibri" panose="020F0502020204030204" pitchFamily="34" charset="0"/>
                <a:cs typeface="Calibri" panose="020F0502020204030204" pitchFamily="34" charset="0"/>
              </a:rPr>
              <a:t>     registration numbers like </a:t>
            </a:r>
            <a:r>
              <a:rPr lang="en-GB" sz="2400" b="1" dirty="0">
                <a:solidFill>
                  <a:srgbClr val="FF0000"/>
                </a:solidFill>
                <a:latin typeface="Calibri" panose="020F0502020204030204" pitchFamily="34" charset="0"/>
                <a:cs typeface="Calibri" panose="020F0502020204030204" pitchFamily="34" charset="0"/>
              </a:rPr>
              <a:t>4053, 7121, .. </a:t>
            </a:r>
            <a:r>
              <a:rPr lang="en-GB" sz="2400" dirty="0">
                <a:latin typeface="Calibri" panose="020F0502020204030204" pitchFamily="34" charset="0"/>
                <a:cs typeface="Calibri" panose="020F0502020204030204" pitchFamily="34" charset="0"/>
              </a:rPr>
              <a:t>would be allowed on the roads. </a:t>
            </a:r>
          </a:p>
          <a:p>
            <a:pPr marL="114300" lvl="0" indent="-342900">
              <a:buFont typeface="Wingdings" pitchFamily="2" charset="2"/>
              <a:buChar char="Ø"/>
            </a:pPr>
            <a:r>
              <a:rPr lang="en-GB" sz="2400" dirty="0">
                <a:latin typeface="Calibri" panose="020F0502020204030204" pitchFamily="34" charset="0"/>
                <a:cs typeface="Calibri" panose="020F0502020204030204" pitchFamily="34" charset="0"/>
              </a:rPr>
              <a:t>On all even-numbered dates like</a:t>
            </a:r>
            <a:r>
              <a:rPr lang="en-GB" sz="2400" dirty="0">
                <a:solidFill>
                  <a:srgbClr val="FF0000"/>
                </a:solidFill>
                <a:latin typeface="Calibri" panose="020F0502020204030204" pitchFamily="34" charset="0"/>
                <a:cs typeface="Calibri" panose="020F0502020204030204" pitchFamily="34" charset="0"/>
              </a:rPr>
              <a:t> “</a:t>
            </a:r>
            <a:r>
              <a:rPr lang="en-GB" sz="2400" b="1" dirty="0">
                <a:solidFill>
                  <a:srgbClr val="FF0000"/>
                </a:solidFill>
                <a:latin typeface="Calibri" panose="020F0502020204030204" pitchFamily="34" charset="0"/>
                <a:cs typeface="Calibri" panose="020F0502020204030204" pitchFamily="34" charset="0"/>
              </a:rPr>
              <a:t>2, 4, 6, …</a:t>
            </a:r>
            <a:r>
              <a:rPr lang="en-GB" sz="2400" dirty="0">
                <a:solidFill>
                  <a:srgbClr val="FF0000"/>
                </a:solidFill>
                <a:latin typeface="Calibri" panose="020F0502020204030204" pitchFamily="34" charset="0"/>
                <a:cs typeface="Calibri" panose="020F0502020204030204" pitchFamily="34" charset="0"/>
              </a:rPr>
              <a:t>”</a:t>
            </a:r>
            <a:r>
              <a:rPr lang="en-GB" sz="2400" b="1" dirty="0">
                <a:solidFill>
                  <a:srgbClr val="FF0000"/>
                </a:solidFill>
                <a:latin typeface="Calibri" panose="020F0502020204030204" pitchFamily="34" charset="0"/>
                <a:cs typeface="Calibri" panose="020F0502020204030204" pitchFamily="34" charset="0"/>
              </a:rPr>
              <a:t> </a:t>
            </a:r>
            <a:r>
              <a:rPr lang="en-GB" sz="2400" dirty="0">
                <a:latin typeface="Calibri" panose="020F0502020204030204" pitchFamily="34" charset="0"/>
                <a:cs typeface="Calibri" panose="020F0502020204030204" pitchFamily="34" charset="0"/>
              </a:rPr>
              <a:t>only the vehicles with even </a:t>
            </a:r>
          </a:p>
          <a:p>
            <a:pPr lvl="0"/>
            <a:r>
              <a:rPr lang="en-GB" sz="2400" dirty="0">
                <a:latin typeface="Calibri" panose="020F0502020204030204" pitchFamily="34" charset="0"/>
                <a:cs typeface="Calibri" panose="020F0502020204030204" pitchFamily="34" charset="0"/>
              </a:rPr>
              <a:t>     registration numbers like </a:t>
            </a:r>
            <a:r>
              <a:rPr lang="en-GB" sz="2400" b="1" dirty="0">
                <a:solidFill>
                  <a:srgbClr val="FF0000"/>
                </a:solidFill>
                <a:latin typeface="Calibri" panose="020F0502020204030204" pitchFamily="34" charset="0"/>
                <a:cs typeface="Calibri" panose="020F0502020204030204" pitchFamily="34" charset="0"/>
              </a:rPr>
              <a:t>5244, 6890, … </a:t>
            </a:r>
            <a:r>
              <a:rPr lang="en-GB" sz="2400" dirty="0">
                <a:latin typeface="Calibri" panose="020F0502020204030204" pitchFamily="34" charset="0"/>
                <a:cs typeface="Calibri" panose="020F0502020204030204" pitchFamily="34" charset="0"/>
              </a:rPr>
              <a:t>would be allowed on the roads</a:t>
            </a:r>
          </a:p>
        </p:txBody>
      </p:sp>
      <p:grpSp>
        <p:nvGrpSpPr>
          <p:cNvPr id="12" name="Group 11">
            <a:extLst>
              <a:ext uri="{FF2B5EF4-FFF2-40B4-BE49-F238E27FC236}">
                <a16:creationId xmlns:a16="http://schemas.microsoft.com/office/drawing/2014/main" id="{A30D79C1-263F-5B37-B98F-43184FB4C073}"/>
              </a:ext>
            </a:extLst>
          </p:cNvPr>
          <p:cNvGrpSpPr/>
          <p:nvPr/>
        </p:nvGrpSpPr>
        <p:grpSpPr>
          <a:xfrm>
            <a:off x="373292" y="4110322"/>
            <a:ext cx="11213213" cy="830997"/>
            <a:chOff x="373292" y="4110322"/>
            <a:chExt cx="11213213" cy="830997"/>
          </a:xfrm>
        </p:grpSpPr>
        <p:sp>
          <p:nvSpPr>
            <p:cNvPr id="6" name="Oval 5">
              <a:extLst>
                <a:ext uri="{FF2B5EF4-FFF2-40B4-BE49-F238E27FC236}">
                  <a16:creationId xmlns:a16="http://schemas.microsoft.com/office/drawing/2014/main" id="{17FE2AE5-B012-63D2-91D2-D9E4804FA190}"/>
                </a:ext>
              </a:extLst>
            </p:cNvPr>
            <p:cNvSpPr/>
            <p:nvPr/>
          </p:nvSpPr>
          <p:spPr>
            <a:xfrm>
              <a:off x="373292" y="4114292"/>
              <a:ext cx="426260" cy="425274"/>
            </a:xfrm>
            <a:prstGeom prst="ellipse">
              <a:avLst/>
            </a:prstGeom>
            <a:gradFill flip="none" rotWithShape="1">
              <a:gsLst>
                <a:gs pos="0">
                  <a:srgbClr val="9BF6FF">
                    <a:shade val="30000"/>
                    <a:satMod val="115000"/>
                  </a:srgbClr>
                </a:gs>
                <a:gs pos="50000">
                  <a:srgbClr val="9BF6FF">
                    <a:shade val="67500"/>
                    <a:satMod val="115000"/>
                  </a:srgbClr>
                </a:gs>
                <a:gs pos="100000">
                  <a:srgbClr val="9BF6FF">
                    <a:shade val="100000"/>
                    <a:satMod val="115000"/>
                  </a:srgbClr>
                </a:gs>
              </a:gsLst>
              <a:lin ang="8100000" scaled="1"/>
              <a:tileRect/>
            </a:gradFill>
            <a:ln>
              <a:noFill/>
            </a:ln>
            <a:effectLst/>
            <a:scene3d>
              <a:camera prst="orthographicFront"/>
              <a:lightRig rig="threePt" dir="t"/>
            </a:scene3d>
            <a:sp3d prstMaterial="plastic">
              <a:bevelT w="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TextBox 9">
              <a:extLst>
                <a:ext uri="{FF2B5EF4-FFF2-40B4-BE49-F238E27FC236}">
                  <a16:creationId xmlns:a16="http://schemas.microsoft.com/office/drawing/2014/main" id="{A53299C7-2878-F1F5-C71C-87660F186A5B}"/>
                </a:ext>
              </a:extLst>
            </p:cNvPr>
            <p:cNvSpPr txBox="1"/>
            <p:nvPr/>
          </p:nvSpPr>
          <p:spPr>
            <a:xfrm>
              <a:off x="933194" y="4110322"/>
              <a:ext cx="10653311" cy="830997"/>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But in spite of this, the air quality did not improve much. So, the authorities began to look for other measures to further reduce the number of vehicles on the roads.</a:t>
              </a:r>
              <a:endParaRPr lang="x-none" sz="2400" dirty="0">
                <a:latin typeface="Calibri" panose="020F0502020204030204" pitchFamily="34" charset="0"/>
                <a:cs typeface="Calibri" panose="020F0502020204030204" pitchFamily="34" charset="0"/>
              </a:endParaRPr>
            </a:p>
          </p:txBody>
        </p:sp>
      </p:grpSp>
      <p:grpSp>
        <p:nvGrpSpPr>
          <p:cNvPr id="13" name="Group 12">
            <a:extLst>
              <a:ext uri="{FF2B5EF4-FFF2-40B4-BE49-F238E27FC236}">
                <a16:creationId xmlns:a16="http://schemas.microsoft.com/office/drawing/2014/main" id="{050CE3FF-0EC4-3045-FF12-75685B2AA49B}"/>
              </a:ext>
            </a:extLst>
          </p:cNvPr>
          <p:cNvGrpSpPr/>
          <p:nvPr/>
        </p:nvGrpSpPr>
        <p:grpSpPr>
          <a:xfrm>
            <a:off x="373292" y="5040230"/>
            <a:ext cx="11213212" cy="1200329"/>
            <a:chOff x="373292" y="5040230"/>
            <a:chExt cx="11213212" cy="1200329"/>
          </a:xfrm>
        </p:grpSpPr>
        <p:sp>
          <p:nvSpPr>
            <p:cNvPr id="5" name="Oval 4">
              <a:extLst>
                <a:ext uri="{FF2B5EF4-FFF2-40B4-BE49-F238E27FC236}">
                  <a16:creationId xmlns:a16="http://schemas.microsoft.com/office/drawing/2014/main" id="{6568AFFE-7610-187A-BD10-4540D2A4E014}"/>
                </a:ext>
              </a:extLst>
            </p:cNvPr>
            <p:cNvSpPr/>
            <p:nvPr/>
          </p:nvSpPr>
          <p:spPr>
            <a:xfrm>
              <a:off x="373292" y="5106094"/>
              <a:ext cx="426260" cy="425274"/>
            </a:xfrm>
            <a:prstGeom prst="ellipse">
              <a:avLst/>
            </a:prstGeom>
            <a:gradFill flip="none" rotWithShape="1">
              <a:gsLst>
                <a:gs pos="0">
                  <a:srgbClr val="FFADAD">
                    <a:shade val="30000"/>
                    <a:satMod val="115000"/>
                  </a:srgbClr>
                </a:gs>
                <a:gs pos="50000">
                  <a:srgbClr val="FFADAD">
                    <a:shade val="67500"/>
                    <a:satMod val="115000"/>
                  </a:srgbClr>
                </a:gs>
                <a:gs pos="100000">
                  <a:srgbClr val="FFADAD">
                    <a:shade val="100000"/>
                    <a:satMod val="115000"/>
                  </a:srgbClr>
                </a:gs>
              </a:gsLst>
              <a:lin ang="8100000" scaled="1"/>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IN" sz="1800" kern="1200"/>
            </a:p>
          </p:txBody>
        </p:sp>
        <p:sp>
          <p:nvSpPr>
            <p:cNvPr id="11" name="TextBox 10">
              <a:extLst>
                <a:ext uri="{FF2B5EF4-FFF2-40B4-BE49-F238E27FC236}">
                  <a16:creationId xmlns:a16="http://schemas.microsoft.com/office/drawing/2014/main" id="{3995B6AC-FC93-5104-315A-8BFBE7D9B5A9}"/>
                </a:ext>
              </a:extLst>
            </p:cNvPr>
            <p:cNvSpPr txBox="1"/>
            <p:nvPr/>
          </p:nvSpPr>
          <p:spPr>
            <a:xfrm>
              <a:off x="933193" y="5040230"/>
              <a:ext cx="10653311" cy="1200329"/>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Now, we want you to come up with your ideas in the form of number patterns. </a:t>
              </a:r>
            </a:p>
            <a:p>
              <a:r>
                <a:rPr lang="en-GB" sz="2400" dirty="0">
                  <a:latin typeface="Calibri" panose="020F0502020204030204" pitchFamily="34" charset="0"/>
                  <a:cs typeface="Calibri" panose="020F0502020204030204" pitchFamily="34" charset="0"/>
                </a:rPr>
                <a:t>Take a small sample of vehicle numbers, say, from 1201 to 1220. The same can </a:t>
              </a:r>
            </a:p>
            <a:p>
              <a:r>
                <a:rPr lang="en-GB" sz="2400" dirty="0">
                  <a:latin typeface="Calibri" panose="020F0502020204030204" pitchFamily="34" charset="0"/>
                  <a:cs typeface="Calibri" panose="020F0502020204030204" pitchFamily="34" charset="0"/>
                </a:rPr>
                <a:t>then be implemented for all numbers. </a:t>
              </a:r>
            </a:p>
          </p:txBody>
        </p:sp>
      </p:grpSp>
      <p:sp>
        <p:nvSpPr>
          <p:cNvPr id="16" name="Google Shape;141;p3">
            <a:extLst>
              <a:ext uri="{FF2B5EF4-FFF2-40B4-BE49-F238E27FC236}">
                <a16:creationId xmlns:a16="http://schemas.microsoft.com/office/drawing/2014/main" id="{E13B0721-3DA2-934F-C3D6-D99ECC015857}"/>
              </a:ext>
            </a:extLst>
          </p:cNvPr>
          <p:cNvSpPr txBox="1">
            <a:spLocks/>
          </p:cNvSpPr>
          <p:nvPr/>
        </p:nvSpPr>
        <p:spPr>
          <a:xfrm>
            <a:off x="3388835" y="153386"/>
            <a:ext cx="5414330" cy="649801"/>
          </a:xfrm>
          <a:prstGeom prst="roundRect">
            <a:avLst/>
          </a:prstGeom>
          <a:solidFill>
            <a:schemeClr val="accent3">
              <a:lumMod val="50000"/>
            </a:schemeClr>
          </a:solid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Case Study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1500"/>
                                        <p:tgtEl>
                                          <p:spTgt spid="12"/>
                                        </p:tgtEl>
                                      </p:cBhvr>
                                    </p:animEffect>
                                  </p:childTnLst>
                                </p:cTn>
                              </p:par>
                            </p:childTnLst>
                          </p:cTn>
                        </p:par>
                        <p:par>
                          <p:cTn id="17" fill="hold">
                            <p:stCondLst>
                              <p:cond delay="1500"/>
                            </p:stCondLst>
                            <p:childTnLst>
                              <p:par>
                                <p:cTn id="18" presetID="10" presetClass="entr" presetSubtype="0"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1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E57CEFBB-39E4-4D88-D8D5-6052629A41CF}"/>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CC5DB418-74BB-722E-4B55-D264B5104F4E}"/>
              </a:ext>
            </a:extLst>
          </p:cNvPr>
          <p:cNvSpPr txBox="1"/>
          <p:nvPr/>
        </p:nvSpPr>
        <p:spPr>
          <a:xfrm>
            <a:off x="452609" y="989502"/>
            <a:ext cx="10352878" cy="1569660"/>
          </a:xfrm>
          <a:prstGeom prst="rect">
            <a:avLst/>
          </a:prstGeom>
          <a:effectLst>
            <a:outerShdw blurRad="40000" dist="20000" dir="5400000" rotWithShape="0">
              <a:srgbClr val="000000">
                <a:alpha val="0"/>
              </a:srgbClr>
            </a:outerShdw>
          </a:effectLst>
        </p:spPr>
        <p:style>
          <a:lnRef idx="1">
            <a:schemeClr val="accent3"/>
          </a:lnRef>
          <a:fillRef idx="2">
            <a:schemeClr val="accent3"/>
          </a:fillRef>
          <a:effectRef idx="1">
            <a:schemeClr val="accent3"/>
          </a:effectRef>
          <a:fontRef idx="minor">
            <a:schemeClr val="dk1"/>
          </a:fontRef>
        </p:style>
        <p:txBody>
          <a:bodyPr wrap="square" rtlCol="0">
            <a:spAutoFit/>
          </a:bodyPr>
          <a:lstStyle/>
          <a:p>
            <a:pPr marL="342900" indent="-342900">
              <a:buFont typeface="Wingdings" pitchFamily="2" charset="2"/>
              <a:buChar char="v"/>
            </a:pPr>
            <a:r>
              <a:rPr lang="en-GB" sz="2400" dirty="0">
                <a:latin typeface="Calibri" panose="020F0502020204030204" pitchFamily="34" charset="0"/>
                <a:cs typeface="Calibri" panose="020F0502020204030204" pitchFamily="34" charset="0"/>
              </a:rPr>
              <a:t>Take a small sample of vehicle numbers, say, from 1201 to 1220. The same can then be implemented for all numbers. </a:t>
            </a:r>
          </a:p>
          <a:p>
            <a:pPr marL="342900" indent="-342900">
              <a:buFont typeface="Wingdings" pitchFamily="2" charset="2"/>
              <a:buChar char="v"/>
            </a:pPr>
            <a:r>
              <a:rPr lang="en-GB" sz="2400" dirty="0">
                <a:latin typeface="Calibri" panose="020F0502020204030204" pitchFamily="34" charset="0"/>
                <a:cs typeface="Calibri" panose="020F0502020204030204" pitchFamily="34" charset="0"/>
              </a:rPr>
              <a:t>Develop patterns so that all vehicles may get a chance to be on the roads for at least one day of the week</a:t>
            </a:r>
          </a:p>
        </p:txBody>
      </p:sp>
      <mc:AlternateContent xmlns:mc="http://schemas.openxmlformats.org/markup-compatibility/2006" xmlns:a14="http://schemas.microsoft.com/office/drawing/2010/main">
        <mc:Choice Requires="a14">
          <p:graphicFrame>
            <p:nvGraphicFramePr>
              <p:cNvPr id="4" name="Table 3">
                <a:extLst>
                  <a:ext uri="{FF2B5EF4-FFF2-40B4-BE49-F238E27FC236}">
                    <a16:creationId xmlns:a16="http://schemas.microsoft.com/office/drawing/2014/main" id="{15A7B9BD-AC88-DCB5-046D-C9F3178535DA}"/>
                  </a:ext>
                </a:extLst>
              </p:cNvPr>
              <p:cNvGraphicFramePr>
                <a:graphicFrameLocks noGrp="1"/>
              </p:cNvGraphicFramePr>
              <p:nvPr>
                <p:extLst>
                  <p:ext uri="{D42A27DB-BD31-4B8C-83A1-F6EECF244321}">
                    <p14:modId xmlns:p14="http://schemas.microsoft.com/office/powerpoint/2010/main" val="1116342680"/>
                  </p:ext>
                </p:extLst>
              </p:nvPr>
            </p:nvGraphicFramePr>
            <p:xfrm>
              <a:off x="345196" y="3768517"/>
              <a:ext cx="10914043" cy="2560320"/>
            </p:xfrm>
            <a:graphic>
              <a:graphicData uri="http://schemas.openxmlformats.org/drawingml/2006/table">
                <a:tbl>
                  <a:tblPr firstRow="1" bandRow="1">
                    <a:tableStyleId>{5940675A-B579-460E-94D1-54222C63F5DA}</a:tableStyleId>
                  </a:tblPr>
                  <a:tblGrid>
                    <a:gridCol w="3241695">
                      <a:extLst>
                        <a:ext uri="{9D8B030D-6E8A-4147-A177-3AD203B41FA5}">
                          <a16:colId xmlns:a16="http://schemas.microsoft.com/office/drawing/2014/main" val="20000"/>
                        </a:ext>
                      </a:extLst>
                    </a:gridCol>
                    <a:gridCol w="3273889">
                      <a:extLst>
                        <a:ext uri="{9D8B030D-6E8A-4147-A177-3AD203B41FA5}">
                          <a16:colId xmlns:a16="http://schemas.microsoft.com/office/drawing/2014/main" val="20001"/>
                        </a:ext>
                      </a:extLst>
                    </a:gridCol>
                    <a:gridCol w="4398459">
                      <a:extLst>
                        <a:ext uri="{9D8B030D-6E8A-4147-A177-3AD203B41FA5}">
                          <a16:colId xmlns:a16="http://schemas.microsoft.com/office/drawing/2014/main" val="20002"/>
                        </a:ext>
                      </a:extLst>
                    </a:gridCol>
                  </a:tblGrid>
                  <a:tr h="324679">
                    <a:tc>
                      <a:txBody>
                        <a:bodyPr/>
                        <a:lstStyle/>
                        <a:p>
                          <a:pPr algn="ctr"/>
                          <a:r>
                            <a:rPr lang="en-GB" sz="2400" b="0" dirty="0">
                              <a:solidFill>
                                <a:srgbClr val="FF0000"/>
                              </a:solidFill>
                              <a:latin typeface="Calibri" pitchFamily="34" charset="0"/>
                              <a:cs typeface="Calibri" pitchFamily="34" charset="0"/>
                            </a:rPr>
                            <a:t>Day/Days of the week</a:t>
                          </a:r>
                        </a:p>
                      </a:txBody>
                      <a:tcPr>
                        <a:solidFill>
                          <a:schemeClr val="accent5">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400" b="0" u="none" strike="noStrike" cap="none" dirty="0">
                              <a:solidFill>
                                <a:srgbClr val="FF0000"/>
                              </a:solidFill>
                              <a:latin typeface="Calibri" pitchFamily="34" charset="0"/>
                              <a:cs typeface="Calibri" pitchFamily="34" charset="0"/>
                              <a:sym typeface="Arial"/>
                            </a:rPr>
                            <a:t>Vehicle numbers</a:t>
                          </a:r>
                          <a:endParaRPr lang="en-GB" sz="2400" b="0" dirty="0">
                            <a:solidFill>
                              <a:srgbClr val="FF0000"/>
                            </a:solidFill>
                            <a:latin typeface="Calibri" pitchFamily="34" charset="0"/>
                            <a:cs typeface="Calibri" pitchFamily="34" charset="0"/>
                          </a:endParaRPr>
                        </a:p>
                      </a:txBody>
                      <a:tcPr>
                        <a:solidFill>
                          <a:schemeClr val="accent5">
                            <a:lumMod val="60000"/>
                            <a:lumOff val="40000"/>
                          </a:schemeClr>
                        </a:solidFill>
                      </a:tcPr>
                    </a:tc>
                    <a:tc>
                      <a:txBody>
                        <a:bodyPr/>
                        <a:lstStyle/>
                        <a:p>
                          <a:pPr algn="ctr"/>
                          <a:r>
                            <a:rPr lang="en-GB" sz="2400" b="0" dirty="0">
                              <a:solidFill>
                                <a:srgbClr val="FF0000"/>
                              </a:solidFill>
                              <a:latin typeface="Calibri" pitchFamily="34" charset="0"/>
                              <a:cs typeface="Calibri" pitchFamily="34" charset="0"/>
                            </a:rPr>
                            <a:t>Rule of the pattern</a:t>
                          </a:r>
                        </a:p>
                      </a:txBody>
                      <a:tcPr>
                        <a:solidFill>
                          <a:schemeClr val="accent5">
                            <a:lumMod val="60000"/>
                            <a:lumOff val="40000"/>
                          </a:schemeClr>
                        </a:solidFill>
                      </a:tcPr>
                    </a:tc>
                    <a:extLst>
                      <a:ext uri="{0D108BD9-81ED-4DB2-BD59-A6C34878D82A}">
                        <a16:rowId xmlns:a16="http://schemas.microsoft.com/office/drawing/2014/main" val="10000"/>
                      </a:ext>
                    </a:extLst>
                  </a:tr>
                  <a:tr h="0">
                    <a:tc>
                      <a:txBody>
                        <a:bodyPr/>
                        <a:lstStyle/>
                        <a:p>
                          <a:pPr algn="ctr"/>
                          <a:r>
                            <a:rPr lang="en-US" sz="2400" u="none" strike="noStrike" cap="none" dirty="0">
                              <a:latin typeface="Calibri" pitchFamily="34" charset="0"/>
                              <a:cs typeface="Calibri" pitchFamily="34" charset="0"/>
                              <a:sym typeface="Arial"/>
                            </a:rPr>
                            <a:t>Monday, Thursday</a:t>
                          </a:r>
                          <a:endParaRPr lang="en-GB" sz="2400" dirty="0">
                            <a:latin typeface="Calibri" pitchFamily="34" charset="0"/>
                            <a:cs typeface="Calibri" pitchFamily="34" charset="0"/>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400" u="none" strike="noStrike" cap="none" dirty="0">
                              <a:latin typeface="Calibri" pitchFamily="34" charset="0"/>
                              <a:cs typeface="Calibri" pitchFamily="34" charset="0"/>
                              <a:sym typeface="Arial"/>
                            </a:rPr>
                            <a:t>1201, 1204, 1207, 1210, 1213, 1216, 1219</a:t>
                          </a:r>
                          <a:endParaRPr lang="en-GB" sz="2400" u="none" strike="noStrike" cap="none" dirty="0">
                            <a:latin typeface="Calibri" pitchFamily="34" charset="0"/>
                            <a:cs typeface="Calibri" pitchFamily="34" charset="0"/>
                            <a:sym typeface="Arial"/>
                          </a:endParaRPr>
                        </a:p>
                        <a:p>
                          <a:pPr algn="ctr"/>
                          <a:endParaRPr lang="en-GB" sz="2400" dirty="0">
                            <a:latin typeface="Calibri" pitchFamily="34" charset="0"/>
                            <a:cs typeface="Calibri" pitchFamily="34" charset="0"/>
                          </a:endParaRPr>
                        </a:p>
                      </a:txBody>
                      <a:tcPr>
                        <a:solidFill>
                          <a:schemeClr val="accent4">
                            <a:lumMod val="40000"/>
                            <a:lumOff val="60000"/>
                          </a:schemeClr>
                        </a:solidFill>
                      </a:tcPr>
                    </a:tc>
                    <a:tc>
                      <a:txBody>
                        <a:bodyPr/>
                        <a:lstStyle/>
                        <a:p>
                          <a:pPr algn="ctr"/>
                          <a:r>
                            <a:rPr lang="en-US" sz="2400" u="none" strike="noStrike" cap="none" dirty="0">
                              <a:latin typeface="Calibri" pitchFamily="34" charset="0"/>
                              <a:cs typeface="Calibri" pitchFamily="34" charset="0"/>
                              <a:sym typeface="Arial"/>
                            </a:rPr>
                            <a:t>(Multiple of 3)</a:t>
                          </a:r>
                          <a:r>
                            <a:rPr lang="en-GB" sz="2400" u="none" strike="noStrike" cap="none" dirty="0">
                              <a:latin typeface="Calibri" pitchFamily="34" charset="0"/>
                              <a:cs typeface="Calibri" pitchFamily="34" charset="0"/>
                              <a:sym typeface="Arial"/>
                            </a:rPr>
                            <a:t> </a:t>
                          </a:r>
                          <a14:m>
                            <m:oMath xmlns:m="http://schemas.openxmlformats.org/officeDocument/2006/math">
                              <m:r>
                                <a:rPr lang="en-US" sz="2400" i="1" u="none" strike="noStrike" cap="none" dirty="0" smtClean="0">
                                  <a:latin typeface="Cambria Math" panose="02040503050406030204" pitchFamily="18" charset="0"/>
                                  <a:cs typeface="Calibri" pitchFamily="34" charset="0"/>
                                  <a:sym typeface="Arial"/>
                                </a:rPr>
                                <m:t>+</m:t>
                              </m:r>
                            </m:oMath>
                          </a14:m>
                          <a:r>
                            <a:rPr lang="en-US" sz="2400" u="none" strike="noStrike" cap="none" dirty="0">
                              <a:latin typeface="Calibri" pitchFamily="34" charset="0"/>
                              <a:cs typeface="Calibri" pitchFamily="34" charset="0"/>
                              <a:sym typeface="Arial"/>
                            </a:rPr>
                            <a:t> 1</a:t>
                          </a:r>
                          <a:endParaRPr lang="en-GB" sz="2400" dirty="0">
                            <a:latin typeface="Calibri" pitchFamily="34" charset="0"/>
                            <a:cs typeface="Calibri" pitchFamily="34" charset="0"/>
                          </a:endParaRPr>
                        </a:p>
                      </a:txBody>
                      <a:tcPr>
                        <a:solidFill>
                          <a:schemeClr val="accent4">
                            <a:lumMod val="40000"/>
                            <a:lumOff val="60000"/>
                          </a:schemeClr>
                        </a:solidFill>
                      </a:tcPr>
                    </a:tc>
                    <a:extLst>
                      <a:ext uri="{0D108BD9-81ED-4DB2-BD59-A6C34878D82A}">
                        <a16:rowId xmlns:a16="http://schemas.microsoft.com/office/drawing/2014/main" val="10001"/>
                      </a:ext>
                    </a:extLst>
                  </a:tr>
                  <a:tr h="324679">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extLst>
                      <a:ext uri="{0D108BD9-81ED-4DB2-BD59-A6C34878D82A}">
                        <a16:rowId xmlns:a16="http://schemas.microsoft.com/office/drawing/2014/main" val="10002"/>
                      </a:ext>
                    </a:extLst>
                  </a:tr>
                  <a:tr h="324679">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extLst>
                      <a:ext uri="{0D108BD9-81ED-4DB2-BD59-A6C34878D82A}">
                        <a16:rowId xmlns:a16="http://schemas.microsoft.com/office/drawing/2014/main" val="10003"/>
                      </a:ext>
                    </a:extLst>
                  </a:tr>
                </a:tbl>
              </a:graphicData>
            </a:graphic>
          </p:graphicFrame>
        </mc:Choice>
        <mc:Fallback xmlns="">
          <p:graphicFrame>
            <p:nvGraphicFramePr>
              <p:cNvPr id="4" name="Table 3">
                <a:extLst>
                  <a:ext uri="{FF2B5EF4-FFF2-40B4-BE49-F238E27FC236}">
                    <a16:creationId xmlns:a16="http://schemas.microsoft.com/office/drawing/2014/main" id="{15A7B9BD-AC88-DCB5-046D-C9F3178535DA}"/>
                  </a:ext>
                </a:extLst>
              </p:cNvPr>
              <p:cNvGraphicFramePr>
                <a:graphicFrameLocks noGrp="1"/>
              </p:cNvGraphicFramePr>
              <p:nvPr>
                <p:extLst>
                  <p:ext uri="{D42A27DB-BD31-4B8C-83A1-F6EECF244321}">
                    <p14:modId xmlns:p14="http://schemas.microsoft.com/office/powerpoint/2010/main" val="1116342680"/>
                  </p:ext>
                </p:extLst>
              </p:nvPr>
            </p:nvGraphicFramePr>
            <p:xfrm>
              <a:off x="345196" y="3768517"/>
              <a:ext cx="10914043" cy="2560320"/>
            </p:xfrm>
            <a:graphic>
              <a:graphicData uri="http://schemas.openxmlformats.org/drawingml/2006/table">
                <a:tbl>
                  <a:tblPr firstRow="1" bandRow="1">
                    <a:tableStyleId>{5940675A-B579-460E-94D1-54222C63F5DA}</a:tableStyleId>
                  </a:tblPr>
                  <a:tblGrid>
                    <a:gridCol w="3241695">
                      <a:extLst>
                        <a:ext uri="{9D8B030D-6E8A-4147-A177-3AD203B41FA5}">
                          <a16:colId xmlns:a16="http://schemas.microsoft.com/office/drawing/2014/main" val="20000"/>
                        </a:ext>
                      </a:extLst>
                    </a:gridCol>
                    <a:gridCol w="3273889">
                      <a:extLst>
                        <a:ext uri="{9D8B030D-6E8A-4147-A177-3AD203B41FA5}">
                          <a16:colId xmlns:a16="http://schemas.microsoft.com/office/drawing/2014/main" val="20001"/>
                        </a:ext>
                      </a:extLst>
                    </a:gridCol>
                    <a:gridCol w="4398459">
                      <a:extLst>
                        <a:ext uri="{9D8B030D-6E8A-4147-A177-3AD203B41FA5}">
                          <a16:colId xmlns:a16="http://schemas.microsoft.com/office/drawing/2014/main" val="20002"/>
                        </a:ext>
                      </a:extLst>
                    </a:gridCol>
                  </a:tblGrid>
                  <a:tr h="457200">
                    <a:tc>
                      <a:txBody>
                        <a:bodyPr/>
                        <a:lstStyle/>
                        <a:p>
                          <a:pPr algn="ctr"/>
                          <a:r>
                            <a:rPr lang="en-GB" sz="2400" b="0" dirty="0">
                              <a:solidFill>
                                <a:srgbClr val="FF0000"/>
                              </a:solidFill>
                              <a:latin typeface="Calibri" pitchFamily="34" charset="0"/>
                              <a:cs typeface="Calibri" pitchFamily="34" charset="0"/>
                            </a:rPr>
                            <a:t>Day/Days of the week</a:t>
                          </a:r>
                        </a:p>
                      </a:txBody>
                      <a:tcPr>
                        <a:solidFill>
                          <a:schemeClr val="accent5">
                            <a:lumMod val="60000"/>
                            <a:lumOff val="40000"/>
                          </a:schemeClr>
                        </a:solidFill>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400" b="0" u="none" strike="noStrike" cap="none" dirty="0">
                              <a:solidFill>
                                <a:srgbClr val="FF0000"/>
                              </a:solidFill>
                              <a:latin typeface="Calibri" pitchFamily="34" charset="0"/>
                              <a:cs typeface="Calibri" pitchFamily="34" charset="0"/>
                              <a:sym typeface="Arial"/>
                            </a:rPr>
                            <a:t>Vehicle numbers</a:t>
                          </a:r>
                          <a:endParaRPr lang="en-GB" sz="2400" b="0" dirty="0">
                            <a:solidFill>
                              <a:srgbClr val="FF0000"/>
                            </a:solidFill>
                            <a:latin typeface="Calibri" pitchFamily="34" charset="0"/>
                            <a:cs typeface="Calibri" pitchFamily="34" charset="0"/>
                          </a:endParaRPr>
                        </a:p>
                      </a:txBody>
                      <a:tcPr>
                        <a:solidFill>
                          <a:schemeClr val="accent5">
                            <a:lumMod val="60000"/>
                            <a:lumOff val="40000"/>
                          </a:schemeClr>
                        </a:solidFill>
                      </a:tcPr>
                    </a:tc>
                    <a:tc>
                      <a:txBody>
                        <a:bodyPr/>
                        <a:lstStyle/>
                        <a:p>
                          <a:pPr algn="ctr"/>
                          <a:r>
                            <a:rPr lang="en-GB" sz="2400" b="0" dirty="0">
                              <a:solidFill>
                                <a:srgbClr val="FF0000"/>
                              </a:solidFill>
                              <a:latin typeface="Calibri" pitchFamily="34" charset="0"/>
                              <a:cs typeface="Calibri" pitchFamily="34" charset="0"/>
                            </a:rPr>
                            <a:t>Rule of the pattern</a:t>
                          </a:r>
                        </a:p>
                      </a:txBody>
                      <a:tcPr>
                        <a:solidFill>
                          <a:schemeClr val="accent5">
                            <a:lumMod val="60000"/>
                            <a:lumOff val="40000"/>
                          </a:schemeClr>
                        </a:solidFill>
                      </a:tcPr>
                    </a:tc>
                    <a:extLst>
                      <a:ext uri="{0D108BD9-81ED-4DB2-BD59-A6C34878D82A}">
                        <a16:rowId xmlns:a16="http://schemas.microsoft.com/office/drawing/2014/main" val="10000"/>
                      </a:ext>
                    </a:extLst>
                  </a:tr>
                  <a:tr h="1188720">
                    <a:tc>
                      <a:txBody>
                        <a:bodyPr/>
                        <a:lstStyle/>
                        <a:p>
                          <a:pPr algn="ctr"/>
                          <a:r>
                            <a:rPr lang="en-US" sz="2400" u="none" strike="noStrike" cap="none" dirty="0">
                              <a:latin typeface="Calibri" pitchFamily="34" charset="0"/>
                              <a:cs typeface="Calibri" pitchFamily="34" charset="0"/>
                              <a:sym typeface="Arial"/>
                            </a:rPr>
                            <a:t>Monday, Thursday</a:t>
                          </a:r>
                          <a:endParaRPr lang="en-GB" sz="2400" dirty="0">
                            <a:latin typeface="Calibri" pitchFamily="34" charset="0"/>
                            <a:cs typeface="Calibri" pitchFamily="34" charset="0"/>
                          </a:endParaRPr>
                        </a:p>
                      </a:txBody>
                      <a:tcPr>
                        <a:solidFill>
                          <a:schemeClr val="accent4">
                            <a:lumMod val="40000"/>
                            <a:lumOff val="60000"/>
                          </a:schemeClr>
                        </a:solidFill>
                      </a:tcPr>
                    </a:tc>
                    <a:tc>
                      <a:txBody>
                        <a:bodyPr/>
                        <a:lstStyle/>
                        <a:p>
                          <a:pPr marL="0" marR="0" indent="0" algn="ctr" defTabSz="914400" rtl="0" eaLnBrk="1" fontAlgn="auto" latinLnBrk="0" hangingPunct="1">
                            <a:lnSpc>
                              <a:spcPct val="100000"/>
                            </a:lnSpc>
                            <a:spcBef>
                              <a:spcPts val="0"/>
                            </a:spcBef>
                            <a:spcAft>
                              <a:spcPts val="0"/>
                            </a:spcAft>
                            <a:buClr>
                              <a:srgbClr val="000000"/>
                            </a:buClr>
                            <a:buSzTx/>
                            <a:buFont typeface="Arial"/>
                            <a:buNone/>
                            <a:tabLst/>
                            <a:defRPr/>
                          </a:pPr>
                          <a:r>
                            <a:rPr lang="en-US" sz="2400" u="none" strike="noStrike" cap="none" dirty="0">
                              <a:latin typeface="Calibri" pitchFamily="34" charset="0"/>
                              <a:cs typeface="Calibri" pitchFamily="34" charset="0"/>
                              <a:sym typeface="Arial"/>
                            </a:rPr>
                            <a:t>1201, 1204, 1207, 1210, 1213, 1216, 1219</a:t>
                          </a:r>
                          <a:endParaRPr lang="en-GB" sz="2400" u="none" strike="noStrike" cap="none" dirty="0">
                            <a:latin typeface="Calibri" pitchFamily="34" charset="0"/>
                            <a:cs typeface="Calibri" pitchFamily="34" charset="0"/>
                            <a:sym typeface="Arial"/>
                          </a:endParaRPr>
                        </a:p>
                        <a:p>
                          <a:pPr algn="ctr"/>
                          <a:endParaRPr lang="en-GB" sz="2400" dirty="0">
                            <a:latin typeface="Calibri" pitchFamily="34" charset="0"/>
                            <a:cs typeface="Calibri" pitchFamily="34" charset="0"/>
                          </a:endParaRPr>
                        </a:p>
                      </a:txBody>
                      <a:tcPr>
                        <a:solidFill>
                          <a:schemeClr val="accent4">
                            <a:lumMod val="40000"/>
                            <a:lumOff val="60000"/>
                          </a:schemeClr>
                        </a:solidFill>
                      </a:tcPr>
                    </a:tc>
                    <a:tc>
                      <a:txBody>
                        <a:bodyPr/>
                        <a:lstStyle/>
                        <a:p>
                          <a:endParaRPr lang="en-US"/>
                        </a:p>
                      </a:txBody>
                      <a:tcPr>
                        <a:blipFill>
                          <a:blip r:embed="rId3"/>
                          <a:stretch>
                            <a:fillRect l="-148199" t="-42347" r="-416" b="-77551"/>
                          </a:stretch>
                        </a:blipFill>
                      </a:tcPr>
                    </a:tc>
                    <a:extLst>
                      <a:ext uri="{0D108BD9-81ED-4DB2-BD59-A6C34878D82A}">
                        <a16:rowId xmlns:a16="http://schemas.microsoft.com/office/drawing/2014/main" val="10001"/>
                      </a:ext>
                    </a:extLst>
                  </a:tr>
                  <a:tr h="457200">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extLst>
                      <a:ext uri="{0D108BD9-81ED-4DB2-BD59-A6C34878D82A}">
                        <a16:rowId xmlns:a16="http://schemas.microsoft.com/office/drawing/2014/main" val="10002"/>
                      </a:ext>
                    </a:extLst>
                  </a:tr>
                  <a:tr h="457200">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tc>
                      <a:txBody>
                        <a:bodyPr/>
                        <a:lstStyle/>
                        <a:p>
                          <a:pPr algn="ctr"/>
                          <a:endParaRPr lang="en-GB" sz="2400" dirty="0">
                            <a:latin typeface="Calibri" pitchFamily="34" charset="0"/>
                            <a:cs typeface="Calibri" pitchFamily="34" charset="0"/>
                          </a:endParaRPr>
                        </a:p>
                      </a:txBody>
                      <a:tcPr>
                        <a:solidFill>
                          <a:schemeClr val="accent2">
                            <a:lumMod val="20000"/>
                            <a:lumOff val="80000"/>
                          </a:schemeClr>
                        </a:solidFill>
                      </a:tcPr>
                    </a:tc>
                    <a:extLst>
                      <a:ext uri="{0D108BD9-81ED-4DB2-BD59-A6C34878D82A}">
                        <a16:rowId xmlns:a16="http://schemas.microsoft.com/office/drawing/2014/main" val="10003"/>
                      </a:ext>
                    </a:extLst>
                  </a:tr>
                </a:tbl>
              </a:graphicData>
            </a:graphic>
          </p:graphicFrame>
        </mc:Fallback>
      </mc:AlternateContent>
      <p:sp>
        <p:nvSpPr>
          <p:cNvPr id="5" name="TextBox 4">
            <a:extLst>
              <a:ext uri="{FF2B5EF4-FFF2-40B4-BE49-F238E27FC236}">
                <a16:creationId xmlns:a16="http://schemas.microsoft.com/office/drawing/2014/main" id="{67306B65-E4CC-9D9E-8484-D41F9B383CBD}"/>
              </a:ext>
            </a:extLst>
          </p:cNvPr>
          <p:cNvSpPr txBox="1"/>
          <p:nvPr/>
        </p:nvSpPr>
        <p:spPr>
          <a:xfrm>
            <a:off x="345196" y="2695637"/>
            <a:ext cx="10699216" cy="830997"/>
          </a:xfrm>
          <a:prstGeom prst="rect">
            <a:avLst/>
          </a:prstGeom>
          <a:noFill/>
        </p:spPr>
        <p:txBody>
          <a:bodyPr wrap="square" rtlCol="0">
            <a:spAutoFit/>
          </a:bodyPr>
          <a:lstStyle/>
          <a:p>
            <a:r>
              <a:rPr lang="en-GB" sz="2400" dirty="0">
                <a:latin typeface="Calibri" panose="020F0502020204030204" pitchFamily="34" charset="0"/>
                <a:cs typeface="Calibri" panose="020F0502020204030204" pitchFamily="34" charset="0"/>
              </a:rPr>
              <a:t>A sample is shown below. Fill it up to get an idea. Then, you may have a single day in the first column and different rules in the last column. </a:t>
            </a:r>
          </a:p>
        </p:txBody>
      </p:sp>
      <p:sp>
        <p:nvSpPr>
          <p:cNvPr id="6" name="Google Shape;141;p3">
            <a:extLst>
              <a:ext uri="{FF2B5EF4-FFF2-40B4-BE49-F238E27FC236}">
                <a16:creationId xmlns:a16="http://schemas.microsoft.com/office/drawing/2014/main" id="{3B286F9F-DD6B-7E77-DFAE-10E96AB8295D}"/>
              </a:ext>
            </a:extLst>
          </p:cNvPr>
          <p:cNvSpPr txBox="1">
            <a:spLocks/>
          </p:cNvSpPr>
          <p:nvPr/>
        </p:nvSpPr>
        <p:spPr>
          <a:xfrm>
            <a:off x="2856468" y="153386"/>
            <a:ext cx="6479065" cy="649801"/>
          </a:xfrm>
          <a:prstGeom prst="roundRect">
            <a:avLst/>
          </a:prstGeom>
          <a:solidFill>
            <a:srgbClr val="00B0F0"/>
          </a:solidFill>
          <a:ln w="9525" cap="flat" cmpd="sng" algn="ctr">
            <a:solidFill>
              <a:srgbClr val="00B0F0"/>
            </a:solidFill>
            <a:prstDash val="solid"/>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mn-lt"/>
                <a:ea typeface="+mn-ea"/>
                <a:cs typeface="+mn-cs"/>
                <a:sym typeface="Arial"/>
              </a:defRPr>
            </a:lvl9pPr>
          </a:lstStyle>
          <a:p>
            <a:r>
              <a:rPr lang="en-GB" dirty="0">
                <a:solidFill>
                  <a:schemeClr val="bg1"/>
                </a:solidFill>
              </a:rPr>
              <a:t>Number Patterns</a:t>
            </a:r>
          </a:p>
        </p:txBody>
      </p:sp>
    </p:spTree>
    <p:extLst>
      <p:ext uri="{BB962C8B-B14F-4D97-AF65-F5344CB8AC3E}">
        <p14:creationId xmlns:p14="http://schemas.microsoft.com/office/powerpoint/2010/main" val="14183893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500"/>
                                  </p:stCondLst>
                                  <p:childTnLst>
                                    <p:set>
                                      <p:cBhvr>
                                        <p:cTn id="6" dur="1" fill="hold">
                                          <p:stCondLst>
                                            <p:cond delay="0"/>
                                          </p:stCondLst>
                                        </p:cTn>
                                        <p:tgtEl>
                                          <p:spTgt spid="5"/>
                                        </p:tgtEl>
                                        <p:attrNameLst>
                                          <p:attrName>style.visibility</p:attrName>
                                        </p:attrNameLst>
                                      </p:cBhvr>
                                      <p:to>
                                        <p:strVal val="visible"/>
                                      </p:to>
                                    </p:set>
                                    <p:animEffect transition="in" filter="wipe(up)">
                                      <p:cBhvr>
                                        <p:cTn id="7" dur="1000"/>
                                        <p:tgtEl>
                                          <p:spTgt spid="5"/>
                                        </p:tgtEl>
                                      </p:cBhvr>
                                    </p:animEffect>
                                  </p:childTnLst>
                                </p:cTn>
                              </p:par>
                            </p:childTnLst>
                          </p:cTn>
                        </p:par>
                        <p:par>
                          <p:cTn id="8" fill="hold">
                            <p:stCondLst>
                              <p:cond delay="1500"/>
                            </p:stCondLst>
                            <p:childTnLst>
                              <p:par>
                                <p:cTn id="9" presetID="47" presetClass="entr" presetSubtype="0" fill="hold" nodeType="after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5">
          <a:extLst>
            <a:ext uri="{FF2B5EF4-FFF2-40B4-BE49-F238E27FC236}">
              <a16:creationId xmlns:a16="http://schemas.microsoft.com/office/drawing/2014/main" id="{846EE58F-14BC-3929-03E6-0899FBEC82CB}"/>
            </a:ext>
          </a:extLst>
        </p:cNvPr>
        <p:cNvGrpSpPr/>
        <p:nvPr/>
      </p:nvGrpSpPr>
      <p:grpSpPr>
        <a:xfrm>
          <a:off x="0" y="0"/>
          <a:ext cx="0" cy="0"/>
          <a:chOff x="0" y="0"/>
          <a:chExt cx="0" cy="0"/>
        </a:xfrm>
      </p:grpSpPr>
      <p:sp>
        <p:nvSpPr>
          <p:cNvPr id="2" name="Google Shape;141;p3">
            <a:extLst>
              <a:ext uri="{FF2B5EF4-FFF2-40B4-BE49-F238E27FC236}">
                <a16:creationId xmlns:a16="http://schemas.microsoft.com/office/drawing/2014/main" id="{23DF1171-13F0-793D-44FE-EA55CCCAC3C0}"/>
              </a:ext>
            </a:extLst>
          </p:cNvPr>
          <p:cNvSpPr txBox="1">
            <a:spLocks noGrp="1"/>
          </p:cNvSpPr>
          <p:nvPr>
            <p:ph type="title"/>
          </p:nvPr>
        </p:nvSpPr>
        <p:spPr>
          <a:xfrm>
            <a:off x="2209131" y="154236"/>
            <a:ext cx="7773739" cy="654032"/>
          </a:xfrm>
          <a:prstGeom prst="roundRect">
            <a:avLst/>
          </a:prstGeom>
          <a:solidFill>
            <a:schemeClr val="accent5">
              <a:lumMod val="50000"/>
            </a:schemeClr>
          </a:solidFill>
          <a:ln>
            <a:no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a:bodyPr>
          <a:lstStyle/>
          <a:p>
            <a:r>
              <a:rPr lang="en-US" sz="3600" dirty="0">
                <a:solidFill>
                  <a:schemeClr val="bg1"/>
                </a:solidFill>
                <a:latin typeface="Calibri"/>
                <a:ea typeface="Calibri"/>
              </a:rPr>
              <a:t>Number Patterns: Answer the following</a:t>
            </a:r>
            <a:endParaRPr dirty="0">
              <a:solidFill>
                <a:schemeClr val="bg1"/>
              </a:solidFill>
            </a:endParaRPr>
          </a:p>
        </p:txBody>
      </p:sp>
      <p:grpSp>
        <p:nvGrpSpPr>
          <p:cNvPr id="3" name="Group 2">
            <a:extLst>
              <a:ext uri="{FF2B5EF4-FFF2-40B4-BE49-F238E27FC236}">
                <a16:creationId xmlns:a16="http://schemas.microsoft.com/office/drawing/2014/main" id="{C3837DC8-BE4C-C6F6-F31E-B53E3BC38E7B}"/>
              </a:ext>
            </a:extLst>
          </p:cNvPr>
          <p:cNvGrpSpPr/>
          <p:nvPr/>
        </p:nvGrpSpPr>
        <p:grpSpPr>
          <a:xfrm>
            <a:off x="53392" y="1215502"/>
            <a:ext cx="1104604" cy="1103180"/>
            <a:chOff x="134824" y="1504640"/>
            <a:chExt cx="1104604" cy="1103180"/>
          </a:xfrm>
        </p:grpSpPr>
        <p:sp>
          <p:nvSpPr>
            <p:cNvPr id="4" name="Teardrop 3">
              <a:extLst>
                <a:ext uri="{FF2B5EF4-FFF2-40B4-BE49-F238E27FC236}">
                  <a16:creationId xmlns:a16="http://schemas.microsoft.com/office/drawing/2014/main" id="{C96B0768-015A-E1EB-A3AE-A2B12DADFC53}"/>
                </a:ext>
              </a:extLst>
            </p:cNvPr>
            <p:cNvSpPr/>
            <p:nvPr/>
          </p:nvSpPr>
          <p:spPr>
            <a:xfrm rot="2637121">
              <a:off x="134824" y="1504640"/>
              <a:ext cx="1104604" cy="1103180"/>
            </a:xfrm>
            <a:prstGeom prst="teardrop">
              <a:avLst>
                <a:gd name="adj" fmla="val 93019"/>
              </a:avLst>
            </a:prstGeom>
            <a:solidFill>
              <a:srgbClr val="F16A17"/>
            </a:solidFill>
            <a:ln>
              <a:solidFill>
                <a:schemeClr val="accent6">
                  <a:lumMod val="60000"/>
                  <a:lumOff val="40000"/>
                </a:schemeClr>
              </a:solid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Oval 4">
              <a:extLst>
                <a:ext uri="{FF2B5EF4-FFF2-40B4-BE49-F238E27FC236}">
                  <a16:creationId xmlns:a16="http://schemas.microsoft.com/office/drawing/2014/main" id="{DA7502EA-D0A9-1B62-589C-18289647BCD2}"/>
                </a:ext>
              </a:extLst>
            </p:cNvPr>
            <p:cNvSpPr/>
            <p:nvPr/>
          </p:nvSpPr>
          <p:spPr>
            <a:xfrm>
              <a:off x="215524" y="1592506"/>
              <a:ext cx="920413" cy="889450"/>
            </a:xfrm>
            <a:prstGeom prst="ellipse">
              <a:avLst/>
            </a:prstGeom>
            <a:solidFill>
              <a:srgbClr val="F4966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Oval 5">
              <a:extLst>
                <a:ext uri="{FF2B5EF4-FFF2-40B4-BE49-F238E27FC236}">
                  <a16:creationId xmlns:a16="http://schemas.microsoft.com/office/drawing/2014/main" id="{16C77022-D803-658A-5A4E-61B964532279}"/>
                </a:ext>
              </a:extLst>
            </p:cNvPr>
            <p:cNvSpPr/>
            <p:nvPr/>
          </p:nvSpPr>
          <p:spPr>
            <a:xfrm>
              <a:off x="431323" y="1814870"/>
              <a:ext cx="484299" cy="444725"/>
            </a:xfrm>
            <a:prstGeom prst="ellipse">
              <a:avLst/>
            </a:prstGeom>
            <a:solidFill>
              <a:srgbClr val="F9D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1"/>
                  </a:solidFill>
                  <a:latin typeface="Calibri" panose="020F0502020204030204" pitchFamily="34" charset="0"/>
                  <a:cs typeface="Calibri" panose="020F0502020204030204" pitchFamily="34" charset="0"/>
                </a:rPr>
                <a:t>1</a:t>
              </a:r>
            </a:p>
          </p:txBody>
        </p:sp>
      </p:grpSp>
      <p:sp>
        <p:nvSpPr>
          <p:cNvPr id="7" name="TextBox 6">
            <a:extLst>
              <a:ext uri="{FF2B5EF4-FFF2-40B4-BE49-F238E27FC236}">
                <a16:creationId xmlns:a16="http://schemas.microsoft.com/office/drawing/2014/main" id="{7F828A16-C47F-1B83-A9C3-69E897D5D620}"/>
              </a:ext>
            </a:extLst>
          </p:cNvPr>
          <p:cNvSpPr txBox="1"/>
          <p:nvPr/>
        </p:nvSpPr>
        <p:spPr>
          <a:xfrm>
            <a:off x="1425312" y="1326781"/>
            <a:ext cx="7641272" cy="830997"/>
          </a:xfrm>
          <a:prstGeom prst="rect">
            <a:avLst/>
          </a:prstGeom>
          <a:noFill/>
        </p:spPr>
        <p:txBody>
          <a:bodyPr wrap="square" rtlCol="0">
            <a:spAutoFit/>
          </a:bodyPr>
          <a:lstStyle/>
          <a:p>
            <a:r>
              <a:rPr lang="en-US" sz="2400" dirty="0">
                <a:highlight>
                  <a:srgbClr val="FFFFFF"/>
                </a:highlight>
                <a:latin typeface="Calibri" pitchFamily="34" charset="0"/>
                <a:cs typeface="Calibri" pitchFamily="34" charset="0"/>
              </a:rPr>
              <a:t>On how many days in a week will a car with number 1205 be allowed on the roads?</a:t>
            </a:r>
            <a:endParaRPr lang="en-GB" sz="2400" dirty="0">
              <a:latin typeface="Calibri" pitchFamily="34" charset="0"/>
              <a:ea typeface="Cambria"/>
              <a:cs typeface="Calibri" pitchFamily="34" charset="0"/>
            </a:endParaRPr>
          </a:p>
        </p:txBody>
      </p:sp>
      <p:grpSp>
        <p:nvGrpSpPr>
          <p:cNvPr id="21" name="Group 20">
            <a:extLst>
              <a:ext uri="{FF2B5EF4-FFF2-40B4-BE49-F238E27FC236}">
                <a16:creationId xmlns:a16="http://schemas.microsoft.com/office/drawing/2014/main" id="{F2914690-21CE-A423-5696-DCAEFBEC2EDD}"/>
              </a:ext>
            </a:extLst>
          </p:cNvPr>
          <p:cNvGrpSpPr/>
          <p:nvPr/>
        </p:nvGrpSpPr>
        <p:grpSpPr>
          <a:xfrm>
            <a:off x="53392" y="3042954"/>
            <a:ext cx="11087398" cy="1103180"/>
            <a:chOff x="53392" y="3042954"/>
            <a:chExt cx="11087398" cy="1103180"/>
          </a:xfrm>
        </p:grpSpPr>
        <p:grpSp>
          <p:nvGrpSpPr>
            <p:cNvPr id="8" name="Group 7">
              <a:extLst>
                <a:ext uri="{FF2B5EF4-FFF2-40B4-BE49-F238E27FC236}">
                  <a16:creationId xmlns:a16="http://schemas.microsoft.com/office/drawing/2014/main" id="{D128F938-E652-1BB1-7175-6C60016EE739}"/>
                </a:ext>
              </a:extLst>
            </p:cNvPr>
            <p:cNvGrpSpPr/>
            <p:nvPr/>
          </p:nvGrpSpPr>
          <p:grpSpPr>
            <a:xfrm>
              <a:off x="53392" y="3042954"/>
              <a:ext cx="1104604" cy="1103180"/>
              <a:chOff x="134824" y="1504640"/>
              <a:chExt cx="1104604" cy="1103180"/>
            </a:xfrm>
          </p:grpSpPr>
          <p:sp>
            <p:nvSpPr>
              <p:cNvPr id="9" name="Teardrop 8">
                <a:extLst>
                  <a:ext uri="{FF2B5EF4-FFF2-40B4-BE49-F238E27FC236}">
                    <a16:creationId xmlns:a16="http://schemas.microsoft.com/office/drawing/2014/main" id="{E08D3F44-7269-E2EC-0AE6-5814BC7BA295}"/>
                  </a:ext>
                </a:extLst>
              </p:cNvPr>
              <p:cNvSpPr/>
              <p:nvPr/>
            </p:nvSpPr>
            <p:spPr>
              <a:xfrm rot="2637121">
                <a:off x="134824" y="1504640"/>
                <a:ext cx="1104604" cy="1103180"/>
              </a:xfrm>
              <a:prstGeom prst="teardrop">
                <a:avLst>
                  <a:gd name="adj" fmla="val 93019"/>
                </a:avLst>
              </a:prstGeom>
              <a:solidFill>
                <a:srgbClr val="F16A17"/>
              </a:solidFill>
              <a:ln>
                <a:solidFill>
                  <a:schemeClr val="accent6">
                    <a:lumMod val="60000"/>
                    <a:lumOff val="40000"/>
                  </a:schemeClr>
                </a:solid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0" name="Oval 9">
                <a:extLst>
                  <a:ext uri="{FF2B5EF4-FFF2-40B4-BE49-F238E27FC236}">
                    <a16:creationId xmlns:a16="http://schemas.microsoft.com/office/drawing/2014/main" id="{88CB4E7B-AE8B-FC39-61E3-DA11E98F8CCC}"/>
                  </a:ext>
                </a:extLst>
              </p:cNvPr>
              <p:cNvSpPr/>
              <p:nvPr/>
            </p:nvSpPr>
            <p:spPr>
              <a:xfrm>
                <a:off x="215524" y="1592506"/>
                <a:ext cx="920413" cy="889450"/>
              </a:xfrm>
              <a:prstGeom prst="ellipse">
                <a:avLst/>
              </a:prstGeom>
              <a:solidFill>
                <a:srgbClr val="F4966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1" name="Oval 10">
                <a:extLst>
                  <a:ext uri="{FF2B5EF4-FFF2-40B4-BE49-F238E27FC236}">
                    <a16:creationId xmlns:a16="http://schemas.microsoft.com/office/drawing/2014/main" id="{17365126-1A57-87C9-FF1A-A7644E475783}"/>
                  </a:ext>
                </a:extLst>
              </p:cNvPr>
              <p:cNvSpPr/>
              <p:nvPr/>
            </p:nvSpPr>
            <p:spPr>
              <a:xfrm>
                <a:off x="431323" y="1814870"/>
                <a:ext cx="484299" cy="444725"/>
              </a:xfrm>
              <a:prstGeom prst="ellipse">
                <a:avLst/>
              </a:prstGeom>
              <a:solidFill>
                <a:srgbClr val="F9D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1"/>
                    </a:solidFill>
                    <a:latin typeface="Calibri" panose="020F0502020204030204" pitchFamily="34" charset="0"/>
                    <a:cs typeface="Calibri" panose="020F0502020204030204" pitchFamily="34" charset="0"/>
                  </a:rPr>
                  <a:t>2</a:t>
                </a:r>
              </a:p>
            </p:txBody>
          </p:sp>
        </p:grpSp>
        <p:sp>
          <p:nvSpPr>
            <p:cNvPr id="12" name="TextBox 11">
              <a:extLst>
                <a:ext uri="{FF2B5EF4-FFF2-40B4-BE49-F238E27FC236}">
                  <a16:creationId xmlns:a16="http://schemas.microsoft.com/office/drawing/2014/main" id="{7FE56E80-B357-FF72-48E5-918014F2F951}"/>
                </a:ext>
              </a:extLst>
            </p:cNvPr>
            <p:cNvSpPr txBox="1"/>
            <p:nvPr/>
          </p:nvSpPr>
          <p:spPr>
            <a:xfrm>
              <a:off x="1386143" y="3355780"/>
              <a:ext cx="9754647" cy="461665"/>
            </a:xfrm>
            <a:prstGeom prst="rect">
              <a:avLst/>
            </a:prstGeom>
            <a:noFill/>
          </p:spPr>
          <p:txBody>
            <a:bodyPr wrap="square" rtlCol="0">
              <a:spAutoFit/>
            </a:bodyPr>
            <a:lstStyle/>
            <a:p>
              <a:r>
                <a:rPr lang="en-US" sz="2400" dirty="0">
                  <a:highlight>
                    <a:srgbClr val="FFFFFF"/>
                  </a:highlight>
                  <a:latin typeface="Calibri" pitchFamily="34" charset="0"/>
                  <a:cs typeface="Calibri" pitchFamily="34" charset="0"/>
                </a:rPr>
                <a:t>Do taxis and autos also have to follow the same rule?  What do you think?</a:t>
              </a:r>
              <a:endParaRPr lang="en-GB" sz="2400" dirty="0">
                <a:latin typeface="Calibri" pitchFamily="34" charset="0"/>
                <a:ea typeface="Cambria"/>
                <a:cs typeface="Calibri" pitchFamily="34" charset="0"/>
              </a:endParaRPr>
            </a:p>
          </p:txBody>
        </p:sp>
      </p:grpSp>
      <p:grpSp>
        <p:nvGrpSpPr>
          <p:cNvPr id="22" name="Group 21">
            <a:extLst>
              <a:ext uri="{FF2B5EF4-FFF2-40B4-BE49-F238E27FC236}">
                <a16:creationId xmlns:a16="http://schemas.microsoft.com/office/drawing/2014/main" id="{6423B4CB-1623-C07B-10C1-7AAF28F60181}"/>
              </a:ext>
            </a:extLst>
          </p:cNvPr>
          <p:cNvGrpSpPr/>
          <p:nvPr/>
        </p:nvGrpSpPr>
        <p:grpSpPr>
          <a:xfrm>
            <a:off x="53392" y="4756489"/>
            <a:ext cx="11531654" cy="1288195"/>
            <a:chOff x="53392" y="4756489"/>
            <a:chExt cx="11531654" cy="1288195"/>
          </a:xfrm>
        </p:grpSpPr>
        <p:grpSp>
          <p:nvGrpSpPr>
            <p:cNvPr id="13" name="Group 12">
              <a:extLst>
                <a:ext uri="{FF2B5EF4-FFF2-40B4-BE49-F238E27FC236}">
                  <a16:creationId xmlns:a16="http://schemas.microsoft.com/office/drawing/2014/main" id="{EBFB4387-B9F5-BAD0-F8D9-27F59D6D381E}"/>
                </a:ext>
              </a:extLst>
            </p:cNvPr>
            <p:cNvGrpSpPr/>
            <p:nvPr/>
          </p:nvGrpSpPr>
          <p:grpSpPr>
            <a:xfrm>
              <a:off x="53392" y="4756489"/>
              <a:ext cx="1104604" cy="1103180"/>
              <a:chOff x="134824" y="1504640"/>
              <a:chExt cx="1104604" cy="1103180"/>
            </a:xfrm>
          </p:grpSpPr>
          <p:sp>
            <p:nvSpPr>
              <p:cNvPr id="14" name="Teardrop 13">
                <a:extLst>
                  <a:ext uri="{FF2B5EF4-FFF2-40B4-BE49-F238E27FC236}">
                    <a16:creationId xmlns:a16="http://schemas.microsoft.com/office/drawing/2014/main" id="{8562934E-110C-E79B-7A89-436C77CD9C10}"/>
                  </a:ext>
                </a:extLst>
              </p:cNvPr>
              <p:cNvSpPr/>
              <p:nvPr/>
            </p:nvSpPr>
            <p:spPr>
              <a:xfrm rot="2637121">
                <a:off x="134824" y="1504640"/>
                <a:ext cx="1104604" cy="1103180"/>
              </a:xfrm>
              <a:prstGeom prst="teardrop">
                <a:avLst>
                  <a:gd name="adj" fmla="val 93019"/>
                </a:avLst>
              </a:prstGeom>
              <a:solidFill>
                <a:srgbClr val="F16A17"/>
              </a:solidFill>
              <a:ln>
                <a:solidFill>
                  <a:schemeClr val="accent6">
                    <a:lumMod val="60000"/>
                    <a:lumOff val="40000"/>
                  </a:schemeClr>
                </a:solidFill>
              </a:ln>
              <a:effectLst>
                <a:outerShdw blurRad="50800" dist="38100" dir="5400000" algn="t" rotWithShape="0">
                  <a:prstClr val="black">
                    <a:alpha val="40000"/>
                  </a:prst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5" name="Oval 14">
                <a:extLst>
                  <a:ext uri="{FF2B5EF4-FFF2-40B4-BE49-F238E27FC236}">
                    <a16:creationId xmlns:a16="http://schemas.microsoft.com/office/drawing/2014/main" id="{3518C480-4EBF-D8DC-D73F-619FD4D706E4}"/>
                  </a:ext>
                </a:extLst>
              </p:cNvPr>
              <p:cNvSpPr/>
              <p:nvPr/>
            </p:nvSpPr>
            <p:spPr>
              <a:xfrm>
                <a:off x="215524" y="1592506"/>
                <a:ext cx="920413" cy="889450"/>
              </a:xfrm>
              <a:prstGeom prst="ellipse">
                <a:avLst/>
              </a:prstGeom>
              <a:solidFill>
                <a:srgbClr val="F4966C"/>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16" name="Oval 15">
                <a:extLst>
                  <a:ext uri="{FF2B5EF4-FFF2-40B4-BE49-F238E27FC236}">
                    <a16:creationId xmlns:a16="http://schemas.microsoft.com/office/drawing/2014/main" id="{B3D29530-C052-A7F2-87B7-7EFB789D5B64}"/>
                  </a:ext>
                </a:extLst>
              </p:cNvPr>
              <p:cNvSpPr/>
              <p:nvPr/>
            </p:nvSpPr>
            <p:spPr>
              <a:xfrm>
                <a:off x="431323" y="1814870"/>
                <a:ext cx="484299" cy="444725"/>
              </a:xfrm>
              <a:prstGeom prst="ellipse">
                <a:avLst/>
              </a:prstGeom>
              <a:solidFill>
                <a:srgbClr val="F9D9B9"/>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sz="2400" b="1" dirty="0">
                    <a:solidFill>
                      <a:schemeClr val="tx1"/>
                    </a:solidFill>
                    <a:latin typeface="Calibri" panose="020F0502020204030204" pitchFamily="34" charset="0"/>
                    <a:cs typeface="Calibri" panose="020F0502020204030204" pitchFamily="34" charset="0"/>
                  </a:rPr>
                  <a:t>3</a:t>
                </a:r>
              </a:p>
            </p:txBody>
          </p:sp>
        </p:grpSp>
        <p:sp>
          <p:nvSpPr>
            <p:cNvPr id="17" name="TextBox 16">
              <a:extLst>
                <a:ext uri="{FF2B5EF4-FFF2-40B4-BE49-F238E27FC236}">
                  <a16:creationId xmlns:a16="http://schemas.microsoft.com/office/drawing/2014/main" id="{E4355D2E-DAC3-4EAA-D099-DB02481009A4}"/>
                </a:ext>
              </a:extLst>
            </p:cNvPr>
            <p:cNvSpPr txBox="1"/>
            <p:nvPr/>
          </p:nvSpPr>
          <p:spPr>
            <a:xfrm>
              <a:off x="1386143" y="4844355"/>
              <a:ext cx="10198903" cy="1200329"/>
            </a:xfrm>
            <a:prstGeom prst="rect">
              <a:avLst/>
            </a:prstGeom>
            <a:noFill/>
          </p:spPr>
          <p:txBody>
            <a:bodyPr wrap="square" rtlCol="0">
              <a:spAutoFit/>
            </a:bodyPr>
            <a:lstStyle/>
            <a:p>
              <a:r>
                <a:rPr lang="en-US" sz="2400" dirty="0">
                  <a:highlight>
                    <a:srgbClr val="FFFFFF"/>
                  </a:highlight>
                  <a:latin typeface="Calibri" pitchFamily="34" charset="0"/>
                  <a:cs typeface="Calibri" pitchFamily="34" charset="0"/>
                </a:rPr>
                <a:t>Suppose someone needs to be taken to the hospital and his vehicle number is not allowed that day. What is to be done? (EA:  If taxis are allowed, take a taxi. Otherwise, make exemptions for medical emergencies.)</a:t>
              </a:r>
              <a:endParaRPr lang="en-GB" sz="2400" dirty="0">
                <a:latin typeface="Calibri" pitchFamily="34" charset="0"/>
                <a:ea typeface="Cambria"/>
                <a:cs typeface="Calibri" pitchFamily="34" charset="0"/>
              </a:endParaRPr>
            </a:p>
          </p:txBody>
        </p:sp>
      </p:grpSp>
      <p:grpSp>
        <p:nvGrpSpPr>
          <p:cNvPr id="18" name="Group 17">
            <a:extLst>
              <a:ext uri="{FF2B5EF4-FFF2-40B4-BE49-F238E27FC236}">
                <a16:creationId xmlns:a16="http://schemas.microsoft.com/office/drawing/2014/main" id="{8B73B3AB-9B3F-3496-AF14-0891FB961DDE}"/>
              </a:ext>
            </a:extLst>
          </p:cNvPr>
          <p:cNvGrpSpPr/>
          <p:nvPr/>
        </p:nvGrpSpPr>
        <p:grpSpPr>
          <a:xfrm>
            <a:off x="8818392" y="903307"/>
            <a:ext cx="2322398" cy="2322398"/>
            <a:chOff x="9430439" y="913640"/>
            <a:chExt cx="2322398" cy="2322398"/>
          </a:xfrm>
        </p:grpSpPr>
        <p:pic>
          <p:nvPicPr>
            <p:cNvPr id="19" name="Picture 2" descr="Free car vintage black illustration">
              <a:extLst>
                <a:ext uri="{FF2B5EF4-FFF2-40B4-BE49-F238E27FC236}">
                  <a16:creationId xmlns:a16="http://schemas.microsoft.com/office/drawing/2014/main" id="{C84A16BE-5BD5-CC2E-5ED0-69F25F0BE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0439" y="913640"/>
              <a:ext cx="2322398" cy="2322398"/>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AADB7ED7-9F8C-96B2-AE74-672851D97362}"/>
                </a:ext>
              </a:extLst>
            </p:cNvPr>
            <p:cNvSpPr txBox="1"/>
            <p:nvPr/>
          </p:nvSpPr>
          <p:spPr>
            <a:xfrm>
              <a:off x="9800259" y="2218167"/>
              <a:ext cx="1582757" cy="369332"/>
            </a:xfrm>
            <a:prstGeom prst="rect">
              <a:avLst/>
            </a:prstGeom>
            <a:noFill/>
          </p:spPr>
          <p:txBody>
            <a:bodyPr wrap="square" rtlCol="0">
              <a:spAutoFit/>
            </a:bodyPr>
            <a:lstStyle/>
            <a:p>
              <a:pPr algn="ctr"/>
              <a:r>
                <a:rPr lang="x-none" sz="1800" b="1" dirty="0">
                  <a:latin typeface="Calibri" panose="020F0502020204030204" pitchFamily="34" charset="0"/>
                  <a:cs typeface="Calibri" panose="020F0502020204030204" pitchFamily="34" charset="0"/>
                </a:rPr>
                <a:t>1205</a:t>
              </a:r>
            </a:p>
          </p:txBody>
        </p:sp>
      </p:grpSp>
    </p:spTree>
    <p:extLst>
      <p:ext uri="{BB962C8B-B14F-4D97-AF65-F5344CB8AC3E}">
        <p14:creationId xmlns:p14="http://schemas.microsoft.com/office/powerpoint/2010/main" val="2882849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wipe(left)">
                                      <p:cBhvr>
                                        <p:cTn id="12"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7FBA940C-F55F-F000-242A-9753AA199A9F}"/>
            </a:ext>
          </a:extLst>
        </p:cNvPr>
        <p:cNvGrpSpPr/>
        <p:nvPr/>
      </p:nvGrpSpPr>
      <p:grpSpPr>
        <a:xfrm>
          <a:off x="0" y="0"/>
          <a:ext cx="0" cy="0"/>
          <a:chOff x="0" y="0"/>
          <a:chExt cx="0" cy="0"/>
        </a:xfrm>
      </p:grpSpPr>
      <p:sp>
        <p:nvSpPr>
          <p:cNvPr id="2" name="Google Shape;141;p3">
            <a:extLst>
              <a:ext uri="{FF2B5EF4-FFF2-40B4-BE49-F238E27FC236}">
                <a16:creationId xmlns:a16="http://schemas.microsoft.com/office/drawing/2014/main" id="{5FB5DE4F-2586-C86B-76DD-02467E99AEE5}"/>
              </a:ext>
            </a:extLst>
          </p:cNvPr>
          <p:cNvSpPr txBox="1">
            <a:spLocks/>
          </p:cNvSpPr>
          <p:nvPr/>
        </p:nvSpPr>
        <p:spPr>
          <a:xfrm>
            <a:off x="2209131" y="141220"/>
            <a:ext cx="7773739" cy="654032"/>
          </a:xfrm>
          <a:prstGeom prst="roundRect">
            <a:avLst/>
          </a:prstGeom>
          <a:solidFill>
            <a:srgbClr val="0070C0"/>
          </a:solidFill>
          <a:ln>
            <a:solidFill>
              <a:srgbClr val="00B0F0"/>
            </a:solid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0" indent="0" algn="ctr">
              <a:lnSpc>
                <a:spcPct val="90000"/>
              </a:lnSpc>
              <a:buClr>
                <a:schemeClr val="dk1"/>
              </a:buClr>
              <a:buSzPts val="3600"/>
              <a:buFont typeface="Calibri"/>
              <a:buNone/>
              <a:defRPr sz="3600">
                <a:solidFill>
                  <a:schemeClr val="bg1"/>
                </a:solidFill>
                <a:latin typeface="Calibri"/>
                <a:ea typeface="Calibri"/>
                <a:cs typeface="Calibri"/>
                <a:sym typeface="Calibri"/>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GB" dirty="0"/>
              <a:t>Uses of Number Patterns </a:t>
            </a:r>
            <a:r>
              <a:rPr lang="en-GB"/>
              <a:t>in </a:t>
            </a:r>
            <a:r>
              <a:rPr lang="en-GB" dirty="0"/>
              <a:t>day </a:t>
            </a:r>
            <a:r>
              <a:rPr lang="en-GB"/>
              <a:t>to day</a:t>
            </a:r>
            <a:r>
              <a:rPr lang="en-GB" dirty="0"/>
              <a:t> life </a:t>
            </a:r>
          </a:p>
        </p:txBody>
      </p:sp>
      <p:sp>
        <p:nvSpPr>
          <p:cNvPr id="4" name="TextBox 3">
            <a:extLst>
              <a:ext uri="{FF2B5EF4-FFF2-40B4-BE49-F238E27FC236}">
                <a16:creationId xmlns:a16="http://schemas.microsoft.com/office/drawing/2014/main" id="{E38D9453-2F7D-616D-5318-2EB0C5FBB929}"/>
              </a:ext>
            </a:extLst>
          </p:cNvPr>
          <p:cNvSpPr txBox="1"/>
          <p:nvPr/>
        </p:nvSpPr>
        <p:spPr>
          <a:xfrm>
            <a:off x="2880342" y="4658525"/>
            <a:ext cx="6431317" cy="1569660"/>
          </a:xfrm>
          <a:prstGeom prst="rect">
            <a:avLst/>
          </a:prstGeom>
          <a:ln>
            <a:solidFill>
              <a:schemeClr val="accent2">
                <a:lumMod val="50000"/>
              </a:schemeClr>
            </a:solid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marL="342900" indent="-342900">
              <a:buFont typeface="Wingdings" pitchFamily="2" charset="2"/>
              <a:buChar char="Ø"/>
            </a:pPr>
            <a:r>
              <a:rPr lang="en-US" sz="2400" dirty="0">
                <a:latin typeface="Calibri" panose="020F0502020204030204" pitchFamily="34" charset="0"/>
                <a:cs typeface="Calibri" panose="020F0502020204030204" pitchFamily="34" charset="0"/>
              </a:rPr>
              <a:t>Have you seen such boxes any where?</a:t>
            </a:r>
          </a:p>
          <a:p>
            <a:pPr marL="342900" indent="-342900">
              <a:buFont typeface="Wingdings" pitchFamily="2" charset="2"/>
              <a:buChar char="Ø"/>
            </a:pPr>
            <a:r>
              <a:rPr lang="en-US" sz="2400" dirty="0">
                <a:latin typeface="Calibri" panose="020F0502020204030204" pitchFamily="34" charset="0"/>
                <a:cs typeface="Calibri" panose="020F0502020204030204" pitchFamily="34" charset="0"/>
              </a:rPr>
              <a:t>What are these used for? </a:t>
            </a:r>
          </a:p>
          <a:p>
            <a:pPr marL="342900" indent="-342900">
              <a:buFont typeface="Wingdings" pitchFamily="2" charset="2"/>
              <a:buChar char="Ø"/>
            </a:pPr>
            <a:r>
              <a:rPr lang="en-US" sz="2400" dirty="0">
                <a:latin typeface="Calibri" panose="020F0502020204030204" pitchFamily="34" charset="0"/>
                <a:cs typeface="Calibri" panose="020F0502020204030204" pitchFamily="34" charset="0"/>
              </a:rPr>
              <a:t>What do the numbers on the box indicate? </a:t>
            </a:r>
          </a:p>
          <a:p>
            <a:pPr marL="342900" indent="-342900">
              <a:buFont typeface="Wingdings" pitchFamily="2" charset="2"/>
              <a:buChar char="Ø"/>
            </a:pPr>
            <a:r>
              <a:rPr lang="en-US" sz="2400" dirty="0">
                <a:latin typeface="Calibri" panose="020F0502020204030204" pitchFamily="34" charset="0"/>
                <a:cs typeface="Calibri" panose="020F0502020204030204" pitchFamily="34" charset="0"/>
              </a:rPr>
              <a:t>Is there any pattern?</a:t>
            </a:r>
            <a:endParaRPr lang="x-none" sz="2400" dirty="0">
              <a:latin typeface="Calibri" panose="020F0502020204030204" pitchFamily="34" charset="0"/>
              <a:cs typeface="Calibri" panose="020F0502020204030204" pitchFamily="34" charset="0"/>
            </a:endParaRPr>
          </a:p>
        </p:txBody>
      </p:sp>
      <p:pic>
        <p:nvPicPr>
          <p:cNvPr id="5" name="Picture 4" descr="A group of mail boxes&#10;&#10;AI-generated content may be incorrect.">
            <a:extLst>
              <a:ext uri="{FF2B5EF4-FFF2-40B4-BE49-F238E27FC236}">
                <a16:creationId xmlns:a16="http://schemas.microsoft.com/office/drawing/2014/main" id="{9CA76235-8B94-5CE4-F0DD-3470CDD93634}"/>
              </a:ext>
            </a:extLst>
          </p:cNvPr>
          <p:cNvPicPr>
            <a:picLocks noChangeAspect="1"/>
          </p:cNvPicPr>
          <p:nvPr/>
        </p:nvPicPr>
        <p:blipFill>
          <a:blip r:embed="rId3"/>
          <a:srcRect l="13469" t="12372" r="23984" b="8562"/>
          <a:stretch/>
        </p:blipFill>
        <p:spPr>
          <a:xfrm>
            <a:off x="3144456" y="934848"/>
            <a:ext cx="5903089" cy="3626184"/>
          </a:xfrm>
          <a:prstGeom prst="rect">
            <a:avLst/>
          </a:prstGeom>
        </p:spPr>
      </p:pic>
    </p:spTree>
    <p:extLst>
      <p:ext uri="{BB962C8B-B14F-4D97-AF65-F5344CB8AC3E}">
        <p14:creationId xmlns:p14="http://schemas.microsoft.com/office/powerpoint/2010/main" val="3568894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wipe(left)">
                                      <p:cBhvr>
                                        <p:cTn id="7" dur="1000"/>
                                        <p:tgtEl>
                                          <p:spTgt spid="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left)">
                                      <p:cBhvr>
                                        <p:cTn id="12" dur="10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animEffect transition="in" filter="wipe(left)">
                                      <p:cBhvr>
                                        <p:cTn id="17" dur="10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40">
          <a:extLst>
            <a:ext uri="{FF2B5EF4-FFF2-40B4-BE49-F238E27FC236}">
              <a16:creationId xmlns:a16="http://schemas.microsoft.com/office/drawing/2014/main" id="{B0ADBAD3-9D17-0FDD-48B2-0C8F2538E52B}"/>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5C638AEF-A77D-7BDC-3370-33EC101C5542}"/>
              </a:ext>
            </a:extLst>
          </p:cNvPr>
          <p:cNvGrpSpPr/>
          <p:nvPr/>
        </p:nvGrpSpPr>
        <p:grpSpPr>
          <a:xfrm>
            <a:off x="7156045" y="2932425"/>
            <a:ext cx="1620000" cy="1620000"/>
            <a:chOff x="7557850" y="2907712"/>
            <a:chExt cx="1620000" cy="1620000"/>
          </a:xfrm>
        </p:grpSpPr>
        <p:grpSp>
          <p:nvGrpSpPr>
            <p:cNvPr id="4" name="Google Shape;368;p11">
              <a:extLst>
                <a:ext uri="{FF2B5EF4-FFF2-40B4-BE49-F238E27FC236}">
                  <a16:creationId xmlns:a16="http://schemas.microsoft.com/office/drawing/2014/main" id="{60D0C638-8F1A-3BBF-AB10-2A08EF8D4E84}"/>
                </a:ext>
              </a:extLst>
            </p:cNvPr>
            <p:cNvGrpSpPr/>
            <p:nvPr/>
          </p:nvGrpSpPr>
          <p:grpSpPr>
            <a:xfrm>
              <a:off x="7557850" y="2907712"/>
              <a:ext cx="1620000" cy="1620000"/>
              <a:chOff x="6050521" y="2621505"/>
              <a:chExt cx="1620000" cy="1620000"/>
            </a:xfrm>
          </p:grpSpPr>
          <p:sp>
            <p:nvSpPr>
              <p:cNvPr id="6" name="Google Shape;369;p11">
                <a:extLst>
                  <a:ext uri="{FF2B5EF4-FFF2-40B4-BE49-F238E27FC236}">
                    <a16:creationId xmlns:a16="http://schemas.microsoft.com/office/drawing/2014/main" id="{5A1753E4-A165-A7AC-DDD8-DFC2C12BC15A}"/>
                  </a:ext>
                </a:extLst>
              </p:cNvPr>
              <p:cNvSpPr/>
              <p:nvPr/>
            </p:nvSpPr>
            <p:spPr>
              <a:xfrm rot="-8100000">
                <a:off x="6050521" y="2621505"/>
                <a:ext cx="1620000" cy="1620000"/>
              </a:xfrm>
              <a:prstGeom prst="teardrop">
                <a:avLst>
                  <a:gd name="adj" fmla="val 200000"/>
                </a:avLst>
              </a:prstGeom>
              <a:gradFill>
                <a:gsLst>
                  <a:gs pos="0">
                    <a:srgbClr val="9FC3FF"/>
                  </a:gs>
                  <a:gs pos="35000">
                    <a:srgbClr val="BDD5FF"/>
                  </a:gs>
                  <a:gs pos="100000">
                    <a:srgbClr val="E4EEFF"/>
                  </a:gs>
                </a:gsLst>
                <a:lin ang="16200000" scaled="0"/>
              </a:gradFill>
              <a:ln w="9525" cap="flat" cmpd="sng">
                <a:solidFill>
                  <a:srgbClr val="4A7DBA"/>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370;p11">
                <a:extLst>
                  <a:ext uri="{FF2B5EF4-FFF2-40B4-BE49-F238E27FC236}">
                    <a16:creationId xmlns:a16="http://schemas.microsoft.com/office/drawing/2014/main" id="{8F25F72E-5953-AC4E-D2B0-54DFF327BF3B}"/>
                  </a:ext>
                </a:extLst>
              </p:cNvPr>
              <p:cNvSpPr txBox="1"/>
              <p:nvPr/>
            </p:nvSpPr>
            <p:spPr>
              <a:xfrm>
                <a:off x="6215127" y="3737328"/>
                <a:ext cx="1215596"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pitchFamily="34" charset="0"/>
                    <a:ea typeface="Calibri"/>
                    <a:cs typeface="Calibri" pitchFamily="34" charset="0"/>
                    <a:sym typeface="Calibri"/>
                  </a:rPr>
                  <a:t>Calendar</a:t>
                </a:r>
                <a:endParaRPr sz="1800" dirty="0">
                  <a:solidFill>
                    <a:schemeClr val="dk1"/>
                  </a:solidFill>
                  <a:latin typeface="Calibri" pitchFamily="34" charset="0"/>
                  <a:ea typeface="Calibri"/>
                  <a:cs typeface="Calibri" pitchFamily="34" charset="0"/>
                  <a:sym typeface="Calibri"/>
                </a:endParaRPr>
              </a:p>
            </p:txBody>
          </p:sp>
        </p:grpSp>
        <p:pic>
          <p:nvPicPr>
            <p:cNvPr id="5" name="Picture 8" descr="Free calendar the refinery date vector">
              <a:extLst>
                <a:ext uri="{FF2B5EF4-FFF2-40B4-BE49-F238E27FC236}">
                  <a16:creationId xmlns:a16="http://schemas.microsoft.com/office/drawing/2014/main" id="{1C5FA4A7-887D-8679-C525-D7353E09389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3625"/>
            <a:stretch/>
          </p:blipFill>
          <p:spPr bwMode="auto">
            <a:xfrm>
              <a:off x="7915716" y="3167156"/>
              <a:ext cx="829075" cy="77841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8" name="Group 7">
            <a:extLst>
              <a:ext uri="{FF2B5EF4-FFF2-40B4-BE49-F238E27FC236}">
                <a16:creationId xmlns:a16="http://schemas.microsoft.com/office/drawing/2014/main" id="{74AC71E5-81A9-2932-D2B5-567CCC7C9237}"/>
              </a:ext>
            </a:extLst>
          </p:cNvPr>
          <p:cNvGrpSpPr/>
          <p:nvPr/>
        </p:nvGrpSpPr>
        <p:grpSpPr>
          <a:xfrm>
            <a:off x="6448351" y="1385978"/>
            <a:ext cx="1620000" cy="1620000"/>
            <a:chOff x="6850156" y="1361265"/>
            <a:chExt cx="1620000" cy="1620000"/>
          </a:xfrm>
        </p:grpSpPr>
        <p:grpSp>
          <p:nvGrpSpPr>
            <p:cNvPr id="9" name="Google Shape;365;p11">
              <a:extLst>
                <a:ext uri="{FF2B5EF4-FFF2-40B4-BE49-F238E27FC236}">
                  <a16:creationId xmlns:a16="http://schemas.microsoft.com/office/drawing/2014/main" id="{FBF37C65-D612-B7FB-A56E-7025C8876078}"/>
                </a:ext>
              </a:extLst>
            </p:cNvPr>
            <p:cNvGrpSpPr/>
            <p:nvPr/>
          </p:nvGrpSpPr>
          <p:grpSpPr>
            <a:xfrm>
              <a:off x="6850156" y="1361265"/>
              <a:ext cx="1620000" cy="1620000"/>
              <a:chOff x="5282867" y="1000108"/>
              <a:chExt cx="1620000" cy="1620000"/>
            </a:xfrm>
          </p:grpSpPr>
          <p:sp>
            <p:nvSpPr>
              <p:cNvPr id="11" name="Google Shape;366;p11">
                <a:extLst>
                  <a:ext uri="{FF2B5EF4-FFF2-40B4-BE49-F238E27FC236}">
                    <a16:creationId xmlns:a16="http://schemas.microsoft.com/office/drawing/2014/main" id="{7F831BBD-96EA-28DA-8355-C54BD786A393}"/>
                  </a:ext>
                </a:extLst>
              </p:cNvPr>
              <p:cNvSpPr/>
              <p:nvPr/>
            </p:nvSpPr>
            <p:spPr>
              <a:xfrm rot="10800000">
                <a:off x="5282867" y="1000108"/>
                <a:ext cx="1620000" cy="1620000"/>
              </a:xfrm>
              <a:prstGeom prst="teardrop">
                <a:avLst>
                  <a:gd name="adj" fmla="val 200000"/>
                </a:avLst>
              </a:prstGeom>
              <a:gradFill>
                <a:gsLst>
                  <a:gs pos="0">
                    <a:srgbClr val="BABABA"/>
                  </a:gs>
                  <a:gs pos="35000">
                    <a:srgbClr val="CFCFCF"/>
                  </a:gs>
                  <a:gs pos="100000">
                    <a:srgbClr val="EDEDED"/>
                  </a:gs>
                </a:gsLst>
                <a:lin ang="16200000" scaled="0"/>
              </a:gradFill>
              <a:ln w="9525"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2" name="Google Shape;367;p11">
                <a:extLst>
                  <a:ext uri="{FF2B5EF4-FFF2-40B4-BE49-F238E27FC236}">
                    <a16:creationId xmlns:a16="http://schemas.microsoft.com/office/drawing/2014/main" id="{F58559A1-4B36-CD58-0A97-7ED20CAFF6AF}"/>
                  </a:ext>
                </a:extLst>
              </p:cNvPr>
              <p:cNvSpPr txBox="1"/>
              <p:nvPr/>
            </p:nvSpPr>
            <p:spPr>
              <a:xfrm>
                <a:off x="5320078" y="1621672"/>
                <a:ext cx="1449748" cy="923289"/>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pitchFamily="34" charset="0"/>
                    <a:ea typeface="Calibri"/>
                    <a:cs typeface="Calibri" pitchFamily="34" charset="0"/>
                    <a:sym typeface="Calibri"/>
                  </a:rPr>
                  <a:t>Car Registration Numbers</a:t>
                </a:r>
                <a:endParaRPr sz="1800" dirty="0">
                  <a:solidFill>
                    <a:schemeClr val="dk1"/>
                  </a:solidFill>
                  <a:latin typeface="Calibri" pitchFamily="34" charset="0"/>
                  <a:ea typeface="Calibri"/>
                  <a:cs typeface="Calibri" pitchFamily="34" charset="0"/>
                  <a:sym typeface="Calibri"/>
                </a:endParaRPr>
              </a:p>
            </p:txBody>
          </p:sp>
        </p:grpSp>
        <p:pic>
          <p:nvPicPr>
            <p:cNvPr id="10" name="Picture 2" descr="Free car automobile headlamp vector">
              <a:extLst>
                <a:ext uri="{FF2B5EF4-FFF2-40B4-BE49-F238E27FC236}">
                  <a16:creationId xmlns:a16="http://schemas.microsoft.com/office/drawing/2014/main" id="{431E6ED9-868C-83FC-23CD-866BE9D4F1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08765" y="1473404"/>
              <a:ext cx="745173" cy="5052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3" name="Group 12">
            <a:extLst>
              <a:ext uri="{FF2B5EF4-FFF2-40B4-BE49-F238E27FC236}">
                <a16:creationId xmlns:a16="http://schemas.microsoft.com/office/drawing/2014/main" id="{43BBFA17-428D-90A1-3E9B-F50829EFF686}"/>
              </a:ext>
            </a:extLst>
          </p:cNvPr>
          <p:cNvGrpSpPr/>
          <p:nvPr/>
        </p:nvGrpSpPr>
        <p:grpSpPr>
          <a:xfrm>
            <a:off x="4873542" y="961223"/>
            <a:ext cx="1620000" cy="1620000"/>
            <a:chOff x="5275347" y="936510"/>
            <a:chExt cx="1620000" cy="1620000"/>
          </a:xfrm>
        </p:grpSpPr>
        <p:grpSp>
          <p:nvGrpSpPr>
            <p:cNvPr id="14" name="Google Shape;356;p11">
              <a:extLst>
                <a:ext uri="{FF2B5EF4-FFF2-40B4-BE49-F238E27FC236}">
                  <a16:creationId xmlns:a16="http://schemas.microsoft.com/office/drawing/2014/main" id="{EA50F9EA-61C3-A822-E6D7-44BD76768392}"/>
                </a:ext>
              </a:extLst>
            </p:cNvPr>
            <p:cNvGrpSpPr/>
            <p:nvPr/>
          </p:nvGrpSpPr>
          <p:grpSpPr>
            <a:xfrm>
              <a:off x="5275347" y="936510"/>
              <a:ext cx="1620000" cy="1620000"/>
              <a:chOff x="3753028" y="335513"/>
              <a:chExt cx="1620000" cy="1620000"/>
            </a:xfrm>
          </p:grpSpPr>
          <p:sp>
            <p:nvSpPr>
              <p:cNvPr id="16" name="Google Shape;357;p11">
                <a:extLst>
                  <a:ext uri="{FF2B5EF4-FFF2-40B4-BE49-F238E27FC236}">
                    <a16:creationId xmlns:a16="http://schemas.microsoft.com/office/drawing/2014/main" id="{89B1601B-4F93-7434-DD65-5B0ECAF4F4BB}"/>
                  </a:ext>
                </a:extLst>
              </p:cNvPr>
              <p:cNvSpPr/>
              <p:nvPr/>
            </p:nvSpPr>
            <p:spPr>
              <a:xfrm rot="8100000">
                <a:off x="3753028" y="335513"/>
                <a:ext cx="1620000" cy="1620000"/>
              </a:xfrm>
              <a:prstGeom prst="teardrop">
                <a:avLst>
                  <a:gd name="adj" fmla="val 200000"/>
                </a:avLst>
              </a:prstGeom>
              <a:gradFill flip="none" rotWithShape="1">
                <a:gsLst>
                  <a:gs pos="0">
                    <a:srgbClr val="FF2600">
                      <a:tint val="66000"/>
                      <a:satMod val="160000"/>
                    </a:srgbClr>
                  </a:gs>
                  <a:gs pos="50000">
                    <a:srgbClr val="FF2600">
                      <a:tint val="44500"/>
                      <a:satMod val="160000"/>
                    </a:srgbClr>
                  </a:gs>
                  <a:gs pos="100000">
                    <a:srgbClr val="FF2600">
                      <a:tint val="23500"/>
                      <a:satMod val="160000"/>
                    </a:srgbClr>
                  </a:gs>
                </a:gsLst>
                <a:path path="circle">
                  <a:fillToRect t="100000" r="100000"/>
                </a:path>
                <a:tileRect l="-100000" b="-100000"/>
              </a:gradFill>
              <a:ln w="25400" cap="flat" cmpd="sng">
                <a:solidFill>
                  <a:srgbClr val="C0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dk1"/>
                  </a:solidFill>
                  <a:latin typeface="Calibri"/>
                  <a:ea typeface="Calibri"/>
                  <a:cs typeface="Calibri"/>
                  <a:sym typeface="Calibri"/>
                </a:endParaRPr>
              </a:p>
            </p:txBody>
          </p:sp>
          <p:sp>
            <p:nvSpPr>
              <p:cNvPr id="17" name="Google Shape;358;p11">
                <a:extLst>
                  <a:ext uri="{FF2B5EF4-FFF2-40B4-BE49-F238E27FC236}">
                    <a16:creationId xmlns:a16="http://schemas.microsoft.com/office/drawing/2014/main" id="{CF38162D-FF4F-58FF-69B1-390113B78F08}"/>
                  </a:ext>
                </a:extLst>
              </p:cNvPr>
              <p:cNvSpPr txBox="1"/>
              <p:nvPr/>
            </p:nvSpPr>
            <p:spPr>
              <a:xfrm>
                <a:off x="3958161" y="1207474"/>
                <a:ext cx="1174623"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pitchFamily="34" charset="0"/>
                    <a:ea typeface="Calibri"/>
                    <a:cs typeface="Calibri" pitchFamily="34" charset="0"/>
                    <a:sym typeface="Calibri"/>
                  </a:rPr>
                  <a:t>House  Numbers</a:t>
                </a:r>
                <a:endParaRPr sz="1800" dirty="0">
                  <a:solidFill>
                    <a:schemeClr val="dk1"/>
                  </a:solidFill>
                  <a:latin typeface="Calibri" pitchFamily="34" charset="0"/>
                  <a:ea typeface="Calibri"/>
                  <a:cs typeface="Calibri" pitchFamily="34" charset="0"/>
                  <a:sym typeface="Calibri"/>
                </a:endParaRPr>
              </a:p>
            </p:txBody>
          </p:sp>
        </p:grpSp>
        <p:pic>
          <p:nvPicPr>
            <p:cNvPr id="15" name="Picture 6" descr="Free house property building vector">
              <a:extLst>
                <a:ext uri="{FF2B5EF4-FFF2-40B4-BE49-F238E27FC236}">
                  <a16:creationId xmlns:a16="http://schemas.microsoft.com/office/drawing/2014/main" id="{C9E30C45-5784-915C-263D-CE9754D696F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34630" y="1149689"/>
              <a:ext cx="732880" cy="57996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8" name="Group 17">
            <a:extLst>
              <a:ext uri="{FF2B5EF4-FFF2-40B4-BE49-F238E27FC236}">
                <a16:creationId xmlns:a16="http://schemas.microsoft.com/office/drawing/2014/main" id="{CC0A5894-5F24-8F6D-B930-6037FA98EB45}"/>
              </a:ext>
            </a:extLst>
          </p:cNvPr>
          <p:cNvGrpSpPr/>
          <p:nvPr/>
        </p:nvGrpSpPr>
        <p:grpSpPr>
          <a:xfrm>
            <a:off x="3263622" y="1400968"/>
            <a:ext cx="1620000" cy="1620000"/>
            <a:chOff x="3665427" y="1376255"/>
            <a:chExt cx="1620000" cy="1620000"/>
          </a:xfrm>
        </p:grpSpPr>
        <p:grpSp>
          <p:nvGrpSpPr>
            <p:cNvPr id="19" name="Google Shape;359;p11">
              <a:extLst>
                <a:ext uri="{FF2B5EF4-FFF2-40B4-BE49-F238E27FC236}">
                  <a16:creationId xmlns:a16="http://schemas.microsoft.com/office/drawing/2014/main" id="{6FFCE460-4B26-A213-3DA7-61C16E2DF0E4}"/>
                </a:ext>
              </a:extLst>
            </p:cNvPr>
            <p:cNvGrpSpPr/>
            <p:nvPr/>
          </p:nvGrpSpPr>
          <p:grpSpPr>
            <a:xfrm>
              <a:off x="3665427" y="1376255"/>
              <a:ext cx="1620000" cy="1620000"/>
              <a:chOff x="2143108" y="1000108"/>
              <a:chExt cx="1620000" cy="1620000"/>
            </a:xfrm>
          </p:grpSpPr>
          <p:sp>
            <p:nvSpPr>
              <p:cNvPr id="21" name="Google Shape;360;p11">
                <a:extLst>
                  <a:ext uri="{FF2B5EF4-FFF2-40B4-BE49-F238E27FC236}">
                    <a16:creationId xmlns:a16="http://schemas.microsoft.com/office/drawing/2014/main" id="{DEAA5275-98F1-7DD2-5A51-1663A7D3C97F}"/>
                  </a:ext>
                </a:extLst>
              </p:cNvPr>
              <p:cNvSpPr/>
              <p:nvPr/>
            </p:nvSpPr>
            <p:spPr>
              <a:xfrm rot="5400000">
                <a:off x="2143108" y="1000108"/>
                <a:ext cx="1620000" cy="1620000"/>
              </a:xfrm>
              <a:prstGeom prst="teardrop">
                <a:avLst>
                  <a:gd name="adj" fmla="val 200000"/>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2" name="Google Shape;361;p11">
                <a:extLst>
                  <a:ext uri="{FF2B5EF4-FFF2-40B4-BE49-F238E27FC236}">
                    <a16:creationId xmlns:a16="http://schemas.microsoft.com/office/drawing/2014/main" id="{317BA12C-6FB2-66DD-C7D9-D4DCDB33AE92}"/>
                  </a:ext>
                </a:extLst>
              </p:cNvPr>
              <p:cNvSpPr txBox="1"/>
              <p:nvPr/>
            </p:nvSpPr>
            <p:spPr>
              <a:xfrm>
                <a:off x="2584188" y="1860972"/>
                <a:ext cx="1137047" cy="64629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Odd-Even Rule</a:t>
                </a:r>
                <a:endParaRPr sz="2400" dirty="0">
                  <a:solidFill>
                    <a:schemeClr val="dk1"/>
                  </a:solidFill>
                  <a:latin typeface="Calibri"/>
                  <a:ea typeface="Calibri"/>
                  <a:cs typeface="Calibri"/>
                  <a:sym typeface="Calibri"/>
                </a:endParaRPr>
              </a:p>
            </p:txBody>
          </p:sp>
        </p:grpSp>
        <p:pic>
          <p:nvPicPr>
            <p:cNvPr id="20" name="Picture 10" descr="Free cat number animal vector">
              <a:extLst>
                <a:ext uri="{FF2B5EF4-FFF2-40B4-BE49-F238E27FC236}">
                  <a16:creationId xmlns:a16="http://schemas.microsoft.com/office/drawing/2014/main" id="{617E5613-B8D6-5BB5-23CB-E8B404C1DA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4963" y="1590202"/>
              <a:ext cx="864449" cy="61119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Google Shape;362;p11">
            <a:extLst>
              <a:ext uri="{FF2B5EF4-FFF2-40B4-BE49-F238E27FC236}">
                <a16:creationId xmlns:a16="http://schemas.microsoft.com/office/drawing/2014/main" id="{4C0657FE-0B83-9329-8E86-A1A1EF3E25BB}"/>
              </a:ext>
            </a:extLst>
          </p:cNvPr>
          <p:cNvGrpSpPr/>
          <p:nvPr/>
        </p:nvGrpSpPr>
        <p:grpSpPr>
          <a:xfrm>
            <a:off x="2703933" y="2932425"/>
            <a:ext cx="1620000" cy="1620000"/>
            <a:chOff x="1478489" y="2621505"/>
            <a:chExt cx="1620000" cy="1620000"/>
          </a:xfrm>
        </p:grpSpPr>
        <p:sp>
          <p:nvSpPr>
            <p:cNvPr id="24" name="Google Shape;363;p11">
              <a:extLst>
                <a:ext uri="{FF2B5EF4-FFF2-40B4-BE49-F238E27FC236}">
                  <a16:creationId xmlns:a16="http://schemas.microsoft.com/office/drawing/2014/main" id="{59F1E03D-6031-DB4A-0684-F832F3ACCC1A}"/>
                </a:ext>
              </a:extLst>
            </p:cNvPr>
            <p:cNvSpPr/>
            <p:nvPr/>
          </p:nvSpPr>
          <p:spPr>
            <a:xfrm rot="2700000">
              <a:off x="1478489" y="2621505"/>
              <a:ext cx="1620000" cy="1620000"/>
            </a:xfrm>
            <a:prstGeom prst="teardrop">
              <a:avLst>
                <a:gd name="adj" fmla="val 200000"/>
              </a:avLst>
            </a:prstGeom>
            <a:gradFill>
              <a:gsLst>
                <a:gs pos="0">
                  <a:srgbClr val="FFBB82"/>
                </a:gs>
                <a:gs pos="35000">
                  <a:srgbClr val="FFCFA8"/>
                </a:gs>
                <a:gs pos="100000">
                  <a:srgbClr val="FFEBD9"/>
                </a:gs>
              </a:gsLst>
              <a:lin ang="16200000" scaled="0"/>
            </a:gradFill>
            <a:ln w="9525" cap="flat" cmpd="sng">
              <a:solidFill>
                <a:srgbClr val="F5913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5" name="Google Shape;364;p11">
              <a:extLst>
                <a:ext uri="{FF2B5EF4-FFF2-40B4-BE49-F238E27FC236}">
                  <a16:creationId xmlns:a16="http://schemas.microsoft.com/office/drawing/2014/main" id="{9D15CB3F-84F6-1AC6-450B-F65B5CDC46CA}"/>
                </a:ext>
              </a:extLst>
            </p:cNvPr>
            <p:cNvSpPr txBox="1"/>
            <p:nvPr/>
          </p:nvSpPr>
          <p:spPr>
            <a:xfrm>
              <a:off x="1857356" y="3000372"/>
              <a:ext cx="89287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pitchFamily="34" charset="0"/>
                  <a:ea typeface="Calibri"/>
                  <a:cs typeface="Calibri" pitchFamily="34" charset="0"/>
                  <a:sym typeface="Calibri"/>
                </a:rPr>
                <a:t>??</a:t>
              </a:r>
              <a:endParaRPr sz="1800">
                <a:solidFill>
                  <a:schemeClr val="dk1"/>
                </a:solidFill>
                <a:latin typeface="Calibri" pitchFamily="34" charset="0"/>
                <a:ea typeface="Calibri"/>
                <a:cs typeface="Calibri" pitchFamily="34" charset="0"/>
                <a:sym typeface="Calibri"/>
              </a:endParaRPr>
            </a:p>
          </p:txBody>
        </p:sp>
      </p:grpSp>
      <p:grpSp>
        <p:nvGrpSpPr>
          <p:cNvPr id="26" name="Google Shape;374;p11">
            <a:extLst>
              <a:ext uri="{FF2B5EF4-FFF2-40B4-BE49-F238E27FC236}">
                <a16:creationId xmlns:a16="http://schemas.microsoft.com/office/drawing/2014/main" id="{BF158D05-20B5-ED22-CCE9-DB7B7A90D458}"/>
              </a:ext>
            </a:extLst>
          </p:cNvPr>
          <p:cNvGrpSpPr/>
          <p:nvPr/>
        </p:nvGrpSpPr>
        <p:grpSpPr>
          <a:xfrm>
            <a:off x="3263622" y="4525738"/>
            <a:ext cx="1620000" cy="1620000"/>
            <a:chOff x="2143108" y="4214818"/>
            <a:chExt cx="1620000" cy="1620000"/>
          </a:xfrm>
        </p:grpSpPr>
        <p:sp>
          <p:nvSpPr>
            <p:cNvPr id="27" name="Google Shape;375;p11">
              <a:extLst>
                <a:ext uri="{FF2B5EF4-FFF2-40B4-BE49-F238E27FC236}">
                  <a16:creationId xmlns:a16="http://schemas.microsoft.com/office/drawing/2014/main" id="{58E00E20-6F77-F468-AA5C-B541D3BA792C}"/>
                </a:ext>
              </a:extLst>
            </p:cNvPr>
            <p:cNvSpPr/>
            <p:nvPr/>
          </p:nvSpPr>
          <p:spPr>
            <a:xfrm>
              <a:off x="2143108" y="4214818"/>
              <a:ext cx="1620000" cy="1620000"/>
            </a:xfrm>
            <a:prstGeom prst="teardrop">
              <a:avLst>
                <a:gd name="adj" fmla="val 200000"/>
              </a:avLst>
            </a:prstGeom>
            <a:gradFill>
              <a:gsLst>
                <a:gs pos="0">
                  <a:srgbClr val="9BE9FF"/>
                </a:gs>
                <a:gs pos="35000">
                  <a:srgbClr val="B8F1FF"/>
                </a:gs>
                <a:gs pos="100000">
                  <a:srgbClr val="E2FBFF"/>
                </a:gs>
              </a:gsLst>
              <a:lin ang="16200000" scaled="0"/>
            </a:gradFill>
            <a:ln w="9525" cap="flat" cmpd="sng">
              <a:solidFill>
                <a:srgbClr val="45A9C4"/>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28" name="Google Shape;376;p11">
              <a:extLst>
                <a:ext uri="{FF2B5EF4-FFF2-40B4-BE49-F238E27FC236}">
                  <a16:creationId xmlns:a16="http://schemas.microsoft.com/office/drawing/2014/main" id="{9E3148B4-321C-9539-9D23-54F564BA01DC}"/>
                </a:ext>
              </a:extLst>
            </p:cNvPr>
            <p:cNvSpPr txBox="1"/>
            <p:nvPr/>
          </p:nvSpPr>
          <p:spPr>
            <a:xfrm>
              <a:off x="2571736" y="4500570"/>
              <a:ext cx="89287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a:ea typeface="Calibri"/>
                  <a:cs typeface="Calibri"/>
                  <a:sym typeface="Calibri"/>
                </a:rPr>
                <a:t>??</a:t>
              </a:r>
              <a:endParaRPr sz="1800">
                <a:solidFill>
                  <a:schemeClr val="dk1"/>
                </a:solidFill>
                <a:latin typeface="Calibri"/>
                <a:ea typeface="Calibri"/>
                <a:cs typeface="Calibri"/>
                <a:sym typeface="Calibri"/>
              </a:endParaRPr>
            </a:p>
          </p:txBody>
        </p:sp>
      </p:grpSp>
      <p:grpSp>
        <p:nvGrpSpPr>
          <p:cNvPr id="29" name="Google Shape;377;p11">
            <a:extLst>
              <a:ext uri="{FF2B5EF4-FFF2-40B4-BE49-F238E27FC236}">
                <a16:creationId xmlns:a16="http://schemas.microsoft.com/office/drawing/2014/main" id="{7BD01A27-EF17-B352-7830-228ED79DC4D3}"/>
              </a:ext>
            </a:extLst>
          </p:cNvPr>
          <p:cNvGrpSpPr/>
          <p:nvPr/>
        </p:nvGrpSpPr>
        <p:grpSpPr>
          <a:xfrm>
            <a:off x="4885019" y="5108477"/>
            <a:ext cx="1620000" cy="1620000"/>
            <a:chOff x="3764505" y="4902487"/>
            <a:chExt cx="1620000" cy="1620000"/>
          </a:xfrm>
        </p:grpSpPr>
        <p:sp>
          <p:nvSpPr>
            <p:cNvPr id="30" name="Google Shape;378;p11">
              <a:extLst>
                <a:ext uri="{FF2B5EF4-FFF2-40B4-BE49-F238E27FC236}">
                  <a16:creationId xmlns:a16="http://schemas.microsoft.com/office/drawing/2014/main" id="{32492FE9-ED08-F711-62B9-A4C2C2A9ADE7}"/>
                </a:ext>
              </a:extLst>
            </p:cNvPr>
            <p:cNvSpPr/>
            <p:nvPr/>
          </p:nvSpPr>
          <p:spPr>
            <a:xfrm rot="-2700000">
              <a:off x="3764505" y="4902487"/>
              <a:ext cx="1620000" cy="1620000"/>
            </a:xfrm>
            <a:prstGeom prst="teardrop">
              <a:avLst>
                <a:gd name="adj" fmla="val 200000"/>
              </a:avLst>
            </a:prstGeom>
            <a:gradFill>
              <a:gsLst>
                <a:gs pos="0">
                  <a:srgbClr val="DAFEA4"/>
                </a:gs>
                <a:gs pos="35000">
                  <a:srgbClr val="E3FEBF"/>
                </a:gs>
                <a:gs pos="100000">
                  <a:srgbClr val="F4FEE6"/>
                </a:gs>
              </a:gsLst>
              <a:lin ang="16200000" scaled="0"/>
            </a:gradFill>
            <a:ln w="9525" cap="flat" cmpd="sng">
              <a:solidFill>
                <a:srgbClr val="97B853"/>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1" name="Google Shape;379;p11">
              <a:extLst>
                <a:ext uri="{FF2B5EF4-FFF2-40B4-BE49-F238E27FC236}">
                  <a16:creationId xmlns:a16="http://schemas.microsoft.com/office/drawing/2014/main" id="{ADBAE3B0-E4CA-5CBF-1BE4-5F78B50A010E}"/>
                </a:ext>
              </a:extLst>
            </p:cNvPr>
            <p:cNvSpPr txBox="1"/>
            <p:nvPr/>
          </p:nvSpPr>
          <p:spPr>
            <a:xfrm>
              <a:off x="4143372" y="5214950"/>
              <a:ext cx="89287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pitchFamily="34" charset="0"/>
                  <a:ea typeface="Calibri"/>
                  <a:cs typeface="Calibri" pitchFamily="34" charset="0"/>
                  <a:sym typeface="Calibri"/>
                </a:rPr>
                <a:t>??</a:t>
              </a:r>
              <a:endParaRPr sz="1800">
                <a:solidFill>
                  <a:schemeClr val="dk1"/>
                </a:solidFill>
                <a:latin typeface="Calibri" pitchFamily="34" charset="0"/>
                <a:ea typeface="Calibri"/>
                <a:cs typeface="Calibri" pitchFamily="34" charset="0"/>
                <a:sym typeface="Calibri"/>
              </a:endParaRPr>
            </a:p>
          </p:txBody>
        </p:sp>
      </p:grpSp>
      <p:grpSp>
        <p:nvGrpSpPr>
          <p:cNvPr id="32" name="Google Shape;371;p11">
            <a:extLst>
              <a:ext uri="{FF2B5EF4-FFF2-40B4-BE49-F238E27FC236}">
                <a16:creationId xmlns:a16="http://schemas.microsoft.com/office/drawing/2014/main" id="{BB7803AD-AEFC-6A37-C980-38F84B3EB45F}"/>
              </a:ext>
            </a:extLst>
          </p:cNvPr>
          <p:cNvGrpSpPr/>
          <p:nvPr/>
        </p:nvGrpSpPr>
        <p:grpSpPr>
          <a:xfrm>
            <a:off x="6421182" y="4525738"/>
            <a:ext cx="1620000" cy="1620000"/>
            <a:chOff x="5357818" y="4214818"/>
            <a:chExt cx="1620000" cy="1620000"/>
          </a:xfrm>
        </p:grpSpPr>
        <p:sp>
          <p:nvSpPr>
            <p:cNvPr id="33" name="Google Shape;372;p11">
              <a:extLst>
                <a:ext uri="{FF2B5EF4-FFF2-40B4-BE49-F238E27FC236}">
                  <a16:creationId xmlns:a16="http://schemas.microsoft.com/office/drawing/2014/main" id="{D6ACAB00-F9D2-3A2F-08D1-ACF4335599D2}"/>
                </a:ext>
              </a:extLst>
            </p:cNvPr>
            <p:cNvSpPr/>
            <p:nvPr/>
          </p:nvSpPr>
          <p:spPr>
            <a:xfrm rot="-5400000">
              <a:off x="5357818" y="4214818"/>
              <a:ext cx="1620000" cy="1620000"/>
            </a:xfrm>
            <a:prstGeom prst="teardrop">
              <a:avLst>
                <a:gd name="adj" fmla="val 200000"/>
              </a:avLst>
            </a:prstGeom>
            <a:gradFill>
              <a:gsLst>
                <a:gs pos="0">
                  <a:srgbClr val="FFA09D"/>
                </a:gs>
                <a:gs pos="35000">
                  <a:srgbClr val="FFBCBC"/>
                </a:gs>
                <a:gs pos="100000">
                  <a:srgbClr val="FFE2E2"/>
                </a:gs>
              </a:gsLst>
              <a:lin ang="16200000" scaled="0"/>
            </a:gradFill>
            <a:ln w="9525" cap="flat" cmpd="sng">
              <a:solidFill>
                <a:srgbClr val="BD4B48"/>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34" name="Google Shape;373;p11">
              <a:extLst>
                <a:ext uri="{FF2B5EF4-FFF2-40B4-BE49-F238E27FC236}">
                  <a16:creationId xmlns:a16="http://schemas.microsoft.com/office/drawing/2014/main" id="{22352079-0673-7125-4CAF-D0101936B33E}"/>
                </a:ext>
              </a:extLst>
            </p:cNvPr>
            <p:cNvSpPr txBox="1"/>
            <p:nvPr/>
          </p:nvSpPr>
          <p:spPr>
            <a:xfrm>
              <a:off x="5641886" y="4755284"/>
              <a:ext cx="892873"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GB" sz="1800" dirty="0">
                  <a:solidFill>
                    <a:schemeClr val="dk1"/>
                  </a:solidFill>
                  <a:latin typeface="Calibri" pitchFamily="34" charset="0"/>
                  <a:ea typeface="Calibri"/>
                  <a:cs typeface="Calibri" pitchFamily="34" charset="0"/>
                  <a:sym typeface="Calibri"/>
                </a:rPr>
                <a:t>??</a:t>
              </a:r>
              <a:endParaRPr sz="1800" dirty="0">
                <a:solidFill>
                  <a:schemeClr val="dk1"/>
                </a:solidFill>
                <a:latin typeface="Calibri" pitchFamily="34" charset="0"/>
                <a:ea typeface="Calibri"/>
                <a:cs typeface="Calibri" pitchFamily="34" charset="0"/>
                <a:sym typeface="Calibri"/>
              </a:endParaRPr>
            </a:p>
          </p:txBody>
        </p:sp>
      </p:grpSp>
      <p:sp>
        <p:nvSpPr>
          <p:cNvPr id="35" name="Google Shape;380;p11">
            <a:extLst>
              <a:ext uri="{FF2B5EF4-FFF2-40B4-BE49-F238E27FC236}">
                <a16:creationId xmlns:a16="http://schemas.microsoft.com/office/drawing/2014/main" id="{8E838285-6BC3-7AE0-F656-334F21E7D944}"/>
              </a:ext>
            </a:extLst>
          </p:cNvPr>
          <p:cNvSpPr/>
          <p:nvPr/>
        </p:nvSpPr>
        <p:spPr>
          <a:xfrm>
            <a:off x="4549506" y="2525474"/>
            <a:ext cx="2357454" cy="2357454"/>
          </a:xfrm>
          <a:prstGeom prst="ellipse">
            <a:avLst/>
          </a:prstGeom>
          <a:solidFill>
            <a:srgbClr val="00B0F0"/>
          </a:solidFill>
          <a:ln w="25400" cap="flat" cmpd="sng">
            <a:solidFill>
              <a:srgbClr val="395E89"/>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dirty="0">
                <a:solidFill>
                  <a:schemeClr val="lt1"/>
                </a:solidFill>
                <a:latin typeface="Calibri"/>
                <a:ea typeface="Calibri"/>
                <a:cs typeface="Calibri"/>
                <a:sym typeface="Calibri"/>
              </a:rPr>
              <a:t>Patterns in Real Life</a:t>
            </a:r>
            <a:endParaRPr sz="2400" b="1" dirty="0">
              <a:solidFill>
                <a:schemeClr val="lt1"/>
              </a:solidFill>
              <a:latin typeface="Calibri"/>
              <a:ea typeface="Calibri"/>
              <a:cs typeface="Calibri"/>
              <a:sym typeface="Calibri"/>
            </a:endParaRPr>
          </a:p>
        </p:txBody>
      </p:sp>
      <p:sp>
        <p:nvSpPr>
          <p:cNvPr id="36" name="TextBox 35">
            <a:extLst>
              <a:ext uri="{FF2B5EF4-FFF2-40B4-BE49-F238E27FC236}">
                <a16:creationId xmlns:a16="http://schemas.microsoft.com/office/drawing/2014/main" id="{B86DC46D-BF53-5C3B-9C5C-46A9A8866824}"/>
              </a:ext>
            </a:extLst>
          </p:cNvPr>
          <p:cNvSpPr txBox="1"/>
          <p:nvPr/>
        </p:nvSpPr>
        <p:spPr>
          <a:xfrm>
            <a:off x="2855436" y="3369332"/>
            <a:ext cx="1347600" cy="646331"/>
          </a:xfrm>
          <a:prstGeom prst="rect">
            <a:avLst/>
          </a:prstGeom>
          <a:solidFill>
            <a:srgbClr val="FFFF00"/>
          </a:solidFill>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kumimoji="0" lang="en-US" sz="1800" b="1" i="0" strike="noStrike" kern="1200" cap="none" spc="0" normalizeH="0" baseline="0" noProof="0" dirty="0">
                <a:ln>
                  <a:noFill/>
                </a:ln>
                <a:solidFill>
                  <a:srgbClr val="CC0066"/>
                </a:solidFill>
                <a:effectLst/>
                <a:uLnTx/>
                <a:uFillTx/>
                <a:latin typeface="Calibri" panose="020F0502020204030204" pitchFamily="34" charset="0"/>
              </a:rPr>
              <a:t>Mobile Numbers</a:t>
            </a:r>
            <a:endParaRPr lang="en-IN" sz="1800" b="1" dirty="0"/>
          </a:p>
        </p:txBody>
      </p:sp>
      <p:sp>
        <p:nvSpPr>
          <p:cNvPr id="37" name="TextBox 36">
            <a:extLst>
              <a:ext uri="{FF2B5EF4-FFF2-40B4-BE49-F238E27FC236}">
                <a16:creationId xmlns:a16="http://schemas.microsoft.com/office/drawing/2014/main" id="{36C90264-17D4-EDCB-523D-03C956776937}"/>
              </a:ext>
            </a:extLst>
          </p:cNvPr>
          <p:cNvSpPr txBox="1"/>
          <p:nvPr/>
        </p:nvSpPr>
        <p:spPr>
          <a:xfrm>
            <a:off x="3581574" y="4860127"/>
            <a:ext cx="1075361" cy="646331"/>
          </a:xfrm>
          <a:prstGeom prst="rect">
            <a:avLst/>
          </a:prstGeom>
          <a:solidFill>
            <a:srgbClr val="FFFF00"/>
          </a:solidFill>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kumimoji="0" lang="en-US" sz="1800" b="1" i="0" strike="noStrike" kern="1200" cap="none" spc="0" normalizeH="0" baseline="0" noProof="0" dirty="0">
                <a:ln>
                  <a:noFill/>
                </a:ln>
                <a:solidFill>
                  <a:srgbClr val="CC0066"/>
                </a:solidFill>
                <a:effectLst/>
                <a:uLnTx/>
                <a:uFillTx/>
                <a:latin typeface="Calibri" panose="020F0502020204030204" pitchFamily="34" charset="0"/>
              </a:rPr>
              <a:t>Leap years</a:t>
            </a:r>
            <a:endParaRPr lang="en-IN" sz="1800" b="1" dirty="0"/>
          </a:p>
        </p:txBody>
      </p:sp>
      <p:sp>
        <p:nvSpPr>
          <p:cNvPr id="38" name="TextBox 37">
            <a:extLst>
              <a:ext uri="{FF2B5EF4-FFF2-40B4-BE49-F238E27FC236}">
                <a16:creationId xmlns:a16="http://schemas.microsoft.com/office/drawing/2014/main" id="{81A280DD-C8B8-5A73-2DDA-87DE52891A8B}"/>
              </a:ext>
            </a:extLst>
          </p:cNvPr>
          <p:cNvSpPr txBox="1"/>
          <p:nvPr/>
        </p:nvSpPr>
        <p:spPr>
          <a:xfrm>
            <a:off x="5177958" y="5467065"/>
            <a:ext cx="1075361" cy="646331"/>
          </a:xfrm>
          <a:prstGeom prst="rect">
            <a:avLst/>
          </a:prstGeom>
          <a:solidFill>
            <a:srgbClr val="FFFF00"/>
          </a:solidFill>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kumimoji="0" lang="en-US" sz="1800" b="1" i="0" strike="noStrike" kern="1200" cap="none" spc="0" normalizeH="0" baseline="0" noProof="0" dirty="0">
                <a:ln>
                  <a:noFill/>
                </a:ln>
                <a:solidFill>
                  <a:srgbClr val="CC0066"/>
                </a:solidFill>
                <a:effectLst/>
                <a:uLnTx/>
                <a:uFillTx/>
                <a:latin typeface="Calibri" panose="020F0502020204030204" pitchFamily="34" charset="0"/>
              </a:rPr>
              <a:t>Helpline numbers</a:t>
            </a:r>
            <a:endParaRPr lang="en-IN" sz="1800" b="1" dirty="0"/>
          </a:p>
        </p:txBody>
      </p:sp>
      <p:sp>
        <p:nvSpPr>
          <p:cNvPr id="39" name="TextBox 38">
            <a:extLst>
              <a:ext uri="{FF2B5EF4-FFF2-40B4-BE49-F238E27FC236}">
                <a16:creationId xmlns:a16="http://schemas.microsoft.com/office/drawing/2014/main" id="{04C15EB8-CFAC-C2CF-5906-602D20FDF316}"/>
              </a:ext>
            </a:extLst>
          </p:cNvPr>
          <p:cNvSpPr txBox="1"/>
          <p:nvPr/>
        </p:nvSpPr>
        <p:spPr>
          <a:xfrm>
            <a:off x="6733103" y="5097733"/>
            <a:ext cx="1075361" cy="369332"/>
          </a:xfrm>
          <a:prstGeom prst="rect">
            <a:avLst/>
          </a:prstGeom>
          <a:solidFill>
            <a:srgbClr val="FFFF00"/>
          </a:solidFill>
        </p:spPr>
        <p:style>
          <a:lnRef idx="1">
            <a:schemeClr val="accent4"/>
          </a:lnRef>
          <a:fillRef idx="3">
            <a:schemeClr val="accent4"/>
          </a:fillRef>
          <a:effectRef idx="2">
            <a:schemeClr val="accent4"/>
          </a:effectRef>
          <a:fontRef idx="minor">
            <a:schemeClr val="lt1"/>
          </a:fontRef>
        </p:style>
        <p:txBody>
          <a:bodyPr wrap="square">
            <a:spAutoFit/>
          </a:bodyPr>
          <a:lstStyle/>
          <a:p>
            <a:pPr algn="ctr"/>
            <a:r>
              <a:rPr kumimoji="0" lang="en-US" sz="1800" b="1" i="0" strike="noStrike" kern="1200" cap="none" spc="0" normalizeH="0" baseline="0" noProof="0" dirty="0" err="1">
                <a:ln>
                  <a:noFill/>
                </a:ln>
                <a:solidFill>
                  <a:srgbClr val="CC0066"/>
                </a:solidFill>
                <a:effectLst/>
                <a:uLnTx/>
                <a:uFillTx/>
                <a:latin typeface="Calibri" panose="020F0502020204030204" pitchFamily="34" charset="0"/>
              </a:rPr>
              <a:t>Pincode</a:t>
            </a:r>
            <a:endParaRPr lang="en-IN" sz="1800" b="1" dirty="0"/>
          </a:p>
        </p:txBody>
      </p:sp>
      <p:grpSp>
        <p:nvGrpSpPr>
          <p:cNvPr id="40" name="Group 39">
            <a:extLst>
              <a:ext uri="{FF2B5EF4-FFF2-40B4-BE49-F238E27FC236}">
                <a16:creationId xmlns:a16="http://schemas.microsoft.com/office/drawing/2014/main" id="{75CA8B4C-034A-0F0C-E12A-BD2411E6C164}"/>
              </a:ext>
            </a:extLst>
          </p:cNvPr>
          <p:cNvGrpSpPr/>
          <p:nvPr/>
        </p:nvGrpSpPr>
        <p:grpSpPr>
          <a:xfrm>
            <a:off x="8393784" y="1179879"/>
            <a:ext cx="3300763" cy="1417033"/>
            <a:chOff x="8844822" y="1159074"/>
            <a:chExt cx="3300763" cy="1417033"/>
          </a:xfrm>
        </p:grpSpPr>
        <p:sp>
          <p:nvSpPr>
            <p:cNvPr id="41" name="Rectangle: Rounded Corners 54">
              <a:extLst>
                <a:ext uri="{FF2B5EF4-FFF2-40B4-BE49-F238E27FC236}">
                  <a16:creationId xmlns:a16="http://schemas.microsoft.com/office/drawing/2014/main" id="{C9CB76D4-BC44-1539-DB8F-43680E0D0DD6}"/>
                </a:ext>
              </a:extLst>
            </p:cNvPr>
            <p:cNvSpPr/>
            <p:nvPr/>
          </p:nvSpPr>
          <p:spPr>
            <a:xfrm>
              <a:off x="8844822" y="1159074"/>
              <a:ext cx="3152359" cy="780286"/>
            </a:xfrm>
            <a:prstGeom prst="roundRect">
              <a:avLst/>
            </a:prstGeom>
            <a:solidFill>
              <a:srgbClr val="FF0000">
                <a:alpha val="85882"/>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latin typeface="Calibri" panose="020F0502020204030204" pitchFamily="34" charset="0"/>
                  <a:cs typeface="Calibri" panose="020F0502020204030204" pitchFamily="34" charset="0"/>
                </a:rPr>
                <a:t>Click here to complete the flower</a:t>
              </a:r>
              <a:endParaRPr lang="en-IN" sz="2400" dirty="0">
                <a:latin typeface="Calibri" panose="020F0502020204030204" pitchFamily="34" charset="0"/>
                <a:cs typeface="Calibri" panose="020F0502020204030204" pitchFamily="34" charset="0"/>
              </a:endParaRPr>
            </a:p>
          </p:txBody>
        </p:sp>
        <p:pic>
          <p:nvPicPr>
            <p:cNvPr id="42" name="Graphic 41" descr="Right pointing backhand index with solid fill">
              <a:extLst>
                <a:ext uri="{FF2B5EF4-FFF2-40B4-BE49-F238E27FC236}">
                  <a16:creationId xmlns:a16="http://schemas.microsoft.com/office/drawing/2014/main" id="{35A49144-CEC7-9237-C104-71F43490126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rot="16200000">
              <a:off x="11231185" y="1661707"/>
              <a:ext cx="914400" cy="914400"/>
            </a:xfrm>
            <a:prstGeom prst="rect">
              <a:avLst/>
            </a:prstGeom>
          </p:spPr>
        </p:pic>
      </p:grpSp>
      <p:sp>
        <p:nvSpPr>
          <p:cNvPr id="43" name="Google Shape;141;p3">
            <a:extLst>
              <a:ext uri="{FF2B5EF4-FFF2-40B4-BE49-F238E27FC236}">
                <a16:creationId xmlns:a16="http://schemas.microsoft.com/office/drawing/2014/main" id="{D0A69F7A-6B78-49D4-AF1E-B705E792978C}"/>
              </a:ext>
            </a:extLst>
          </p:cNvPr>
          <p:cNvSpPr txBox="1">
            <a:spLocks/>
          </p:cNvSpPr>
          <p:nvPr/>
        </p:nvSpPr>
        <p:spPr>
          <a:xfrm>
            <a:off x="2209131" y="141220"/>
            <a:ext cx="7773739" cy="654032"/>
          </a:xfrm>
          <a:prstGeom prst="roundRect">
            <a:avLst/>
          </a:prstGeom>
          <a:solidFill>
            <a:srgbClr val="0070C0"/>
          </a:solidFill>
          <a:ln>
            <a:solidFill>
              <a:srgbClr val="00B0F0"/>
            </a:solidFill>
          </a:ln>
        </p:spPr>
        <p:style>
          <a:lnRef idx="1">
            <a:schemeClr val="accent1"/>
          </a:lnRef>
          <a:fillRef idx="2">
            <a:schemeClr val="accent1"/>
          </a:fillRef>
          <a:effectRef idx="1">
            <a:schemeClr val="accent1"/>
          </a:effectRef>
          <a:fontRef idx="minor">
            <a:schemeClr val="dk1"/>
          </a:fontRef>
        </p:style>
        <p:txBody>
          <a:bodyPr spcFirstLastPara="1" wrap="square" lIns="91425" tIns="45700" rIns="91425" bIns="45700" anchor="t" anchorCtr="0">
            <a:normAutofit fontScale="92500"/>
          </a:bodyPr>
          <a:lstStyle>
            <a:defPPr marR="0" lvl="0" algn="l" rtl="0">
              <a:lnSpc>
                <a:spcPct val="100000"/>
              </a:lnSpc>
              <a:spcBef>
                <a:spcPts val="0"/>
              </a:spcBef>
              <a:spcAft>
                <a:spcPts val="0"/>
              </a:spcAft>
            </a:defPPr>
            <a:lvl1pPr marL="0" indent="0" algn="ctr">
              <a:lnSpc>
                <a:spcPct val="90000"/>
              </a:lnSpc>
              <a:buClr>
                <a:schemeClr val="dk1"/>
              </a:buClr>
              <a:buSzPts val="3600"/>
              <a:buFont typeface="Calibri"/>
              <a:buNone/>
              <a:defRPr sz="3600">
                <a:solidFill>
                  <a:schemeClr val="bg1"/>
                </a:solidFill>
                <a:latin typeface="Calibri"/>
                <a:ea typeface="Calibri"/>
                <a:cs typeface="Calibri"/>
                <a:sym typeface="Calibri"/>
              </a:defRPr>
            </a:lvl1pPr>
            <a:lvl2pPr>
              <a:buSzPts val="1400"/>
              <a:buNone/>
              <a:defRPr sz="1800"/>
            </a:lvl2pPr>
            <a:lvl3pPr>
              <a:buSzPts val="1400"/>
              <a:buNone/>
              <a:defRPr sz="1800"/>
            </a:lvl3pPr>
            <a:lvl4pPr>
              <a:buSzPts val="1400"/>
              <a:buNone/>
              <a:defRPr sz="1800"/>
            </a:lvl4pPr>
            <a:lvl5pPr>
              <a:buSzPts val="1400"/>
              <a:buNone/>
              <a:defRPr sz="1800"/>
            </a:lvl5pPr>
            <a:lvl6pPr>
              <a:buSzPts val="1400"/>
              <a:buNone/>
              <a:defRPr sz="1800"/>
            </a:lvl6pPr>
            <a:lvl7pPr>
              <a:buSzPts val="1400"/>
              <a:buNone/>
              <a:defRPr sz="1800"/>
            </a:lvl7pPr>
            <a:lvl8pPr>
              <a:buSzPts val="1400"/>
              <a:buNone/>
              <a:defRPr sz="1800"/>
            </a:lvl8pPr>
            <a:lvl9pPr>
              <a:buSzPts val="1400"/>
              <a:buNone/>
              <a:defRPr sz="1800"/>
            </a:lvl9pPr>
          </a:lstStyle>
          <a:p>
            <a:r>
              <a:rPr lang="en-GB" dirty="0"/>
              <a:t>Uses of Number Patterns </a:t>
            </a:r>
            <a:r>
              <a:rPr lang="en-GB"/>
              <a:t>in </a:t>
            </a:r>
            <a:r>
              <a:rPr lang="en-GB" dirty="0"/>
              <a:t>day </a:t>
            </a:r>
            <a:r>
              <a:rPr lang="en-GB"/>
              <a:t>to day</a:t>
            </a:r>
            <a:r>
              <a:rPr lang="en-GB" dirty="0"/>
              <a:t> life </a:t>
            </a:r>
          </a:p>
        </p:txBody>
      </p:sp>
    </p:spTree>
    <p:extLst>
      <p:ext uri="{BB962C8B-B14F-4D97-AF65-F5344CB8AC3E}">
        <p14:creationId xmlns:p14="http://schemas.microsoft.com/office/powerpoint/2010/main" val="153510814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0"/>
                    </p:tgtEl>
                  </p:cond>
                </p:stCondLst>
                <p:endSync evt="end" delay="0">
                  <p:rtn val="all"/>
                </p:endSync>
                <p:childTnLst>
                  <p:par>
                    <p:cTn id="3" fill="hold">
                      <p:stCondLst>
                        <p:cond delay="0"/>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randombar(horizontal)">
                                      <p:cBhvr>
                                        <p:cTn id="7" dur="1000"/>
                                        <p:tgtEl>
                                          <p:spTgt spid="39"/>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8"/>
                                        </p:tgtEl>
                                        <p:attrNameLst>
                                          <p:attrName>style.visibility</p:attrName>
                                        </p:attrNameLst>
                                      </p:cBhvr>
                                      <p:to>
                                        <p:strVal val="visible"/>
                                      </p:to>
                                    </p:set>
                                    <p:animEffect transition="in" filter="randombar(horizontal)">
                                      <p:cBhvr>
                                        <p:cTn id="12" dur="1000"/>
                                        <p:tgtEl>
                                          <p:spTgt spid="38"/>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7"/>
                                        </p:tgtEl>
                                        <p:attrNameLst>
                                          <p:attrName>style.visibility</p:attrName>
                                        </p:attrNameLst>
                                      </p:cBhvr>
                                      <p:to>
                                        <p:strVal val="visible"/>
                                      </p:to>
                                    </p:set>
                                    <p:animEffect transition="in" filter="randombar(horizontal)">
                                      <p:cBhvr>
                                        <p:cTn id="17" dur="1000"/>
                                        <p:tgtEl>
                                          <p:spTgt spid="37"/>
                                        </p:tgtEl>
                                      </p:cBhvr>
                                    </p:animEffect>
                                  </p:childTnLst>
                                </p:cTn>
                              </p:par>
                            </p:childTnLst>
                          </p:cTn>
                        </p:par>
                      </p:childTnLst>
                    </p:cTn>
                  </p:par>
                  <p:par>
                    <p:cTn id="18" fill="hold">
                      <p:stCondLst>
                        <p:cond delay="indefinite"/>
                      </p:stCondLst>
                      <p:childTnLst>
                        <p:par>
                          <p:cTn id="19" fill="hold">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randombar(horizontal)">
                                      <p:cBhvr>
                                        <p:cTn id="22" dur="1000"/>
                                        <p:tgtEl>
                                          <p:spTgt spid="36"/>
                                        </p:tgtEl>
                                      </p:cBhvr>
                                    </p:animEffect>
                                  </p:childTnLst>
                                </p:cTn>
                              </p:par>
                            </p:childTnLst>
                          </p:cTn>
                        </p:par>
                      </p:childTnLst>
                    </p:cTn>
                  </p:par>
                </p:childTnLst>
              </p:cTn>
              <p:nextCondLst>
                <p:cond evt="onClick" delay="0">
                  <p:tgtEl>
                    <p:spTgt spid="40"/>
                  </p:tgtEl>
                </p:cond>
              </p:nextCondLst>
            </p:seq>
          </p:childTnLst>
        </p:cTn>
      </p:par>
    </p:tnLst>
    <p:bldLst>
      <p:bldP spid="36" grpId="0" animBg="1"/>
      <p:bldP spid="37" grpId="0" animBg="1"/>
      <p:bldP spid="38" grpId="0" animBg="1"/>
      <p:bldP spid="3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88"/>
        <p:cNvGrpSpPr/>
        <p:nvPr/>
      </p:nvGrpSpPr>
      <p:grpSpPr>
        <a:xfrm>
          <a:off x="0" y="0"/>
          <a:ext cx="0" cy="0"/>
          <a:chOff x="0" y="0"/>
          <a:chExt cx="0" cy="0"/>
        </a:xfrm>
      </p:grpSpPr>
      <p:graphicFrame>
        <p:nvGraphicFramePr>
          <p:cNvPr id="189" name="Google Shape;189;p10"/>
          <p:cNvGraphicFramePr/>
          <p:nvPr>
            <p:extLst>
              <p:ext uri="{D42A27DB-BD31-4B8C-83A1-F6EECF244321}">
                <p14:modId xmlns:p14="http://schemas.microsoft.com/office/powerpoint/2010/main" val="1191200963"/>
              </p:ext>
            </p:extLst>
          </p:nvPr>
        </p:nvGraphicFramePr>
        <p:xfrm>
          <a:off x="1139336" y="1422903"/>
          <a:ext cx="9913325" cy="2955969"/>
        </p:xfrm>
        <a:graphic>
          <a:graphicData uri="http://schemas.openxmlformats.org/drawingml/2006/table">
            <a:tbl>
              <a:tblPr firstRow="1" bandRow="1">
                <a:noFill/>
                <a:tableStyleId>{60358DAB-67FF-4BB9-81F3-4BEAAF8E90AC}</a:tableStyleId>
              </a:tblPr>
              <a:tblGrid>
                <a:gridCol w="1005700">
                  <a:extLst>
                    <a:ext uri="{9D8B030D-6E8A-4147-A177-3AD203B41FA5}">
                      <a16:colId xmlns:a16="http://schemas.microsoft.com/office/drawing/2014/main" val="20000"/>
                    </a:ext>
                  </a:extLst>
                </a:gridCol>
                <a:gridCol w="1508550">
                  <a:extLst>
                    <a:ext uri="{9D8B030D-6E8A-4147-A177-3AD203B41FA5}">
                      <a16:colId xmlns:a16="http://schemas.microsoft.com/office/drawing/2014/main" val="20001"/>
                    </a:ext>
                  </a:extLst>
                </a:gridCol>
                <a:gridCol w="5818700">
                  <a:extLst>
                    <a:ext uri="{9D8B030D-6E8A-4147-A177-3AD203B41FA5}">
                      <a16:colId xmlns:a16="http://schemas.microsoft.com/office/drawing/2014/main" val="20002"/>
                    </a:ext>
                  </a:extLst>
                </a:gridCol>
                <a:gridCol w="1580375">
                  <a:extLst>
                    <a:ext uri="{9D8B030D-6E8A-4147-A177-3AD203B41FA5}">
                      <a16:colId xmlns:a16="http://schemas.microsoft.com/office/drawing/2014/main" val="20003"/>
                    </a:ext>
                  </a:extLst>
                </a:gridCol>
              </a:tblGrid>
              <a:tr h="393500">
                <a:tc>
                  <a:txBody>
                    <a:bodyPr/>
                    <a:lstStyle/>
                    <a:p>
                      <a:pPr marL="0" marR="0" lvl="0" indent="0" algn="ctr" rtl="0">
                        <a:spcBef>
                          <a:spcPts val="0"/>
                        </a:spcBef>
                        <a:spcAft>
                          <a:spcPts val="0"/>
                        </a:spcAft>
                        <a:buClr>
                          <a:schemeClr val="dk1"/>
                        </a:buClr>
                        <a:buSzPts val="2000"/>
                        <a:buFont typeface="Calibri"/>
                        <a:buNone/>
                      </a:pPr>
                      <a:r>
                        <a:rPr lang="en-US" sz="2000" u="none" strike="noStrike" cap="none"/>
                        <a:t>Slide #</a:t>
                      </a:r>
                      <a:endParaRPr sz="20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Thumbnail</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Source link</a:t>
                      </a:r>
                      <a:endParaRPr sz="1800" u="none" strike="noStrike" cap="none"/>
                    </a:p>
                  </a:txBody>
                  <a:tcPr marL="91450" marR="91450" marT="45725" marB="45725"/>
                </a:tc>
                <a:tc>
                  <a:txBody>
                    <a:bodyPr/>
                    <a:lstStyle/>
                    <a:p>
                      <a:pPr marL="0" marR="0" lvl="0" indent="0" algn="ctr" rtl="0">
                        <a:spcBef>
                          <a:spcPts val="0"/>
                        </a:spcBef>
                        <a:spcAft>
                          <a:spcPts val="0"/>
                        </a:spcAft>
                        <a:buClr>
                          <a:schemeClr val="dk1"/>
                        </a:buClr>
                        <a:buSzPts val="2000"/>
                        <a:buFont typeface="Calibri"/>
                        <a:buNone/>
                      </a:pPr>
                      <a:r>
                        <a:rPr lang="en-US" sz="2000" u="none" strike="noStrike" cap="none"/>
                        <a:t>Author </a:t>
                      </a:r>
                      <a:endParaRPr sz="1800" u="none" strike="noStrike" cap="none"/>
                    </a:p>
                  </a:txBody>
                  <a:tcPr marL="91450" marR="91450" marT="45725" marB="45725"/>
                </a:tc>
                <a:extLst>
                  <a:ext uri="{0D108BD9-81ED-4DB2-BD59-A6C34878D82A}">
                    <a16:rowId xmlns:a16="http://schemas.microsoft.com/office/drawing/2014/main" val="10000"/>
                  </a:ext>
                </a:extLst>
              </a:tr>
              <a:tr h="256824">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3 to 8</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rgbClr val="000000"/>
                        </a:buClr>
                        <a:buSzTx/>
                        <a:buFont typeface="+mj-lt"/>
                        <a:buAutoNum type="arabicPeriod"/>
                        <a:tabLst/>
                        <a:defRPr/>
                      </a:pPr>
                      <a:r>
                        <a:rPr lang="en-US" sz="900" b="0" i="0" u="none" strike="noStrike" dirty="0">
                          <a:solidFill>
                            <a:srgbClr val="000000"/>
                          </a:solidFill>
                          <a:latin typeface="Calibri"/>
                          <a:ea typeface="Calibri"/>
                          <a:cs typeface="Calibri"/>
                          <a:sym typeface="Calibri"/>
                        </a:rPr>
                        <a:t>Train : https://pixabay.com/photos/india-train-transportation-railway-771288/ </a:t>
                      </a:r>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ea typeface="Calibri"/>
                          <a:cs typeface="Calibri"/>
                          <a:sym typeface="Calibri"/>
                        </a:rPr>
                        <a:t>antriksh</a:t>
                      </a:r>
                      <a:endParaRPr lang="en-US" sz="900" b="0" i="0" u="none" strike="noStrike" dirty="0">
                        <a:solidFill>
                          <a:srgbClr val="000000"/>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10001"/>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3</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Train 2 : https://pixabay.com/vectors/engine-electric-train-railway-7289466/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Train 3 : https://pixabay.com/vectors/boxcar-car-goods-train-railway-4562890/  </a:t>
                      </a:r>
                      <a:endParaRPr lang="en-US" sz="900" dirty="0"/>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cs typeface="Calibri"/>
                          <a:sym typeface="Calibri"/>
                        </a:rPr>
                        <a:t>sanctumdigital</a:t>
                      </a:r>
                      <a:endParaRPr lang="en-US" sz="900" b="0" i="0" u="none" strike="noStrike" dirty="0">
                        <a:solidFill>
                          <a:srgbClr val="000000"/>
                        </a:solidFill>
                        <a:latin typeface="Calibri"/>
                        <a:cs typeface="Calibri"/>
                        <a:sym typeface="Calibri"/>
                      </a:endParaRPr>
                    </a:p>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err="1">
                          <a:solidFill>
                            <a:srgbClr val="000000"/>
                          </a:solidFill>
                          <a:latin typeface="Calibri"/>
                          <a:cs typeface="Calibri"/>
                          <a:sym typeface="Calibri"/>
                        </a:rPr>
                        <a:t>RealMotion</a:t>
                      </a:r>
                      <a:endParaRPr lang="en-US" sz="900" b="0" i="0" u="none" strike="noStrike" dirty="0">
                        <a:solidFill>
                          <a:srgbClr val="000000"/>
                        </a:solidFill>
                        <a:latin typeface="Calibri"/>
                        <a:ea typeface="Calibri"/>
                        <a:cs typeface="Calibri"/>
                        <a:sym typeface="Calibri"/>
                      </a:endParaRPr>
                    </a:p>
                  </a:txBody>
                  <a:tcPr marL="91450" marR="91450" marT="45725" marB="45725"/>
                </a:tc>
                <a:extLst>
                  <a:ext uri="{0D108BD9-81ED-4DB2-BD59-A6C34878D82A}">
                    <a16:rowId xmlns:a16="http://schemas.microsoft.com/office/drawing/2014/main" val="2484354346"/>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5, 6</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Old Man : https://pixabay.com/vectors/man-cartoon-comic-person-character-37492/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cs typeface="Calibri"/>
                          <a:sym typeface="Calibri"/>
                        </a:rPr>
                        <a:t>Woman : https://www.vecteezy.com/vector-art/27569599-beautiful-women-in-sharee-flat-cartoon-vector-illustration</a:t>
                      </a:r>
                      <a:endParaRPr lang="en-US" sz="900" dirty="0"/>
                    </a:p>
                  </a:txBody>
                  <a:tcPr marL="91450" marR="91450" marT="45725" marB="45725"/>
                </a:tc>
                <a:tc>
                  <a:txBody>
                    <a:bodyPr/>
                    <a:lstStyle/>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cs typeface="Calibri"/>
                          <a:sym typeface="Calibri"/>
                        </a:rPr>
                        <a:t>Neha_Kumari</a:t>
                      </a:r>
                      <a:endParaRPr lang="en-US" sz="900" b="0" i="0" u="none" strike="noStrike" dirty="0">
                        <a:solidFill>
                          <a:srgbClr val="000000"/>
                        </a:solidFill>
                        <a:latin typeface="Calibri"/>
                        <a:cs typeface="Calibri"/>
                        <a:sym typeface="Calibri"/>
                      </a:endParaRPr>
                    </a:p>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cs typeface="Calibri"/>
                          <a:sym typeface="Calibri"/>
                        </a:rPr>
                        <a:t>Clker</a:t>
                      </a:r>
                      <a:r>
                        <a:rPr lang="en-US" sz="900" b="0" i="0" u="none" strike="noStrike" dirty="0">
                          <a:solidFill>
                            <a:srgbClr val="000000"/>
                          </a:solidFill>
                          <a:latin typeface="Calibri"/>
                          <a:cs typeface="Calibri"/>
                          <a:sym typeface="Calibri"/>
                        </a:rPr>
                        <a:t>-Free-Vector-Images</a:t>
                      </a:r>
                      <a:endParaRPr sz="900" u="none" strike="noStrike" cap="none" dirty="0"/>
                    </a:p>
                  </a:txBody>
                  <a:tcPr marL="91450" marR="91450" marT="45725" marB="45725"/>
                </a:tc>
                <a:extLst>
                  <a:ext uri="{0D108BD9-81ED-4DB2-BD59-A6C34878D82A}">
                    <a16:rowId xmlns:a16="http://schemas.microsoft.com/office/drawing/2014/main" val="10002"/>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13</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rgbClr val="000000"/>
                        </a:buClr>
                        <a:buSzPct val="100000"/>
                        <a:buFont typeface="+mj-lt"/>
                        <a:buAutoNum type="arabicPeriod"/>
                        <a:tabLst/>
                        <a:defRPr/>
                      </a:pPr>
                      <a:r>
                        <a:rPr lang="en-US" sz="900" b="0" i="0" u="none" strike="noStrike" dirty="0">
                          <a:solidFill>
                            <a:srgbClr val="000000"/>
                          </a:solidFill>
                          <a:latin typeface="Calibri"/>
                          <a:cs typeface="Calibri"/>
                          <a:sym typeface="Calibri"/>
                        </a:rPr>
                        <a:t>Old Man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/illustrations/old-walk-stick-tired-pain-3019430/      </a:t>
                      </a:r>
                      <a:endParaRPr lang="en-US" sz="900" dirty="0"/>
                    </a:p>
                  </a:txBody>
                  <a:tcPr marL="91450" marR="91450" marT="45725" marB="45725"/>
                </a:tc>
                <a:tc>
                  <a:txBody>
                    <a:bodyPr/>
                    <a:lstStyle/>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cs typeface="Calibri"/>
                          <a:sym typeface="Calibri"/>
                        </a:rPr>
                        <a:t>Mohamed_hassan</a:t>
                      </a:r>
                      <a:endParaRPr sz="900" u="none" strike="noStrike" cap="none" dirty="0"/>
                    </a:p>
                  </a:txBody>
                  <a:tcPr marL="91450" marR="91450" marT="45725" marB="45725"/>
                </a:tc>
                <a:extLst>
                  <a:ext uri="{0D108BD9-81ED-4DB2-BD59-A6C34878D82A}">
                    <a16:rowId xmlns:a16="http://schemas.microsoft.com/office/drawing/2014/main" val="10003"/>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19</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a:p>
                  </a:txBody>
                  <a:tcPr marL="91450" marR="91450" marT="45725" marB="45725"/>
                </a:tc>
                <a:tc>
                  <a:txBody>
                    <a:bodyPr/>
                    <a:lstStyle/>
                    <a:p>
                      <a:pPr marL="228600" marR="0" lvl="0" indent="-228600" algn="l" defTabSz="914400" rtl="0" eaLnBrk="1" fontAlgn="auto" latinLnBrk="0" hangingPunct="1">
                        <a:lnSpc>
                          <a:spcPct val="100000"/>
                        </a:lnSpc>
                        <a:spcBef>
                          <a:spcPts val="0"/>
                        </a:spcBef>
                        <a:spcAft>
                          <a:spcPts val="0"/>
                        </a:spcAft>
                        <a:buClr>
                          <a:schemeClr val="dk1"/>
                        </a:buClr>
                        <a:buSzPts val="900"/>
                        <a:buFont typeface="+mj-lt"/>
                        <a:buAutoNum type="arabicPeriod"/>
                        <a:tabLst/>
                        <a:defRPr/>
                      </a:pPr>
                      <a:r>
                        <a:rPr lang="en-US" sz="900" b="0" i="0" u="none" strike="noStrike" dirty="0">
                          <a:solidFill>
                            <a:srgbClr val="000000"/>
                          </a:solidFill>
                          <a:latin typeface="Calibri"/>
                          <a:cs typeface="Calibri"/>
                          <a:sym typeface="Calibri"/>
                        </a:rPr>
                        <a:t>Car : https://</a:t>
                      </a:r>
                      <a:r>
                        <a:rPr lang="en-US" sz="900" b="0" i="0" u="none" strike="noStrike" dirty="0" err="1">
                          <a:solidFill>
                            <a:srgbClr val="000000"/>
                          </a:solidFill>
                          <a:latin typeface="Calibri"/>
                          <a:cs typeface="Calibri"/>
                          <a:sym typeface="Calibri"/>
                        </a:rPr>
                        <a:t>pixabay.com</a:t>
                      </a:r>
                      <a:r>
                        <a:rPr lang="en-US" sz="900" b="0" i="0" u="none" strike="noStrike" dirty="0">
                          <a:solidFill>
                            <a:srgbClr val="000000"/>
                          </a:solidFill>
                          <a:latin typeface="Calibri"/>
                          <a:cs typeface="Calibri"/>
                          <a:sym typeface="Calibri"/>
                        </a:rPr>
                        <a:t>/illustrations/car-vintage-black-volkswagen-163666/    </a:t>
                      </a:r>
                      <a:endParaRPr lang="en-US" sz="900" dirty="0"/>
                    </a:p>
                  </a:txBody>
                  <a:tcPr marL="91450" marR="91450" marT="45725" marB="45725"/>
                </a:tc>
                <a:tc>
                  <a:txBody>
                    <a:bodyPr/>
                    <a:lstStyle/>
                    <a:p>
                      <a:pPr marL="228600" marR="0" lvl="0" indent="-228600" algn="l" rtl="0">
                        <a:spcBef>
                          <a:spcPts val="0"/>
                        </a:spcBef>
                        <a:spcAft>
                          <a:spcPts val="0"/>
                        </a:spcAft>
                        <a:buClr>
                          <a:schemeClr val="dk1"/>
                        </a:buClr>
                        <a:buSzPts val="900"/>
                        <a:buFont typeface="+mj-lt"/>
                        <a:buAutoNum type="arabicPeriod"/>
                      </a:pPr>
                      <a:r>
                        <a:rPr lang="en-US" sz="900" b="0" i="0" u="none" strike="noStrike" dirty="0">
                          <a:solidFill>
                            <a:srgbClr val="000000"/>
                          </a:solidFill>
                          <a:latin typeface="Calibri"/>
                          <a:cs typeface="Calibri"/>
                          <a:sym typeface="Calibri"/>
                        </a:rPr>
                        <a:t>No-longer-here</a:t>
                      </a:r>
                      <a:endParaRPr sz="900" u="none" strike="noStrike" cap="none" dirty="0"/>
                    </a:p>
                  </a:txBody>
                  <a:tcPr marL="91450" marR="91450" marT="45725" marB="45725"/>
                </a:tc>
                <a:extLst>
                  <a:ext uri="{0D108BD9-81ED-4DB2-BD59-A6C34878D82A}">
                    <a16:rowId xmlns:a16="http://schemas.microsoft.com/office/drawing/2014/main" val="10004"/>
                  </a:ext>
                </a:extLst>
              </a:tr>
              <a:tr h="386625">
                <a:tc>
                  <a:txBody>
                    <a:bodyPr/>
                    <a:lstStyle/>
                    <a:p>
                      <a:pPr marL="0" marR="0" lvl="0" indent="0" algn="ctr" rtl="0">
                        <a:spcBef>
                          <a:spcPts val="0"/>
                        </a:spcBef>
                        <a:spcAft>
                          <a:spcPts val="0"/>
                        </a:spcAft>
                        <a:buClr>
                          <a:schemeClr val="dk1"/>
                        </a:buClr>
                        <a:buSzPts val="900"/>
                        <a:buFont typeface="Calibri"/>
                        <a:buNone/>
                      </a:pPr>
                      <a:r>
                        <a:rPr lang="en-US" sz="900" u="none" strike="noStrike" cap="none" dirty="0"/>
                        <a:t>21</a:t>
                      </a:r>
                      <a:endParaRPr sz="900" u="none" strike="noStrike" cap="none" dirty="0"/>
                    </a:p>
                  </a:txBody>
                  <a:tcPr marL="91450" marR="91450" marT="45725" marB="45725"/>
                </a:tc>
                <a:tc>
                  <a:txBody>
                    <a:bodyPr/>
                    <a:lstStyle/>
                    <a:p>
                      <a:pPr marL="0" marR="0" lvl="0" indent="0" algn="l" rtl="0">
                        <a:spcBef>
                          <a:spcPts val="0"/>
                        </a:spcBef>
                        <a:spcAft>
                          <a:spcPts val="0"/>
                        </a:spcAft>
                        <a:buClr>
                          <a:schemeClr val="dk1"/>
                        </a:buClr>
                        <a:buSzPts val="900"/>
                        <a:buFont typeface="Calibri"/>
                        <a:buNone/>
                      </a:pPr>
                      <a:endParaRPr sz="900" u="none" strike="noStrike" cap="none" dirty="0"/>
                    </a:p>
                  </a:txBody>
                  <a:tcPr marL="91450" marR="91450" marT="45725" marB="45725"/>
                </a:tc>
                <a:tc>
                  <a:txBody>
                    <a:bodyPr/>
                    <a:lstStyle/>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ea typeface="Calibri"/>
                          <a:cs typeface="Calibri"/>
                          <a:sym typeface="Calibri"/>
                        </a:rPr>
                        <a:t>Car : https://</a:t>
                      </a:r>
                      <a:r>
                        <a:rPr lang="en-US" sz="900" b="0" i="0" u="none" strike="noStrike" dirty="0" err="1">
                          <a:solidFill>
                            <a:srgbClr val="000000"/>
                          </a:solidFill>
                          <a:latin typeface="Calibri"/>
                          <a:ea typeface="Calibri"/>
                          <a:cs typeface="Calibri"/>
                          <a:sym typeface="Calibri"/>
                        </a:rPr>
                        <a:t>pixabay.com</a:t>
                      </a:r>
                      <a:r>
                        <a:rPr lang="en-US" sz="900" b="0" i="0" u="none" strike="noStrike" dirty="0">
                          <a:solidFill>
                            <a:srgbClr val="000000"/>
                          </a:solidFill>
                          <a:latin typeface="Calibri"/>
                          <a:ea typeface="Calibri"/>
                          <a:cs typeface="Calibri"/>
                          <a:sym typeface="Calibri"/>
                        </a:rPr>
                        <a:t>/vectors/car-automobile-headlamp-headlight-307152/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ea typeface="Calibri"/>
                          <a:cs typeface="Calibri"/>
                          <a:sym typeface="Calibri"/>
                        </a:rPr>
                        <a:t>House : https://</a:t>
                      </a:r>
                      <a:r>
                        <a:rPr lang="en-US" sz="900" b="0" i="0" u="none" strike="noStrike" dirty="0" err="1">
                          <a:solidFill>
                            <a:srgbClr val="000000"/>
                          </a:solidFill>
                          <a:latin typeface="Calibri"/>
                          <a:ea typeface="Calibri"/>
                          <a:cs typeface="Calibri"/>
                          <a:sym typeface="Calibri"/>
                        </a:rPr>
                        <a:t>pixabay.com</a:t>
                      </a:r>
                      <a:r>
                        <a:rPr lang="en-US" sz="900" b="0" i="0" u="none" strike="noStrike" dirty="0">
                          <a:solidFill>
                            <a:srgbClr val="000000"/>
                          </a:solidFill>
                          <a:latin typeface="Calibri"/>
                          <a:ea typeface="Calibri"/>
                          <a:cs typeface="Calibri"/>
                          <a:sym typeface="Calibri"/>
                        </a:rPr>
                        <a:t>/vectors/house-property-building-home-6529416/    </a:t>
                      </a:r>
                    </a:p>
                    <a:p>
                      <a:pPr marL="228600" lvl="0" indent="-228600" algn="l" rtl="0">
                        <a:spcBef>
                          <a:spcPts val="0"/>
                        </a:spcBef>
                        <a:spcAft>
                          <a:spcPts val="0"/>
                        </a:spcAft>
                        <a:buFont typeface="+mj-lt"/>
                        <a:buAutoNum type="arabicPeriod"/>
                      </a:pPr>
                      <a:r>
                        <a:rPr lang="en-US" sz="900" b="0" i="0" u="none" strike="noStrike" dirty="0" err="1">
                          <a:solidFill>
                            <a:srgbClr val="000000"/>
                          </a:solidFill>
                          <a:latin typeface="Calibri"/>
                          <a:ea typeface="Calibri"/>
                          <a:cs typeface="Calibri"/>
                          <a:sym typeface="Calibri"/>
                        </a:rPr>
                        <a:t>Calender</a:t>
                      </a:r>
                      <a:r>
                        <a:rPr lang="en-US" sz="900" b="0" i="0" u="none" strike="noStrike" dirty="0">
                          <a:solidFill>
                            <a:srgbClr val="000000"/>
                          </a:solidFill>
                          <a:latin typeface="Calibri"/>
                          <a:ea typeface="Calibri"/>
                          <a:cs typeface="Calibri"/>
                          <a:sym typeface="Calibri"/>
                        </a:rPr>
                        <a:t> : https://</a:t>
                      </a:r>
                      <a:r>
                        <a:rPr lang="en-US" sz="900" b="0" i="0" u="none" strike="noStrike" dirty="0" err="1">
                          <a:solidFill>
                            <a:srgbClr val="000000"/>
                          </a:solidFill>
                          <a:latin typeface="Calibri"/>
                          <a:ea typeface="Calibri"/>
                          <a:cs typeface="Calibri"/>
                          <a:sym typeface="Calibri"/>
                        </a:rPr>
                        <a:t>pixabay.com</a:t>
                      </a:r>
                      <a:r>
                        <a:rPr lang="en-US" sz="900" b="0" i="0" u="none" strike="noStrike" dirty="0">
                          <a:solidFill>
                            <a:srgbClr val="000000"/>
                          </a:solidFill>
                          <a:latin typeface="Calibri"/>
                          <a:ea typeface="Calibri"/>
                          <a:cs typeface="Calibri"/>
                          <a:sym typeface="Calibri"/>
                        </a:rPr>
                        <a:t>/vectors/calendar-the-refinery-date-diary-1975256/ </a:t>
                      </a:r>
                    </a:p>
                    <a:p>
                      <a:pPr marL="228600" lvl="0" indent="-228600" algn="l" rtl="0">
                        <a:spcBef>
                          <a:spcPts val="0"/>
                        </a:spcBef>
                        <a:spcAft>
                          <a:spcPts val="0"/>
                        </a:spcAft>
                        <a:buFont typeface="+mj-lt"/>
                        <a:buAutoNum type="arabicPeriod"/>
                      </a:pPr>
                      <a:r>
                        <a:rPr lang="en-US" sz="900" b="0" i="0" u="none" strike="noStrike" dirty="0">
                          <a:solidFill>
                            <a:srgbClr val="000000"/>
                          </a:solidFill>
                          <a:latin typeface="Calibri"/>
                          <a:ea typeface="Calibri"/>
                          <a:cs typeface="Calibri"/>
                          <a:sym typeface="Calibri"/>
                        </a:rPr>
                        <a:t>Numbers : https://</a:t>
                      </a:r>
                      <a:r>
                        <a:rPr lang="en-US" sz="900" b="0" i="0" u="none" strike="noStrike" dirty="0" err="1">
                          <a:solidFill>
                            <a:srgbClr val="000000"/>
                          </a:solidFill>
                          <a:latin typeface="Calibri"/>
                          <a:ea typeface="Calibri"/>
                          <a:cs typeface="Calibri"/>
                          <a:sym typeface="Calibri"/>
                        </a:rPr>
                        <a:t>pixabay.com</a:t>
                      </a:r>
                      <a:r>
                        <a:rPr lang="en-US" sz="900" b="0" i="0" u="none" strike="noStrike" dirty="0">
                          <a:solidFill>
                            <a:srgbClr val="000000"/>
                          </a:solidFill>
                          <a:latin typeface="Calibri"/>
                          <a:ea typeface="Calibri"/>
                          <a:cs typeface="Calibri"/>
                          <a:sym typeface="Calibri"/>
                        </a:rPr>
                        <a:t>/vectors/cat-number-ten-number-system-colors-7675885/   </a:t>
                      </a:r>
                    </a:p>
                  </a:txBody>
                  <a:tcPr marL="91450" marR="91450" marT="45725" marB="45725"/>
                </a:tc>
                <a:tc>
                  <a:txBody>
                    <a:bodyPr/>
                    <a:lstStyle/>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ea typeface="Calibri"/>
                          <a:cs typeface="Calibri"/>
                          <a:sym typeface="Calibri"/>
                        </a:rPr>
                        <a:t>ClkerFreeVector</a:t>
                      </a:r>
                      <a:r>
                        <a:rPr lang="en-US" sz="900" b="0" i="0" u="none" strike="noStrike" dirty="0">
                          <a:solidFill>
                            <a:srgbClr val="000000"/>
                          </a:solidFill>
                          <a:latin typeface="Calibri"/>
                          <a:ea typeface="Calibri"/>
                          <a:cs typeface="Calibri"/>
                          <a:sym typeface="Calibri"/>
                        </a:rPr>
                        <a:t> Image</a:t>
                      </a:r>
                    </a:p>
                    <a:p>
                      <a:pPr marL="228600" marR="0" lvl="0" indent="-228600" algn="l" rtl="0">
                        <a:spcBef>
                          <a:spcPts val="0"/>
                        </a:spcBef>
                        <a:spcAft>
                          <a:spcPts val="0"/>
                        </a:spcAft>
                        <a:buClr>
                          <a:schemeClr val="dk1"/>
                        </a:buClr>
                        <a:buSzPts val="900"/>
                        <a:buFont typeface="+mj-lt"/>
                        <a:buAutoNum type="arabicPeriod"/>
                      </a:pPr>
                      <a:r>
                        <a:rPr lang="en-US" sz="900" b="0" i="0" u="none" strike="noStrike" dirty="0" err="1">
                          <a:solidFill>
                            <a:srgbClr val="000000"/>
                          </a:solidFill>
                          <a:latin typeface="Calibri"/>
                          <a:ea typeface="Calibri"/>
                          <a:cs typeface="Calibri"/>
                          <a:sym typeface="Calibri"/>
                        </a:rPr>
                        <a:t>DreamDigitalArtist</a:t>
                      </a:r>
                      <a:endParaRPr lang="en-US" sz="900" b="0" i="0" u="none" strike="noStrike" dirty="0">
                        <a:solidFill>
                          <a:srgbClr val="000000"/>
                        </a:solidFill>
                        <a:latin typeface="Calibri"/>
                        <a:ea typeface="Calibri"/>
                        <a:cs typeface="Calibri"/>
                        <a:sym typeface="Calibri"/>
                      </a:endParaRPr>
                    </a:p>
                    <a:p>
                      <a:pPr marL="228600" marR="0" lvl="0" indent="-228600" algn="l" rtl="0">
                        <a:spcBef>
                          <a:spcPts val="0"/>
                        </a:spcBef>
                        <a:spcAft>
                          <a:spcPts val="0"/>
                        </a:spcAft>
                        <a:buClr>
                          <a:schemeClr val="dk1"/>
                        </a:buClr>
                        <a:buSzPts val="900"/>
                        <a:buFont typeface="+mj-lt"/>
                        <a:buAutoNum type="arabicPeriod"/>
                      </a:pPr>
                      <a:r>
                        <a:rPr lang="en-US" sz="900" b="0" i="0" u="none" strike="noStrike" dirty="0">
                          <a:solidFill>
                            <a:srgbClr val="000000"/>
                          </a:solidFill>
                          <a:latin typeface="Calibri"/>
                          <a:ea typeface="Calibri"/>
                          <a:cs typeface="Calibri"/>
                          <a:sym typeface="Calibri"/>
                        </a:rPr>
                        <a:t>OHMAOH</a:t>
                      </a:r>
                    </a:p>
                    <a:p>
                      <a:pPr marL="228600" marR="0" lvl="0" indent="-228600" algn="l" rtl="0">
                        <a:spcBef>
                          <a:spcPts val="0"/>
                        </a:spcBef>
                        <a:spcAft>
                          <a:spcPts val="0"/>
                        </a:spcAft>
                        <a:buClr>
                          <a:schemeClr val="dk1"/>
                        </a:buClr>
                        <a:buSzPts val="900"/>
                        <a:buFont typeface="+mj-lt"/>
                        <a:buAutoNum type="arabicPeriod"/>
                      </a:pPr>
                      <a:r>
                        <a:rPr lang="en-US" sz="900" b="0" i="0" u="none" strike="noStrike" dirty="0">
                          <a:solidFill>
                            <a:srgbClr val="000000"/>
                          </a:solidFill>
                          <a:latin typeface="Calibri"/>
                          <a:ea typeface="Calibri"/>
                          <a:cs typeface="Calibri"/>
                          <a:sym typeface="Calibri"/>
                        </a:rPr>
                        <a:t>Jackielin1</a:t>
                      </a:r>
                      <a:endParaRPr sz="900" u="none" strike="noStrike" cap="none" dirty="0"/>
                    </a:p>
                  </a:txBody>
                  <a:tcPr marL="91450" marR="91450" marT="45725" marB="45725"/>
                </a:tc>
                <a:extLst>
                  <a:ext uri="{0D108BD9-81ED-4DB2-BD59-A6C34878D82A}">
                    <a16:rowId xmlns:a16="http://schemas.microsoft.com/office/drawing/2014/main" val="10005"/>
                  </a:ext>
                </a:extLst>
              </a:tr>
            </a:tbl>
          </a:graphicData>
        </a:graphic>
      </p:graphicFrame>
      <p:sp>
        <p:nvSpPr>
          <p:cNvPr id="190" name="Google Shape;190;p10"/>
          <p:cNvSpPr txBox="1">
            <a:spLocks noGrp="1"/>
          </p:cNvSpPr>
          <p:nvPr>
            <p:ph type="title"/>
          </p:nvPr>
        </p:nvSpPr>
        <p:spPr>
          <a:xfrm>
            <a:off x="3549975" y="144016"/>
            <a:ext cx="5092048" cy="500042"/>
          </a:xfrm>
          <a:prstGeom prst="rect">
            <a:avLst/>
          </a:prstGeom>
          <a:noFill/>
          <a:ln>
            <a:noFill/>
          </a:ln>
        </p:spPr>
        <p:txBody>
          <a:bodyPr spcFirstLastPara="1" wrap="square" lIns="91425" tIns="45700" rIns="91425" bIns="45700" anchor="t" anchorCtr="0">
            <a:normAutofit fontScale="90000"/>
          </a:bodyPr>
          <a:lstStyle/>
          <a:p>
            <a:pPr marL="0" marR="0" lvl="0" indent="0" algn="ctr" rtl="0">
              <a:lnSpc>
                <a:spcPct val="90000"/>
              </a:lnSpc>
              <a:spcBef>
                <a:spcPts val="0"/>
              </a:spcBef>
              <a:spcAft>
                <a:spcPts val="0"/>
              </a:spcAft>
              <a:buClr>
                <a:schemeClr val="dk1"/>
              </a:buClr>
              <a:buSzPct val="100000"/>
              <a:buFont typeface="Calibri"/>
              <a:buNone/>
            </a:pPr>
            <a:r>
              <a:rPr lang="en-US" sz="4400" b="0" i="0" u="none" strike="noStrike" cap="none">
                <a:solidFill>
                  <a:schemeClr val="dk1"/>
                </a:solidFill>
                <a:latin typeface="Calibri"/>
                <a:ea typeface="Calibri"/>
                <a:cs typeface="Calibri"/>
                <a:sym typeface="Calibri"/>
              </a:rPr>
              <a:t>Attribution / Citation</a:t>
            </a:r>
            <a:endParaRPr/>
          </a:p>
        </p:txBody>
      </p:sp>
      <p:pic>
        <p:nvPicPr>
          <p:cNvPr id="3" name="Picture 6" descr="Free engine electric train vector">
            <a:extLst>
              <a:ext uri="{FF2B5EF4-FFF2-40B4-BE49-F238E27FC236}">
                <a16:creationId xmlns:a16="http://schemas.microsoft.com/office/drawing/2014/main" id="{475E1E69-464C-2624-62B0-529E559E5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0745" y="2051801"/>
            <a:ext cx="835008" cy="41750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 descr="Free boxcar car goods train vector">
            <a:extLst>
              <a:ext uri="{FF2B5EF4-FFF2-40B4-BE49-F238E27FC236}">
                <a16:creationId xmlns:a16="http://schemas.microsoft.com/office/drawing/2014/main" id="{C4089BA4-E5CB-BCE6-36A9-ABB55B1D44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40035" y="2063606"/>
            <a:ext cx="512538" cy="256269"/>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Free man cartoon comic vector">
            <a:extLst>
              <a:ext uri="{FF2B5EF4-FFF2-40B4-BE49-F238E27FC236}">
                <a16:creationId xmlns:a16="http://schemas.microsoft.com/office/drawing/2014/main" id="{198CF853-828F-A509-51C3-BA31C6CB659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68843" y="2514040"/>
            <a:ext cx="163232" cy="32646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Free old walk stick illustration">
            <a:extLst>
              <a:ext uri="{FF2B5EF4-FFF2-40B4-BE49-F238E27FC236}">
                <a16:creationId xmlns:a16="http://schemas.microsoft.com/office/drawing/2014/main" id="{AA3A8C34-2BF2-54AB-4BF8-1548ACED2344}"/>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10000" b="93438" l="10000" r="90000">
                        <a14:foregroundMark x1="18333" y1="82344" x2="28125" y2="87891"/>
                        <a14:foregroundMark x1="28125" y1="87891" x2="29063" y2="87969"/>
                        <a14:foregroundMark x1="55104" y1="53516" x2="55937" y2="58359"/>
                        <a14:foregroundMark x1="58125" y1="93438" x2="60729" y2="93438"/>
                      </a14:backgroundRemoval>
                    </a14:imgEffect>
                  </a14:imgLayer>
                </a14:imgProps>
              </a:ext>
              <a:ext uri="{28A0092B-C50C-407E-A947-70E740481C1C}">
                <a14:useLocalDpi xmlns:a14="http://schemas.microsoft.com/office/drawing/2010/main" val="0"/>
              </a:ext>
            </a:extLst>
          </a:blip>
          <a:srcRect/>
          <a:stretch>
            <a:fillRect/>
          </a:stretch>
        </p:blipFill>
        <p:spPr bwMode="auto">
          <a:xfrm>
            <a:off x="2707621" y="2948803"/>
            <a:ext cx="260373" cy="34716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descr="Free car vintage black illustration">
            <a:extLst>
              <a:ext uri="{FF2B5EF4-FFF2-40B4-BE49-F238E27FC236}">
                <a16:creationId xmlns:a16="http://schemas.microsoft.com/office/drawing/2014/main" id="{4EA1D2A7-7501-9FD8-C9B7-17250A5D81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50459" y="3424342"/>
            <a:ext cx="233513" cy="224290"/>
          </a:xfrm>
          <a:prstGeom prst="rect">
            <a:avLst/>
          </a:prstGeom>
          <a:noFill/>
          <a:extLst>
            <a:ext uri="{909E8E84-426E-40DD-AFC4-6F175D3DCCD1}">
              <a14:hiddenFill xmlns:a14="http://schemas.microsoft.com/office/drawing/2010/main">
                <a:solidFill>
                  <a:srgbClr val="FFFFFF"/>
                </a:solidFill>
              </a14:hiddenFill>
            </a:ext>
          </a:extLst>
        </p:spPr>
      </p:pic>
      <p:grpSp>
        <p:nvGrpSpPr>
          <p:cNvPr id="2" name="Group 1">
            <a:extLst>
              <a:ext uri="{FF2B5EF4-FFF2-40B4-BE49-F238E27FC236}">
                <a16:creationId xmlns:a16="http://schemas.microsoft.com/office/drawing/2014/main" id="{5AF422BC-36D6-45FA-9715-5201309C6B7C}"/>
              </a:ext>
            </a:extLst>
          </p:cNvPr>
          <p:cNvGrpSpPr/>
          <p:nvPr/>
        </p:nvGrpSpPr>
        <p:grpSpPr>
          <a:xfrm>
            <a:off x="2478250" y="3812853"/>
            <a:ext cx="794722" cy="489633"/>
            <a:chOff x="2363527" y="3738714"/>
            <a:chExt cx="794722" cy="489633"/>
          </a:xfrm>
        </p:grpSpPr>
        <p:pic>
          <p:nvPicPr>
            <p:cNvPr id="13" name="Picture 6" descr="Free house property building vector">
              <a:extLst>
                <a:ext uri="{FF2B5EF4-FFF2-40B4-BE49-F238E27FC236}">
                  <a16:creationId xmlns:a16="http://schemas.microsoft.com/office/drawing/2014/main" id="{FD21DF51-1331-CE5F-DF55-7AF49990762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849279" y="3738714"/>
              <a:ext cx="308970" cy="244504"/>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ree car automobile headlamp vector">
              <a:extLst>
                <a:ext uri="{FF2B5EF4-FFF2-40B4-BE49-F238E27FC236}">
                  <a16:creationId xmlns:a16="http://schemas.microsoft.com/office/drawing/2014/main" id="{AE2DB01F-D2F3-4855-688B-49D21B1478B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63527" y="3764890"/>
              <a:ext cx="265555" cy="18006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8" descr="Free calendar the refinery date vector">
              <a:extLst>
                <a:ext uri="{FF2B5EF4-FFF2-40B4-BE49-F238E27FC236}">
                  <a16:creationId xmlns:a16="http://schemas.microsoft.com/office/drawing/2014/main" id="{A6A3DAF9-35C7-09DA-AC12-C97A2BF2EE32}"/>
                </a:ext>
              </a:extLst>
            </p:cNvPr>
            <p:cNvPicPr>
              <a:picLocks noChangeAspect="1" noChangeArrowheads="1"/>
            </p:cNvPicPr>
            <p:nvPr/>
          </p:nvPicPr>
          <p:blipFill rotWithShape="1">
            <a:blip r:embed="rId11">
              <a:extLst>
                <a:ext uri="{28A0092B-C50C-407E-A947-70E740481C1C}">
                  <a14:useLocalDpi xmlns:a14="http://schemas.microsoft.com/office/drawing/2010/main" val="0"/>
                </a:ext>
              </a:extLst>
            </a:blip>
            <a:srcRect t="33625"/>
            <a:stretch/>
          </p:blipFill>
          <p:spPr bwMode="auto">
            <a:xfrm>
              <a:off x="2401863" y="4008765"/>
              <a:ext cx="233873" cy="21958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0" descr="Free cat number animal vector">
              <a:extLst>
                <a:ext uri="{FF2B5EF4-FFF2-40B4-BE49-F238E27FC236}">
                  <a16:creationId xmlns:a16="http://schemas.microsoft.com/office/drawing/2014/main" id="{95411002-6767-9B8F-F4EE-C5BCCA39CEAC}"/>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9406" y="4050597"/>
              <a:ext cx="249857" cy="176658"/>
            </a:xfrm>
            <a:prstGeom prst="rect">
              <a:avLst/>
            </a:prstGeom>
            <a:noFill/>
            <a:extLst>
              <a:ext uri="{909E8E84-426E-40DD-AFC4-6F175D3DCCD1}">
                <a14:hiddenFill xmlns:a14="http://schemas.microsoft.com/office/drawing/2010/main">
                  <a:solidFill>
                    <a:srgbClr val="FFFFFF"/>
                  </a:solidFill>
                </a14:hiddenFill>
              </a:ext>
            </a:extLst>
          </p:spPr>
        </p:pic>
      </p:grpSp>
      <p:pic>
        <p:nvPicPr>
          <p:cNvPr id="10" name="Picture 4" descr="Free India Train photo and picture">
            <a:extLst>
              <a:ext uri="{FF2B5EF4-FFF2-40B4-BE49-F238E27FC236}">
                <a16:creationId xmlns:a16="http://schemas.microsoft.com/office/drawing/2014/main" id="{9DB40C6B-9AD2-5FAB-4336-83E90167A38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717868" y="1864228"/>
            <a:ext cx="315487" cy="175243"/>
          </a:xfrm>
          <a:prstGeom prst="rect">
            <a:avLst/>
          </a:prstGeom>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8E31E9C9-AC3D-4F97-9A3D-F300F2E3955B}"/>
              </a:ext>
            </a:extLst>
          </p:cNvPr>
          <p:cNvPicPr>
            <a:picLocks noChangeAspect="1"/>
          </p:cNvPicPr>
          <p:nvPr/>
        </p:nvPicPr>
        <p:blipFill>
          <a:blip r:embed="rId14">
            <a:clrChange>
              <a:clrFrom>
                <a:srgbClr val="FFFFFF"/>
              </a:clrFrom>
              <a:clrTo>
                <a:srgbClr val="FFFFFF">
                  <a:alpha val="0"/>
                </a:srgbClr>
              </a:clrTo>
            </a:clrChange>
          </a:blip>
          <a:stretch>
            <a:fillRect/>
          </a:stretch>
        </p:blipFill>
        <p:spPr>
          <a:xfrm>
            <a:off x="2889023" y="2524858"/>
            <a:ext cx="210212" cy="410814"/>
          </a:xfrm>
          <a:prstGeom prst="rect">
            <a:avLst/>
          </a:prstGeom>
        </p:spPr>
      </p:pic>
    </p:spTree>
  </p:cSld>
  <p:clrMapOvr>
    <a:masterClrMapping/>
  </p:clrMapOvr>
</p:sld>
</file>

<file path=ppt/theme/theme1.xml><?xml version="1.0" encoding="utf-8"?>
<a:theme xmlns:a="http://schemas.openxmlformats.org/drawingml/2006/main" name="MLP">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DD">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IQ">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MS">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S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VC">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Attribut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1452</TotalTime>
  <Words>3180</Words>
  <Application>Microsoft Office PowerPoint</Application>
  <PresentationFormat>Widescreen</PresentationFormat>
  <Paragraphs>460</Paragraphs>
  <Slides>22</Slides>
  <Notes>22</Notes>
  <HiddenSlides>0</HiddenSlides>
  <MMClips>0</MMClips>
  <ScaleCrop>false</ScaleCrop>
  <HeadingPairs>
    <vt:vector size="6" baseType="variant">
      <vt:variant>
        <vt:lpstr>Fonts Used</vt:lpstr>
      </vt:variant>
      <vt:variant>
        <vt:i4>6</vt:i4>
      </vt:variant>
      <vt:variant>
        <vt:lpstr>Theme</vt:lpstr>
      </vt:variant>
      <vt:variant>
        <vt:i4>7</vt:i4>
      </vt:variant>
      <vt:variant>
        <vt:lpstr>Slide Titles</vt:lpstr>
      </vt:variant>
      <vt:variant>
        <vt:i4>22</vt:i4>
      </vt:variant>
    </vt:vector>
  </HeadingPairs>
  <TitlesOfParts>
    <vt:vector size="35" baseType="lpstr">
      <vt:lpstr>-apple-system-font</vt:lpstr>
      <vt:lpstr>Arial</vt:lpstr>
      <vt:lpstr>Calibri</vt:lpstr>
      <vt:lpstr>Cambria</vt:lpstr>
      <vt:lpstr>Cambria Math</vt:lpstr>
      <vt:lpstr>Wingdings</vt:lpstr>
      <vt:lpstr>MLP</vt:lpstr>
      <vt:lpstr>1_DD</vt:lpstr>
      <vt:lpstr>IQ</vt:lpstr>
      <vt:lpstr>MS</vt:lpstr>
      <vt:lpstr>SA</vt:lpstr>
      <vt:lpstr>VC</vt:lpstr>
      <vt:lpstr>Attribution</vt:lpstr>
      <vt:lpstr>Patterns in Numbers</vt:lpstr>
      <vt:lpstr>PowerPoint Presentation</vt:lpstr>
      <vt:lpstr>Story: Journey in a Train </vt:lpstr>
      <vt:lpstr>Story: Journey in a Train </vt:lpstr>
      <vt:lpstr>Story: Journey in a Train </vt:lpstr>
      <vt:lpstr>PowerPoint Presentation</vt:lpstr>
      <vt:lpstr>Story: Journey in a Train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Number Patterns: Answer the following</vt:lpstr>
      <vt:lpstr>PowerPoint Presentation</vt:lpstr>
      <vt:lpstr>PowerPoint Presentation</vt:lpstr>
      <vt:lpstr>Attribution / Citation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prabha acharya</dc:creator>
  <cp:lastModifiedBy>admin</cp:lastModifiedBy>
  <cp:revision>172</cp:revision>
  <dcterms:created xsi:type="dcterms:W3CDTF">2023-08-23T08:06:50Z</dcterms:created>
  <dcterms:modified xsi:type="dcterms:W3CDTF">2025-04-13T12:58:28Z</dcterms:modified>
</cp:coreProperties>
</file>