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metadata" ContentType="application/binary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4" roundtripDataSignature="AMtx7mgjFv/Vi3B8dfACLB6nCEEoHu4ET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9A1AFF90-52AF-48F2-85AC-C9CE68353451}">
  <a:tblStyle styleId="{9A1AFF90-52AF-48F2-85AC-C9CE68353451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660"/>
  </p:normalViewPr>
  <p:slideViewPr>
    <p:cSldViewPr snapToGrid="0">
      <p:cViewPr varScale="1">
        <p:scale>
          <a:sx n="42" d="100"/>
          <a:sy n="42" d="100"/>
        </p:scale>
        <p:origin x="-63" y="-51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200"/>
                <a:buFont typeface="Arial"/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loanpix/2962833007%20-%20CC%20BY%202.0" TargetMode="External"/><Relationship Id="rId3" Type="http://schemas.openxmlformats.org/officeDocument/2006/relationships/hyperlink" Target="https://pixnio.com/flora-plants/seabeach-amaranth-plant-amaranthus-pumilus" TargetMode="External"/><Relationship Id="rId7" Type="http://schemas.openxmlformats.org/officeDocument/2006/relationships/hyperlink" Target="https://pixabay.com/en/japanese-maple-bush-red-red-maple-2455522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en/thick-sheet-greenhouse-aeonium-plant-510121/" TargetMode="External"/><Relationship Id="rId5" Type="http://schemas.openxmlformats.org/officeDocument/2006/relationships/hyperlink" Target="https://pixabay.com/en/tree-oak-oak-tree-quercus-1544704/" TargetMode="External"/><Relationship Id="rId4" Type="http://schemas.openxmlformats.org/officeDocument/2006/relationships/hyperlink" Target="https://pixabay.com/en/blue-spruce-spruce-tree-tree-spruce-1149674/" TargetMode="External"/><Relationship Id="rId9" Type="http://schemas.openxmlformats.org/officeDocument/2006/relationships/hyperlink" Target="https://www.flickr.com/photos/sloanpix/" TargetMode="Externa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lickr.com/photos/volvob12b/17025090657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Relationship Id="rId4" Type="http://schemas.openxmlformats.org/officeDocument/2006/relationships/hyperlink" Target="https://libreshot.com/magic-mushrooms-2/" TargetMode="Externa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xpixel.net/Parasite-Mistletoe-Tree-Tree-Plant-Santalaceae-2201282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1" name="Google Shape;3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US" sz="1200" b="0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Objects (Image/audio/ Video/Animation) used in this slide - 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 &lt;Short Description&gt; - &lt;SOURCE URL&gt;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2" name="Google Shape;32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7" name="Google Shape;3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8" name="Google Shape;3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6" name="Google Shape;46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/>
              <a:t>SSSVV Gallery</a:t>
            </a:r>
            <a:endParaRPr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https://pixnio.com/flora-plants/seabeach-amaranth-plant-amaranthus-pumilus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https://pixabay.com/en/blue-spruce-spruce-tree-tree-spruce-1149674/</a:t>
            </a:r>
            <a:endParaRPr sz="1200" b="1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https://pixabay.com/en/tree-oak-oak-tree-quercus-1544704/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https://pixabay.com/en/thick-sheet-greenhouse-aeonium-plant-510121/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https://pixabay.com/en/japanese-maple-bush-red-red-maple-2455522/</a:t>
            </a: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8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https://www.flickr.com/photos/sloanpix/2962833007 - CC BY 2.0</a:t>
            </a:r>
            <a:r>
              <a:rPr lang="en-US" sz="1200" b="0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200" b="1" i="0" u="sng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Chris Sloan</a:t>
            </a:r>
            <a: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/>
            </a:r>
            <a:br>
              <a:rPr lang="en-US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1200" b="0" i="0" u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" name="Google Shape;47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74" name="Google Shape;74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https://www.flickr.com/photos/volvob12b/17025090657</a:t>
            </a: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Public Domain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https://libreshot.com/magic-mushrooms-2/</a:t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" name="Google Shape;75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7" name="Google Shape;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8" name="Google Shape;88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5</a:t>
            </a:fld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xmlns="" val="tx"/>
                    </a:ext>
                  </a:extLst>
                </a:hlinkClick>
              </a:rPr>
              <a:t>https://www.maxpixel.net/Parasite-Mistletoe-Tree-Tree-Plant-Santalaceae-2201282</a:t>
            </a:r>
            <a:endParaRPr sz="120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96" name="Google Shape;96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US"/>
              <a:pPr marL="0" lvl="0" indent="0" algn="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SzPts val="1400"/>
                <a:buNone/>
              </a:pPr>
              <a:t>6</a:t>
            </a:fld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04" name="Google Shape;10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9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grpSp>
        <p:nvGrpSpPr>
          <p:cNvPr id="14" name="Google Shape;14;p9"/>
          <p:cNvGrpSpPr/>
          <p:nvPr/>
        </p:nvGrpSpPr>
        <p:grpSpPr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15" name="Google Shape;15;p9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B0F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9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FB3B69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I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" name="Google Shape;17;p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3F3151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E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8" name="Google Shape;18;p9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>
                <a:gd name="adj1" fmla="val 16667"/>
                <a:gd name="adj2" fmla="val 0"/>
              </a:avLst>
            </a:prstGeom>
            <a:solidFill>
              <a:srgbClr val="008000"/>
            </a:solidFill>
            <a:ln>
              <a:noFill/>
            </a:ln>
            <a:effectLst>
              <a:reflection stA="50000" endA="300" endPos="90000" sy="-100000" algn="bl" rotWithShape="0"/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P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cxnSp>
          <p:nvCxnSpPr>
            <p:cNvPr id="19" name="Google Shape;19;p9"/>
            <p:cNvCxnSpPr/>
            <p:nvPr/>
          </p:nvCxnSpPr>
          <p:spPr>
            <a:xfrm>
              <a:off x="682020" y="0"/>
              <a:ext cx="0" cy="814025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0" name="Google Shape;20;p9"/>
            <p:cNvCxnSpPr/>
            <p:nvPr/>
          </p:nvCxnSpPr>
          <p:spPr>
            <a:xfrm>
              <a:off x="0" y="651981"/>
              <a:ext cx="828291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1" name="Google Shape;21;p9"/>
            <p:cNvCxnSpPr/>
            <p:nvPr/>
          </p:nvCxnSpPr>
          <p:spPr>
            <a:xfrm>
              <a:off x="748636" y="218977"/>
              <a:ext cx="0" cy="633131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2" name="Google Shape;22;p9"/>
            <p:cNvCxnSpPr/>
            <p:nvPr/>
          </p:nvCxnSpPr>
          <p:spPr>
            <a:xfrm>
              <a:off x="196227" y="712914"/>
              <a:ext cx="676124" cy="0"/>
            </a:xfrm>
            <a:prstGeom prst="straightConnector1">
              <a:avLst/>
            </a:prstGeom>
            <a:noFill/>
            <a:ln w="12700" cap="flat" cmpd="sng">
              <a:solidFill>
                <a:srgbClr val="FE6E2E"/>
              </a:solidFill>
              <a:prstDash val="solid"/>
              <a:round/>
              <a:headEnd type="none" w="sm" len="sm"/>
              <a:tailEnd type="none" w="sm" len="sm"/>
            </a:ln>
          </p:spPr>
        </p:cxnSp>
      </p:grpSp>
      <p:sp>
        <p:nvSpPr>
          <p:cNvPr id="23" name="Google Shape;23;p9"/>
          <p:cNvSpPr/>
          <p:nvPr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US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US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US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" name="Google Shape;24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162807" y="554349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7" name="Google Shape;27;p10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8" name="Google Shape;28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229600" y="5943600"/>
            <a:ext cx="914400" cy="914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131090" y="52321"/>
            <a:ext cx="967390" cy="938279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8">
            <a:hlinkClick r:id="rId5"/>
          </p:cNvPr>
          <p:cNvSpPr/>
          <p:nvPr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457200" marR="0" lvl="1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US" sz="1100" b="1" i="0" u="none" strike="noStrike" cap="none">
                <a:solidFill>
                  <a:srgbClr val="0000CC"/>
                </a:solidFill>
                <a:latin typeface="Calibri"/>
                <a:ea typeface="Calibri"/>
                <a:cs typeface="Calibri"/>
                <a:sym typeface="Calibri"/>
              </a:rPr>
              <a:t>©www.srisathyasaividyavahini.org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flickr.com/photos/sloanpix/2962833007%20-%20CC%20BY%202.0" TargetMode="External"/><Relationship Id="rId13" Type="http://schemas.openxmlformats.org/officeDocument/2006/relationships/image" Target="../media/image14.jpeg"/><Relationship Id="rId18" Type="http://schemas.openxmlformats.org/officeDocument/2006/relationships/image" Target="../media/image8.jpeg"/><Relationship Id="rId3" Type="http://schemas.openxmlformats.org/officeDocument/2006/relationships/hyperlink" Target="https://pixnio.com/flora-plants/seabeach-amaranth-plant-amaranthus-pumilus" TargetMode="External"/><Relationship Id="rId21" Type="http://schemas.openxmlformats.org/officeDocument/2006/relationships/image" Target="../media/image12.jpeg"/><Relationship Id="rId7" Type="http://schemas.openxmlformats.org/officeDocument/2006/relationships/hyperlink" Target="https://pixabay.com/en/japanese-maple-bush-red-red-maple-2455522/" TargetMode="External"/><Relationship Id="rId12" Type="http://schemas.openxmlformats.org/officeDocument/2006/relationships/hyperlink" Target="https://www.maxpixel.net/Parasite-Mistletoe-Tree-Tree-Plant-Santalaceae-2201282" TargetMode="External"/><Relationship Id="rId17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6" Type="http://schemas.openxmlformats.org/officeDocument/2006/relationships/image" Target="../media/image10.png"/><Relationship Id="rId20" Type="http://schemas.openxmlformats.org/officeDocument/2006/relationships/image" Target="../media/image1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pixabay.com/en/thick-sheet-greenhouse-aeonium-plant-510121/" TargetMode="External"/><Relationship Id="rId11" Type="http://schemas.openxmlformats.org/officeDocument/2006/relationships/hyperlink" Target="https://libreshot.com/magic-mushrooms-2/" TargetMode="External"/><Relationship Id="rId5" Type="http://schemas.openxmlformats.org/officeDocument/2006/relationships/hyperlink" Target="https://pixabay.com/en/tree-oak-oak-tree-quercus-1544704/" TargetMode="External"/><Relationship Id="rId15" Type="http://schemas.openxmlformats.org/officeDocument/2006/relationships/image" Target="../media/image6.jpeg"/><Relationship Id="rId10" Type="http://schemas.openxmlformats.org/officeDocument/2006/relationships/hyperlink" Target="https://www.flickr.com/photos/volvob12b/17025090657" TargetMode="External"/><Relationship Id="rId19" Type="http://schemas.openxmlformats.org/officeDocument/2006/relationships/image" Target="../media/image9.jpeg"/><Relationship Id="rId4" Type="http://schemas.openxmlformats.org/officeDocument/2006/relationships/hyperlink" Target="https://pixabay.com/en/blue-spruce-spruce-tree-tree-spruce-1149674/" TargetMode="External"/><Relationship Id="rId9" Type="http://schemas.openxmlformats.org/officeDocument/2006/relationships/hyperlink" Target="https://www.flickr.com/photos/sloanpix/" TargetMode="External"/><Relationship Id="rId14" Type="http://schemas.openxmlformats.org/officeDocument/2006/relationships/image" Target="../media/image5.jpeg"/><Relationship Id="rId22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"/>
          <p:cNvSpPr txBox="1"/>
          <p:nvPr/>
        </p:nvSpPr>
        <p:spPr>
          <a:xfrm>
            <a:off x="719572" y="2759606"/>
            <a:ext cx="7704856" cy="1338788"/>
          </a:xfrm>
          <a:prstGeom prst="rect">
            <a:avLst/>
          </a:prstGeom>
          <a:gradFill>
            <a:gsLst>
              <a:gs pos="0">
                <a:srgbClr val="759336"/>
              </a:gs>
              <a:gs pos="80000">
                <a:srgbClr val="99C247"/>
              </a:gs>
              <a:gs pos="100000">
                <a:srgbClr val="9BC545"/>
              </a:gs>
            </a:gsLst>
            <a:lin ang="16200000" scaled="0"/>
          </a:gra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હું</a:t>
            </a:r>
            <a:r>
              <a:rPr lang="en-US" sz="5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5400" b="1" i="0" u="none" strike="noStrike" cap="none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હરિત </a:t>
            </a:r>
            <a:r>
              <a:rPr lang="en-US" sz="5400" b="1" i="0" u="none" strike="noStrike" cap="none" dirty="0" err="1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નથી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oogle Shape;40;p2"/>
          <p:cNvSpPr txBox="1"/>
          <p:nvPr/>
        </p:nvSpPr>
        <p:spPr>
          <a:xfrm>
            <a:off x="539553" y="1074003"/>
            <a:ext cx="7766247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57200" marR="0" lvl="0" indent="-4572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1. આ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આકૃતિમાં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દર્શાવેલ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વનસ્પતિને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જુઓ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તેની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પાંદડીઓ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લીલી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નથી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તો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તે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પોતા</a:t>
            </a:r>
            <a:r>
              <a:rPr lang="gu-IN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નો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કેવી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રીતે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મેળવે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rgbClr val="000066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1" name="Google Shape;4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71800" y="2057400"/>
            <a:ext cx="3615110" cy="2408486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2"/>
          <p:cNvSpPr txBox="1"/>
          <p:nvPr/>
        </p:nvSpPr>
        <p:spPr>
          <a:xfrm>
            <a:off x="960984" y="5041141"/>
            <a:ext cx="7344816" cy="1200329"/>
          </a:xfrm>
          <a:prstGeom prst="rect">
            <a:avLst/>
          </a:prstGeom>
          <a:gradFill>
            <a:gsLst>
              <a:gs pos="0">
                <a:srgbClr val="DAFEA4"/>
              </a:gs>
              <a:gs pos="35000">
                <a:srgbClr val="E3FEBF"/>
              </a:gs>
              <a:gs pos="100000">
                <a:srgbClr val="F4FEE6"/>
              </a:gs>
            </a:gsLst>
            <a:lin ang="16200000" scaled="0"/>
          </a:gradFill>
          <a:ln w="9525" cap="flat" cmpd="sng">
            <a:solidFill>
              <a:srgbClr val="97B853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just"/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વનસ્પતિઓમાં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હરિતદ્રવ્ય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ક્લોરોફિલ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પિગમેન્ટ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પરંતુ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તેમાં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હાજર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લાલ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રંગદ્રવ્ય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પિગમેન્ટ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લીલા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રંગને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છુપાવી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દે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લાલ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રંગદ્રવ્ય </a:t>
            </a:r>
            <a:r>
              <a:rPr lang="en-US" sz="2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પિગમેન્ટ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)એ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એન્થોસાયનિન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0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2"/>
          <p:cNvSpPr txBox="1"/>
          <p:nvPr/>
        </p:nvSpPr>
        <p:spPr>
          <a:xfrm>
            <a:off x="1659466" y="76200"/>
            <a:ext cx="5572033" cy="923289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3"/>
          <p:cNvSpPr/>
          <p:nvPr/>
        </p:nvSpPr>
        <p:spPr>
          <a:xfrm>
            <a:off x="844924" y="950840"/>
            <a:ext cx="7315200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401638" marR="0" lvl="0" indent="-401638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તમે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કેટલીક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વનસ્પતિઓના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નામ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શકો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જેણી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પાંદડીઓ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લીલા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રંગની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ન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24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0" name="Google Shape;50;p3"/>
          <p:cNvGrpSpPr/>
          <p:nvPr/>
        </p:nvGrpSpPr>
        <p:grpSpPr>
          <a:xfrm>
            <a:off x="381000" y="1835881"/>
            <a:ext cx="1763688" cy="2233830"/>
            <a:chOff x="838200" y="2909455"/>
            <a:chExt cx="1763688" cy="2613581"/>
          </a:xfrm>
        </p:grpSpPr>
        <p:pic>
          <p:nvPicPr>
            <p:cNvPr id="51" name="Google Shape;51;p3" descr="plant_duranta_plant_20180512_1160431360"/>
            <p:cNvPicPr preferRelativeResize="0"/>
            <p:nvPr/>
          </p:nvPicPr>
          <p:blipFill rotWithShape="1">
            <a:blip r:embed="rId3">
              <a:alphaModFix/>
            </a:blip>
            <a:srcRect t="16521" b="19484"/>
            <a:stretch/>
          </p:blipFill>
          <p:spPr>
            <a:xfrm>
              <a:off x="838200" y="2909455"/>
              <a:ext cx="1763688" cy="21197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" name="Google Shape;52;p3"/>
            <p:cNvSpPr txBox="1"/>
            <p:nvPr/>
          </p:nvSpPr>
          <p:spPr>
            <a:xfrm>
              <a:off x="1111128" y="5061412"/>
              <a:ext cx="130648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gu-IN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દૂરંતા </a:t>
              </a:r>
              <a:endParaRPr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3" name="Google Shape;53;p3"/>
          <p:cNvGrpSpPr/>
          <p:nvPr/>
        </p:nvGrpSpPr>
        <p:grpSpPr>
          <a:xfrm>
            <a:off x="4800601" y="1824334"/>
            <a:ext cx="2272015" cy="1923752"/>
            <a:chOff x="3140225" y="3729608"/>
            <a:chExt cx="2272015" cy="1923752"/>
          </a:xfrm>
        </p:grpSpPr>
        <p:pic>
          <p:nvPicPr>
            <p:cNvPr id="54" name="Google Shape;54;p3" descr="seabeach, amaranth, plant, amaranthus, pumilus"/>
            <p:cNvPicPr preferRelativeResize="0"/>
            <p:nvPr/>
          </p:nvPicPr>
          <p:blipFill rotWithShape="1">
            <a:blip r:embed="rId4">
              <a:alphaModFix/>
            </a:blip>
            <a:srcRect l="5517" t="12371" r="3446"/>
            <a:stretch/>
          </p:blipFill>
          <p:spPr>
            <a:xfrm>
              <a:off x="3140225" y="3729608"/>
              <a:ext cx="2272015" cy="146304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" name="Google Shape;55;p3"/>
            <p:cNvSpPr txBox="1"/>
            <p:nvPr/>
          </p:nvSpPr>
          <p:spPr>
            <a:xfrm>
              <a:off x="3193459" y="5191736"/>
              <a:ext cx="2130583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લાલ</a:t>
              </a:r>
              <a:r>
                <a:rPr lang="en-US" sz="2400" b="1" i="0" u="none" strike="noStrike" cap="none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rPr>
                <a:t>અમરાંથસ</a:t>
              </a:r>
              <a:endParaRPr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56" name="Google Shape;56;p3"/>
          <p:cNvGrpSpPr/>
          <p:nvPr/>
        </p:nvGrpSpPr>
        <p:grpSpPr>
          <a:xfrm>
            <a:off x="2158135" y="1768644"/>
            <a:ext cx="2721864" cy="2490084"/>
            <a:chOff x="5938664" y="3340759"/>
            <a:chExt cx="2721864" cy="2490084"/>
          </a:xfrm>
        </p:grpSpPr>
        <p:pic>
          <p:nvPicPr>
            <p:cNvPr id="57" name="Google Shape;57;p3" descr="Blue Spruce, Spruce Tree, Tree, Spruce, Blue, Nature"/>
            <p:cNvPicPr preferRelativeResize="0"/>
            <p:nvPr/>
          </p:nvPicPr>
          <p:blipFill rotWithShape="1">
            <a:blip r:embed="rId5">
              <a:alphaModFix/>
            </a:blip>
            <a:srcRect t="23423" b="17183"/>
            <a:stretch/>
          </p:blipFill>
          <p:spPr>
            <a:xfrm>
              <a:off x="6156176" y="3340759"/>
              <a:ext cx="2202962" cy="196734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" name="Google Shape;58;p3"/>
            <p:cNvSpPr txBox="1"/>
            <p:nvPr/>
          </p:nvSpPr>
          <p:spPr>
            <a:xfrm>
              <a:off x="5938664" y="5369219"/>
              <a:ext cx="2721864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બ્લૂ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કોલોરાડો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સ્પ્રુસ</a:t>
              </a:r>
              <a:endParaRPr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9" name="Google Shape;59;p3"/>
          <p:cNvSpPr txBox="1"/>
          <p:nvPr/>
        </p:nvSpPr>
        <p:spPr>
          <a:xfrm>
            <a:off x="1817511" y="0"/>
            <a:ext cx="5447856" cy="923289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60" name="Google Shape;60;p3"/>
          <p:cNvGrpSpPr/>
          <p:nvPr/>
        </p:nvGrpSpPr>
        <p:grpSpPr>
          <a:xfrm>
            <a:off x="4981472" y="4175448"/>
            <a:ext cx="2006350" cy="2352877"/>
            <a:chOff x="3322714" y="1863368"/>
            <a:chExt cx="2006350" cy="2352877"/>
          </a:xfrm>
        </p:grpSpPr>
        <p:pic>
          <p:nvPicPr>
            <p:cNvPr id="61" name="Google Shape;61;p3" descr="Thick Sheet Greenhouse, Aeonium, Plant, Rosette"/>
            <p:cNvPicPr preferRelativeResize="0"/>
            <p:nvPr/>
          </p:nvPicPr>
          <p:blipFill rotWithShape="1">
            <a:blip r:embed="rId6">
              <a:alphaModFix/>
            </a:blip>
            <a:srcRect/>
            <a:stretch/>
          </p:blipFill>
          <p:spPr>
            <a:xfrm>
              <a:off x="3322714" y="1863368"/>
              <a:ext cx="2006350" cy="18288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" name="Google Shape;62;p3"/>
            <p:cNvSpPr txBox="1"/>
            <p:nvPr/>
          </p:nvSpPr>
          <p:spPr>
            <a:xfrm>
              <a:off x="3597093" y="3754580"/>
              <a:ext cx="1323567" cy="4616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en-US" sz="2400" b="1" i="0" u="none" strike="noStrike" cap="none" dirty="0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સનબર્સ્ટ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3" name="Google Shape;63;p3"/>
          <p:cNvGrpSpPr/>
          <p:nvPr/>
        </p:nvGrpSpPr>
        <p:grpSpPr>
          <a:xfrm>
            <a:off x="2670492" y="4347960"/>
            <a:ext cx="2343888" cy="2517595"/>
            <a:chOff x="6099492" y="2159496"/>
            <a:chExt cx="2343888" cy="2517595"/>
          </a:xfrm>
        </p:grpSpPr>
        <p:pic>
          <p:nvPicPr>
            <p:cNvPr id="64" name="Google Shape;64;p3" descr="Japanese Maple, Bush, Red, Red Maple, Leaves, Garden"/>
            <p:cNvPicPr preferRelativeResize="0"/>
            <p:nvPr/>
          </p:nvPicPr>
          <p:blipFill rotWithShape="1">
            <a:blip r:embed="rId7">
              <a:alphaModFix/>
            </a:blip>
            <a:srcRect/>
            <a:stretch/>
          </p:blipFill>
          <p:spPr>
            <a:xfrm>
              <a:off x="6145560" y="2159496"/>
              <a:ext cx="2160240" cy="165618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" name="Google Shape;65;p3"/>
            <p:cNvSpPr txBox="1"/>
            <p:nvPr/>
          </p:nvSpPr>
          <p:spPr>
            <a:xfrm>
              <a:off x="6099492" y="3846135"/>
              <a:ext cx="2343888" cy="830956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લાલ</a:t>
              </a:r>
              <a:r>
                <a:rPr lang="en-US" sz="2400" b="1" i="0" u="none" strike="noStrike" cap="none" dirty="0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જાપાનીઝ</a:t>
              </a:r>
              <a:r>
                <a:rPr lang="en-US" sz="2400" b="1" i="0" u="none" strike="noStrike" cap="none" dirty="0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મેપલ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6" name="Google Shape;66;p3"/>
          <p:cNvGrpSpPr/>
          <p:nvPr/>
        </p:nvGrpSpPr>
        <p:grpSpPr>
          <a:xfrm>
            <a:off x="223646" y="4197039"/>
            <a:ext cx="2351914" cy="2364081"/>
            <a:chOff x="2379352" y="4243235"/>
            <a:chExt cx="2351914" cy="2063165"/>
          </a:xfrm>
        </p:grpSpPr>
        <p:pic>
          <p:nvPicPr>
            <p:cNvPr id="67" name="Google Shape;67;p3" descr="2962833007_7b36a3f73d_z"/>
            <p:cNvPicPr preferRelativeResize="0"/>
            <p:nvPr/>
          </p:nvPicPr>
          <p:blipFill rotWithShape="1">
            <a:blip r:embed="rId8">
              <a:alphaModFix/>
            </a:blip>
            <a:srcRect/>
            <a:stretch/>
          </p:blipFill>
          <p:spPr>
            <a:xfrm rot="5400000">
              <a:off x="2812730" y="3967211"/>
              <a:ext cx="1642512" cy="2194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" name="Google Shape;68;p3"/>
            <p:cNvSpPr txBox="1"/>
            <p:nvPr/>
          </p:nvSpPr>
          <p:spPr>
            <a:xfrm>
              <a:off x="2379352" y="5903535"/>
              <a:ext cx="2343888" cy="40286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હની</a:t>
              </a:r>
              <a:r>
                <a:rPr lang="en-US" sz="2400" b="1" i="0" u="none" strike="noStrike" cap="none" dirty="0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17365D"/>
                  </a:solidFill>
                  <a:latin typeface="Calibri"/>
                  <a:ea typeface="Calibri"/>
                  <a:cs typeface="Calibri"/>
                  <a:sym typeface="Calibri"/>
                </a:rPr>
                <a:t>લોકસ્ટ</a:t>
              </a:r>
              <a:endParaRPr sz="2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69" name="Google Shape;69;p3"/>
          <p:cNvGrpSpPr/>
          <p:nvPr/>
        </p:nvGrpSpPr>
        <p:grpSpPr>
          <a:xfrm>
            <a:off x="7010400" y="2665841"/>
            <a:ext cx="2194560" cy="3501156"/>
            <a:chOff x="6873240" y="2657128"/>
            <a:chExt cx="2194560" cy="3501156"/>
          </a:xfrm>
        </p:grpSpPr>
        <p:pic>
          <p:nvPicPr>
            <p:cNvPr id="70" name="Google Shape;70;p3" descr="Tree, Oak, Oak Tree, Quercus, Fall Leaves, Fall Colors"/>
            <p:cNvPicPr preferRelativeResize="0"/>
            <p:nvPr/>
          </p:nvPicPr>
          <p:blipFill rotWithShape="1">
            <a:blip r:embed="rId9">
              <a:alphaModFix/>
            </a:blip>
            <a:srcRect/>
            <a:stretch/>
          </p:blipFill>
          <p:spPr>
            <a:xfrm>
              <a:off x="6873240" y="2657128"/>
              <a:ext cx="2194560" cy="219456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" name="Google Shape;71;p3"/>
            <p:cNvSpPr txBox="1"/>
            <p:nvPr/>
          </p:nvSpPr>
          <p:spPr>
            <a:xfrm>
              <a:off x="7182995" y="4957996"/>
              <a:ext cx="1600199" cy="120028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200"/>
                <a:buFont typeface="Arial"/>
                <a:buNone/>
              </a:pP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જાંબલી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પાંદડાવાળું</a:t>
              </a:r>
              <a:r>
                <a:rPr lang="en-US" sz="2400" b="1" i="0" u="none" strike="noStrike" cap="none" dirty="0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 </a:t>
              </a:r>
              <a:r>
                <a:rPr lang="en-US" sz="2400" b="1" i="0" u="none" strike="noStrike" cap="none" dirty="0" err="1">
                  <a:solidFill>
                    <a:srgbClr val="C00000"/>
                  </a:solidFill>
                  <a:latin typeface="Calibri"/>
                  <a:ea typeface="Calibri"/>
                  <a:cs typeface="Calibri"/>
                  <a:sym typeface="Calibri"/>
                </a:rPr>
                <a:t>બોર</a:t>
              </a:r>
              <a:endParaRPr sz="2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45BC7A36-F25D-BF86-AD4B-D1AC53E2245E}"/>
              </a:ext>
            </a:extLst>
          </p:cNvPr>
          <p:cNvSpPr txBox="1"/>
          <p:nvPr/>
        </p:nvSpPr>
        <p:spPr>
          <a:xfrm>
            <a:off x="5167074" y="3535130"/>
            <a:ext cx="190607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vi-VN" sz="2400" dirty="0"/>
              <a:t>(લાલ </a:t>
            </a:r>
            <a:r>
              <a:rPr lang="vi-VN" sz="2400" dirty="0" smtClean="0"/>
              <a:t>ચોળાઇ)</a:t>
            </a:r>
            <a:endParaRPr lang="vi-VN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4"/>
          <p:cNvSpPr txBox="1"/>
          <p:nvPr/>
        </p:nvSpPr>
        <p:spPr>
          <a:xfrm>
            <a:off x="815689" y="1136075"/>
            <a:ext cx="740005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401638" marR="0" lvl="0" indent="-40163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કેટલાક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અન્ય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વનસ્પતિઓ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પણ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લીલા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રંગના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નથી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તમે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કેટલાકના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નામ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શકો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8" name="Google Shape;78;p4"/>
          <p:cNvGrpSpPr/>
          <p:nvPr/>
        </p:nvGrpSpPr>
        <p:grpSpPr>
          <a:xfrm>
            <a:off x="1066800" y="2535380"/>
            <a:ext cx="3762630" cy="3128624"/>
            <a:chOff x="990600" y="3581400"/>
            <a:chExt cx="3762630" cy="3128624"/>
          </a:xfrm>
        </p:grpSpPr>
        <p:pic>
          <p:nvPicPr>
            <p:cNvPr id="79" name="Google Shape;79;p4" descr="17025090657_3332603fba_z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990600" y="3581400"/>
              <a:ext cx="3762630" cy="2681288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4"/>
            <p:cNvSpPr txBox="1"/>
            <p:nvPr/>
          </p:nvSpPr>
          <p:spPr>
            <a:xfrm>
              <a:off x="1324898" y="6248400"/>
              <a:ext cx="2665078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gu-IN" sz="2400" b="1" i="0" u="none" strike="noStrike" cap="none" dirty="0">
                  <a:solidFill>
                    <a:srgbClr val="431E03"/>
                  </a:solidFill>
                  <a:latin typeface="Calibri"/>
                  <a:ea typeface="Calibri"/>
                  <a:cs typeface="Calibri"/>
                  <a:sym typeface="Calibri"/>
                </a:rPr>
                <a:t> ફૂગ ( મોલ્ડ પ્લાન્ટ )</a:t>
              </a:r>
              <a:endParaRPr sz="14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id="81" name="Google Shape;81;p4"/>
          <p:cNvGrpSpPr/>
          <p:nvPr/>
        </p:nvGrpSpPr>
        <p:grpSpPr>
          <a:xfrm>
            <a:off x="4953000" y="2528455"/>
            <a:ext cx="3367635" cy="3115518"/>
            <a:chOff x="4950749" y="3518306"/>
            <a:chExt cx="3367635" cy="3115518"/>
          </a:xfrm>
        </p:grpSpPr>
        <p:pic>
          <p:nvPicPr>
            <p:cNvPr id="82" name="Google Shape;82;p4" descr="Magic mushrooms"/>
            <p:cNvPicPr preferRelativeResize="0"/>
            <p:nvPr/>
          </p:nvPicPr>
          <p:blipFill rotWithShape="1">
            <a:blip r:embed="rId4">
              <a:alphaModFix/>
            </a:blip>
            <a:srcRect/>
            <a:stretch/>
          </p:blipFill>
          <p:spPr>
            <a:xfrm>
              <a:off x="4950749" y="3518306"/>
              <a:ext cx="3367635" cy="2673429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3" name="Google Shape;83;p4"/>
            <p:cNvSpPr txBox="1"/>
            <p:nvPr/>
          </p:nvSpPr>
          <p:spPr>
            <a:xfrm>
              <a:off x="5715000" y="6172200"/>
              <a:ext cx="1716560" cy="46162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400"/>
                <a:buFont typeface="Arial"/>
                <a:buNone/>
              </a:pPr>
              <a:r>
                <a:rPr lang="gu-IN" sz="2400" b="1" i="0" u="none" strike="noStrike" cap="none" dirty="0">
                  <a:solidFill>
                    <a:srgbClr val="000000"/>
                  </a:solidFill>
                  <a:latin typeface="Calibri" pitchFamily="34" charset="0"/>
                  <a:sym typeface="Arial"/>
                </a:rPr>
                <a:t>મશરુમ</a:t>
              </a:r>
              <a:endParaRPr sz="2400" b="1" i="0" u="none" strike="noStrike" cap="none" dirty="0">
                <a:solidFill>
                  <a:srgbClr val="000000"/>
                </a:solidFill>
                <a:latin typeface="Calibri" pitchFamily="34" charset="0"/>
                <a:cs typeface="Calibri" pitchFamily="34" charset="0"/>
                <a:sym typeface="Arial"/>
              </a:endParaRPr>
            </a:p>
          </p:txBody>
        </p:sp>
      </p:grpSp>
      <p:sp>
        <p:nvSpPr>
          <p:cNvPr id="84" name="Google Shape;84;p4"/>
          <p:cNvSpPr txBox="1"/>
          <p:nvPr/>
        </p:nvSpPr>
        <p:spPr>
          <a:xfrm>
            <a:off x="1512711" y="87489"/>
            <a:ext cx="5633289" cy="923289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5"/>
          <p:cNvSpPr txBox="1"/>
          <p:nvPr/>
        </p:nvSpPr>
        <p:spPr>
          <a:xfrm>
            <a:off x="860778" y="1281288"/>
            <a:ext cx="5370576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4. </a:t>
            </a:r>
            <a:r>
              <a:rPr lang="gu-IN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તેઓ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તેમ</a:t>
            </a:r>
            <a:r>
              <a:rPr lang="gu-IN" sz="2400" b="1" dirty="0">
                <a:solidFill>
                  <a:schemeClr val="tx1"/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1" i="0" u="none" strike="noStrike" cap="none" dirty="0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કેવી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રીતે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મળે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5"/>
          <p:cNvSpPr/>
          <p:nvPr/>
        </p:nvSpPr>
        <p:spPr>
          <a:xfrm>
            <a:off x="724183" y="2286000"/>
            <a:ext cx="7416824" cy="2726534"/>
          </a:xfrm>
          <a:prstGeom prst="ellipse">
            <a:avLst/>
          </a:prstGeom>
          <a:gradFill>
            <a:gsLst>
              <a:gs pos="0">
                <a:srgbClr val="9FC3FF"/>
              </a:gs>
              <a:gs pos="35000">
                <a:srgbClr val="BDD5FF"/>
              </a:gs>
              <a:gs pos="100000">
                <a:srgbClr val="E4EEFF"/>
              </a:gs>
            </a:gsLst>
            <a:lin ang="16200000" scaled="0"/>
          </a:gradFill>
          <a:ln w="9525" cap="flat" cmpd="sng">
            <a:solidFill>
              <a:srgbClr val="4A7DBA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 algn="ctr"/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તેઓ 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તેમ</a:t>
            </a:r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મૃત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સડી 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રહેલા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ક્ષીણ થતાં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જીવમાંથી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મળે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. </a:t>
            </a:r>
            <a:endParaRPr sz="1400" b="0" i="0" u="none" strike="noStrike" cap="none" dirty="0">
              <a:solidFill>
                <a:schemeClr val="accent6">
                  <a:lumMod val="75000"/>
                </a:schemeClr>
              </a:solidFill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sz="2400" b="1" i="0" u="none" strike="noStrike" cap="none" dirty="0">
              <a:solidFill>
                <a:schemeClr val="accent6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  <a:p>
            <a:pPr lvl="0" algn="ctr"/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થોડા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પરોપજીવી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હોય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અને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તેઓ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તેમ</a:t>
            </a:r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ખોરાક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યજમાન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છોડ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માંથી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મેળવે</a:t>
            </a:r>
            <a:r>
              <a:rPr lang="en-US" sz="2400" b="1" i="0" u="none" strike="noStrike" cap="none" dirty="0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accent6">
                    <a:lumMod val="75000"/>
                  </a:schemeClr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endParaRPr sz="1800" b="0" i="0" u="none" strike="noStrike" cap="none" dirty="0">
              <a:solidFill>
                <a:schemeClr val="accent6">
                  <a:lumMod val="75000"/>
                </a:schemeClr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2" name="Google Shape;92;p5"/>
          <p:cNvSpPr txBox="1"/>
          <p:nvPr/>
        </p:nvSpPr>
        <p:spPr>
          <a:xfrm>
            <a:off x="1320800" y="76200"/>
            <a:ext cx="6082000" cy="923289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6"/>
          <p:cNvSpPr txBox="1"/>
          <p:nvPr/>
        </p:nvSpPr>
        <p:spPr>
          <a:xfrm>
            <a:off x="827570" y="1091086"/>
            <a:ext cx="6687300" cy="461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5.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યજમાન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નો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અર્થ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શું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?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9" name="Google Shape;99;p6"/>
          <p:cNvSpPr txBox="1"/>
          <p:nvPr/>
        </p:nvSpPr>
        <p:spPr>
          <a:xfrm>
            <a:off x="685800" y="5371100"/>
            <a:ext cx="7762574" cy="830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lvl="0"/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પરોપજીવી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વનસ્પતિ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ઉગે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તેને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યજમાન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gu-IN" sz="24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છોડ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કહેવામાં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આવે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4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છે</a:t>
            </a:r>
            <a:r>
              <a:rPr lang="en-US" sz="24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0" name="Google Shape;100;p6" descr="Mistletoe, Tree, Parasite, Tree Plant, Santalaceae"/>
          <p:cNvPicPr preferRelativeResize="0"/>
          <p:nvPr/>
        </p:nvPicPr>
        <p:blipFill rotWithShape="1">
          <a:blip r:embed="rId3">
            <a:alphaModFix/>
          </a:blip>
          <a:srcRect l="9251"/>
          <a:stretch/>
        </p:blipFill>
        <p:spPr>
          <a:xfrm>
            <a:off x="2156018" y="1691640"/>
            <a:ext cx="4854382" cy="356616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6"/>
          <p:cNvSpPr txBox="1"/>
          <p:nvPr/>
        </p:nvSpPr>
        <p:spPr>
          <a:xfrm>
            <a:off x="1286933" y="76200"/>
            <a:ext cx="5887567" cy="923289"/>
          </a:xfrm>
          <a:prstGeom prst="rect">
            <a:avLst/>
          </a:prstGeom>
          <a:gradFill>
            <a:gsLst>
              <a:gs pos="0">
                <a:srgbClr val="FFA09D"/>
              </a:gs>
              <a:gs pos="35000">
                <a:srgbClr val="FFBCBC"/>
              </a:gs>
              <a:gs pos="100000">
                <a:srgbClr val="FFE2E2"/>
              </a:gs>
            </a:gsLst>
            <a:lin ang="16200000" scaled="0"/>
          </a:gradFill>
          <a:ln w="9525" cap="flat" cmpd="sng">
            <a:solidFill>
              <a:srgbClr val="BD4B48"/>
            </a:solidFill>
            <a:prstDash val="solid"/>
            <a:round/>
            <a:headEnd type="none" w="sm" len="sm"/>
            <a:tailEnd type="none" w="sm" len="sm"/>
          </a:ln>
          <a:effectLst>
            <a:outerShdw blurRad="40000" dist="20000" dir="5400000" rotWithShape="0">
              <a:srgbClr val="000000">
                <a:alpha val="37254"/>
              </a:srgbClr>
            </a:outerShdw>
          </a:effectLst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નીચેના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પ્રશ્નોના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જવાબ</a:t>
            </a:r>
            <a:r>
              <a:rPr lang="en-US" sz="3600" b="1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i="0" u="none" strike="noStrike" cap="none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આપો</a:t>
            </a:r>
            <a:endParaRPr sz="3600" b="1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US"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MM Index</a:t>
            </a:r>
            <a:endParaRPr sz="3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107" name="Google Shape;107;p7"/>
          <p:cNvGraphicFramePr/>
          <p:nvPr/>
        </p:nvGraphicFramePr>
        <p:xfrm>
          <a:off x="457200" y="1397001"/>
          <a:ext cx="8229600" cy="4122775"/>
        </p:xfrm>
        <a:graphic>
          <a:graphicData uri="http://schemas.openxmlformats.org/drawingml/2006/table">
            <a:tbl>
              <a:tblPr firstRow="1" bandRow="1">
                <a:noFill/>
                <a:tableStyleId>{9A1AFF90-52AF-48F2-85AC-C9CE68353451}</a:tableStyleId>
              </a:tblPr>
              <a:tblGrid>
                <a:gridCol w="914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</a:tblGrid>
              <a:tr h="6386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Slide#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Thumbnail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en-US" sz="1800" u="none" strike="noStrike" cap="none">
                          <a:solidFill>
                            <a:schemeClr val="dk1"/>
                          </a:solidFill>
                        </a:rPr>
                        <a:t>Source and Attribution</a:t>
                      </a:r>
                      <a:endParaRPr sz="18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2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none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https://www.maxpixel.net/Red-Shrub-Green-Orange-Croton-Leaves-Yellow-2032552</a:t>
                      </a: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3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https://pixnio.com/flora-plants/seabeach-amaranth-plant-amaranthus-pumilus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4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https://pixabay.com/en/blue-spruce-spruce-tree-tree-spruce-1149674/</a:t>
                      </a: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3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5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https://pixabay.com/en/tree-oak-oak-tree-quercus-1544704/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6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https://pixabay.com/en/thick-sheet-greenhouse-aeonium-plant-510121/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7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https://pixabay.com/en/japanese-maple-bush-red-red-maple-2455522/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8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https://www.flickr.com/photos/sloanpix/2962833007 - CC BY 2.0</a:t>
                      </a: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</a:t>
                      </a:r>
                      <a:r>
                        <a:rPr lang="en-US" sz="1100" b="1" i="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9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Chris Sloan</a:t>
                      </a:r>
                      <a:r>
                        <a:rPr lang="en-US" sz="1100" u="none" strike="noStrike" cap="none"/>
                        <a:t/>
                      </a:r>
                      <a:br>
                        <a:rPr lang="en-US" sz="1100" u="none" strike="noStrike" cap="none"/>
                      </a:b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4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0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https://www.flickr.com/photos/volvob12b/17025090657</a:t>
                      </a: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- Public Domain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1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https://libreshot.com/magic-mushrooms-2/</a:t>
                      </a:r>
                      <a:endParaRPr sz="1100" u="none" strike="noStrike" cap="none">
                        <a:solidFill>
                          <a:schemeClr val="dk1"/>
                        </a:solidFill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6386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r>
                        <a:rPr lang="en-US" sz="1200" u="none" strike="noStrike" cap="none">
                          <a:solidFill>
                            <a:schemeClr val="dk1"/>
                          </a:solidFill>
                        </a:rPr>
                        <a:t>6</a:t>
                      </a: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200"/>
                        <a:buFont typeface="Arial"/>
                        <a:buNone/>
                      </a:pPr>
                      <a:endParaRPr sz="12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Calibri"/>
                        <a:buNone/>
                      </a:pPr>
                      <a:r>
                        <a:rPr lang="en-US" sz="1100" u="sng" strike="noStrike" cap="non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  <a:hlinkClick r:id="rId12">
                            <a:extLst>
                              <a:ext uri="{A12FA001-AC4F-418D-AE19-62706E023703}">
                                <ahyp:hlinkClr xmlns:ahyp="http://schemas.microsoft.com/office/drawing/2018/hyperlinkcolor" xmlns="" val="tx"/>
                              </a:ext>
                            </a:extLst>
                          </a:hlinkClick>
                        </a:rPr>
                        <a:t>https://www.maxpixel.net/Parasite-Mistletoe-Tree-Tree-Plant-Santalaceae-2201282</a:t>
                      </a: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endParaRPr sz="1100" u="none" strike="noStrike" cap="none">
                        <a:solidFill>
                          <a:schemeClr val="dk1"/>
                        </a:solidFill>
                      </a:endParaRPr>
                    </a:p>
                  </a:txBody>
                  <a:tcPr marL="91450" marR="91450" marT="45725" marB="45725">
                    <a:lnL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L>
                    <a:lnR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R>
                    <a:lnT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T>
                    <a:lnB w="12700" cap="flat" cmpd="sng">
                      <a:solidFill>
                        <a:schemeClr val="dk1"/>
                      </a:solidFill>
                      <a:prstDash val="solid"/>
                      <a:round/>
                      <a:headEnd type="none" w="sm" len="sm"/>
                      <a:tailEnd type="none" w="sm" len="sm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pic>
        <p:nvPicPr>
          <p:cNvPr id="108" name="Google Shape;108;p7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676400" y="2133600"/>
            <a:ext cx="657200" cy="50899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9" name="Google Shape;109;p7"/>
          <p:cNvGrpSpPr/>
          <p:nvPr/>
        </p:nvGrpSpPr>
        <p:grpSpPr>
          <a:xfrm>
            <a:off x="1682112" y="2814969"/>
            <a:ext cx="756288" cy="371575"/>
            <a:chOff x="2987824" y="2564904"/>
            <a:chExt cx="5371314" cy="3312368"/>
          </a:xfrm>
        </p:grpSpPr>
        <p:pic>
          <p:nvPicPr>
            <p:cNvPr id="110" name="Google Shape;110;p7" descr="seabeach, amaranth, plant, amaranthus, pumilus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2987824" y="3501008"/>
              <a:ext cx="2762250" cy="18478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1" name="Google Shape;111;p7" descr="Blue Spruce, Spruce Tree, Tree, Spruce, Blue, Natur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6156176" y="2564904"/>
              <a:ext cx="2202962" cy="3312368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2" name="Google Shape;112;p7"/>
          <p:cNvGrpSpPr/>
          <p:nvPr/>
        </p:nvGrpSpPr>
        <p:grpSpPr>
          <a:xfrm>
            <a:off x="1500944" y="3467393"/>
            <a:ext cx="1008112" cy="682042"/>
            <a:chOff x="611560" y="1583432"/>
            <a:chExt cx="4968552" cy="4127810"/>
          </a:xfrm>
        </p:grpSpPr>
        <p:pic>
          <p:nvPicPr>
            <p:cNvPr id="113" name="Google Shape;113;p7" descr="Tree, Oak, Oak Tree, Quercus, Fall Leaves, Fall Colors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11560" y="1583432"/>
              <a:ext cx="2448272" cy="244827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4" name="Google Shape;114;p7" descr="Thick Sheet Greenhouse, Aeonium, Plant, Roset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347864" y="1871464"/>
              <a:ext cx="2232248" cy="20347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7" descr="Japanese Maple, Bush, Red, Red Maple, Leaves, Garden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3347864" y="4045633"/>
              <a:ext cx="2160240" cy="165618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6" name="Google Shape;116;p7" descr="2962833007_7b36a3f73d_z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 rot="5400000">
              <a:off x="1171299" y="3822709"/>
              <a:ext cx="1616826" cy="216024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17" name="Google Shape;117;p7"/>
          <p:cNvGrpSpPr/>
          <p:nvPr/>
        </p:nvGrpSpPr>
        <p:grpSpPr>
          <a:xfrm>
            <a:off x="1555545" y="4388204"/>
            <a:ext cx="938901" cy="336196"/>
            <a:chOff x="685800" y="2043925"/>
            <a:chExt cx="7294175" cy="2681288"/>
          </a:xfrm>
        </p:grpSpPr>
        <p:pic>
          <p:nvPicPr>
            <p:cNvPr id="118" name="Google Shape;118;p7" descr="17025090657_3332603fba_z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685800" y="2043925"/>
              <a:ext cx="3762630" cy="2681288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9" name="Google Shape;119;p7" descr="Magic mushrooms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4612340" y="2051784"/>
              <a:ext cx="3367635" cy="267342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0" name="Google Shape;120;p7" descr="Mistletoe, Tree, Parasite, Tree Plant, Santalaceae"/>
          <p:cNvPicPr preferRelativeResize="0"/>
          <p:nvPr/>
        </p:nvPicPr>
        <p:blipFill rotWithShape="1">
          <a:blip r:embed="rId22">
            <a:alphaModFix/>
          </a:blip>
          <a:srcRect/>
          <a:stretch/>
        </p:blipFill>
        <p:spPr>
          <a:xfrm>
            <a:off x="1676400" y="5029200"/>
            <a:ext cx="519723" cy="3464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</TotalTime>
  <Words>343</Words>
  <Application>Microsoft Office PowerPoint</Application>
  <PresentationFormat>On-screen Show (4:3)</PresentationFormat>
  <Paragraphs>66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MM Index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keshaba</dc:creator>
  <cp:lastModifiedBy>Satish</cp:lastModifiedBy>
  <cp:revision>16</cp:revision>
  <dcterms:created xsi:type="dcterms:W3CDTF">2018-12-16T04:20:25Z</dcterms:created>
  <dcterms:modified xsi:type="dcterms:W3CDTF">2026-05-11T03:34:59Z</dcterms:modified>
</cp:coreProperties>
</file>