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4" roundtripDataSignature="AMtx7mjx3J403ewv2v2EP5dbgPIFKvkf3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EEF3F4F1-BA12-448A-B59C-EE6A2BFFBFDC}">
  <a:tblStyle styleId="{EEF3F4F1-BA12-448A-B59C-EE6A2BFFBFD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-54" y="-51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blonde-teacher-woman-female-school-160653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grain-field-nature-wheat-3444885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Asset Type: Main Script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slides must be put in a slide show with a single click to proceed for a better presentation to the children.</a:t>
            </a: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" name="Google Shape;3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Asset Type: Main Script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slides must be put in a slide show with a single click to proceed for a better presentation to the children.</a:t>
            </a: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Details of Multimedia Objects  used in this slide - 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Teacher- CC - </a:t>
            </a:r>
            <a:r>
              <a:rPr lang="en-U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https://pixabay.com/en/blonde-teacher-woman-female-school-160653/</a:t>
            </a:r>
            <a:endParaRPr sz="12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Field - </a:t>
            </a:r>
            <a:r>
              <a:rPr lang="en-US" sz="1200"/>
              <a:t>https://www.pexels.com/photo/workers-harvesting-crops-on-plantation-4553597/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Asset Type: Main Script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slides must be put in a slide show with a single click to proceed for a better presentation to the children.</a:t>
            </a: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Details of Multimedia Objects  used in this slide - 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Crop- CC - </a:t>
            </a:r>
            <a:r>
              <a:rPr lang="en-U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https://pixabay.com/en/grain-field-nature-wheat-3444885/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Asset Type: Main Script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slides must be put in a slide show with a single click to proceed for a better presentation to the children.</a:t>
            </a: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/>
              <a:t>https://pixabay.com/de/photos/himmel-feld-kulturen-gr%C3%BCn-boden-5347235/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https://pixabay.com/en/ladybugs-wheat-biodiversity-ladybug-3649918/ - CC0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https://pixabay.com/en/barley-cereal-grain-healthy-food-872000/ - CC0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https://pixabay.com/en/grass-garden-green-gardening-1148913/ - CC0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https://pixabay.com/en/rice-paddy-field-harvest-asia-3897515/ - CC0</a:t>
            </a: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14" name="Google Shape;14;p9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5" name="Google Shape;15;p9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B0F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6" name="Google Shape;16;p9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3B69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7" name="Google Shape;17;p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3F3151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/>
            </a:p>
          </p:txBody>
        </p:sp>
        <p:sp>
          <p:nvSpPr>
            <p:cNvPr id="18" name="Google Shape;18;p9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800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/>
            </a:p>
          </p:txBody>
        </p:sp>
        <p:cxnSp>
          <p:nvCxnSpPr>
            <p:cNvPr id="19" name="Google Shape;19;p9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p9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p9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9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3;p9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/>
          </a:p>
        </p:txBody>
      </p:sp>
      <p:pic>
        <p:nvPicPr>
          <p:cNvPr id="24" name="Google Shape;24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8" name="Google Shape;28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8">
            <a:hlinkClick r:id="rId5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hyperlink" Target="https://pixabay.com/en/blonde-teacher-woman-female-school-160653/" TargetMode="External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png"/><Relationship Id="rId10" Type="http://schemas.openxmlformats.org/officeDocument/2006/relationships/image" Target="../media/image16.jpeg"/><Relationship Id="rId4" Type="http://schemas.openxmlformats.org/officeDocument/2006/relationships/hyperlink" Target="https://pixabay.com/en/grain-field-nature-wheat-3444885/" TargetMode="External"/><Relationship Id="rId9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 txBox="1"/>
          <p:nvPr/>
        </p:nvSpPr>
        <p:spPr>
          <a:xfrm>
            <a:off x="1825978" y="2607733"/>
            <a:ext cx="5181600" cy="923289"/>
          </a:xfrm>
          <a:prstGeom prst="rect">
            <a:avLst/>
          </a:prstGeom>
          <a:solidFill>
            <a:srgbClr val="C2D59B"/>
          </a:solidFill>
          <a:ln>
            <a:noFill/>
          </a:ln>
          <a:effectLst>
            <a:outerShdw blurRad="190500" dist="228600" dir="2700000" algn="ctr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 err="1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જૈવ</a:t>
            </a:r>
            <a:r>
              <a:rPr lang="en-US" sz="5400" b="1" i="0" u="none" strike="noStrike" cap="none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54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ખાતર</a:t>
            </a:r>
            <a:endParaRPr sz="5400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"/>
          <p:cNvSpPr/>
          <p:nvPr/>
        </p:nvSpPr>
        <p:spPr>
          <a:xfrm>
            <a:off x="2133600" y="76200"/>
            <a:ext cx="5029200" cy="6858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6B460F"/>
          </a:solidFill>
          <a:ln w="25400" cap="flat" cmpd="sng">
            <a:solidFill>
              <a:srgbClr val="6B460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માટીમાં</a:t>
            </a:r>
            <a:r>
              <a:rPr lang="en-US" sz="36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જૈવ</a:t>
            </a:r>
            <a:r>
              <a:rPr lang="en-US" sz="36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ખાતર</a:t>
            </a:r>
            <a:endParaRPr sz="3600" dirty="0"/>
          </a:p>
        </p:txBody>
      </p:sp>
      <p:grpSp>
        <p:nvGrpSpPr>
          <p:cNvPr id="41" name="Google Shape;41;p2"/>
          <p:cNvGrpSpPr/>
          <p:nvPr/>
        </p:nvGrpSpPr>
        <p:grpSpPr>
          <a:xfrm>
            <a:off x="400050" y="3410849"/>
            <a:ext cx="8496300" cy="2816370"/>
            <a:chOff x="0" y="1514"/>
            <a:chExt cx="7162800" cy="2816370"/>
          </a:xfrm>
        </p:grpSpPr>
        <p:sp>
          <p:nvSpPr>
            <p:cNvPr id="42" name="Google Shape;42;p2"/>
            <p:cNvSpPr/>
            <p:nvPr/>
          </p:nvSpPr>
          <p:spPr>
            <a:xfrm>
              <a:off x="0" y="1514"/>
              <a:ext cx="7162800" cy="1320345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82D2B"/>
                </a:gs>
                <a:gs pos="80000">
                  <a:srgbClr val="C83D39"/>
                </a:gs>
                <a:gs pos="100000">
                  <a:srgbClr val="CC3A36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 txBox="1"/>
            <p:nvPr/>
          </p:nvSpPr>
          <p:spPr>
            <a:xfrm>
              <a:off x="0" y="1514"/>
              <a:ext cx="7162800" cy="13203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'જૈવ ખાતર' એ એવો પદાર્થ છે જેમાં જીવિત સૂક્ષ્મજીવો હોય છે, જે બીજ માટે લાભદાયી હોય છે અને માટીની ઉપજક્ષમતા વધારવામાં સહાયરૂપ બને છે.</a:t>
              </a:r>
              <a:endParaRPr lang="en-GB" sz="2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0" y="1497539"/>
              <a:ext cx="7162800" cy="1320345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759336"/>
                </a:gs>
                <a:gs pos="80000">
                  <a:srgbClr val="99C247"/>
                </a:gs>
                <a:gs pos="100000">
                  <a:srgbClr val="9BC545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 txBox="1"/>
            <p:nvPr/>
          </p:nvSpPr>
          <p:spPr>
            <a:xfrm>
              <a:off x="0" y="1497539"/>
              <a:ext cx="7162800" cy="13203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જૈવ</a:t>
              </a:r>
              <a:r>
                <a:rPr lang="en-US" sz="24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gu-IN" sz="24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ખાતરમાં રહેલા સૂક્ષ્મજીવો (રાઇઝોબિયમ, નીલીછીપ શેવાળા, એઝોટોબેક્ટર) માટીના કુદરતી પોષકતત્વોને પુનઃસ્થાપિત કરે છે.</a:t>
              </a:r>
              <a:endParaRPr sz="2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6" name="Google Shape;46;p2" descr="blonde-160653_1280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6400" y="1080655"/>
            <a:ext cx="1240869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2" descr="Workers harvesting crops on plantatio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09800" y="1143000"/>
            <a:ext cx="3017520" cy="2011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"/>
          <p:cNvSpPr/>
          <p:nvPr/>
        </p:nvSpPr>
        <p:spPr>
          <a:xfrm>
            <a:off x="2057400" y="76200"/>
            <a:ext cx="5029200" cy="6858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6B460F"/>
          </a:solidFill>
          <a:ln w="25400" cap="flat" cmpd="sng">
            <a:solidFill>
              <a:srgbClr val="6B460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માટીમાં</a:t>
            </a:r>
            <a:r>
              <a:rPr lang="en-US" sz="36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જૈવ</a:t>
            </a:r>
            <a:r>
              <a:rPr lang="en-US" sz="36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ખાતર</a:t>
            </a:r>
            <a:endParaRPr/>
          </a:p>
        </p:txBody>
      </p:sp>
      <p:sp>
        <p:nvSpPr>
          <p:cNvPr id="54" name="Google Shape;54;p3"/>
          <p:cNvSpPr txBox="1"/>
          <p:nvPr/>
        </p:nvSpPr>
        <p:spPr>
          <a:xfrm>
            <a:off x="914400" y="1143000"/>
            <a:ext cx="7315200" cy="830997"/>
          </a:xfrm>
          <a:prstGeom prst="rect">
            <a:avLst/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જૈવ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ખાતરનો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ઉપયોગ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કરીને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તંદુરસ્ત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વનસ્પતિઓ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ઉગાડી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શકાય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5" name="Google Shape;55;p3"/>
          <p:cNvSpPr txBox="1"/>
          <p:nvPr/>
        </p:nvSpPr>
        <p:spPr>
          <a:xfrm>
            <a:off x="1066800" y="5904500"/>
            <a:ext cx="6934200" cy="461665"/>
          </a:xfrm>
          <a:prstGeom prst="rect">
            <a:avLst/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જૈવ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ખાતર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પર્યાવરણ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મૈત્રીપૂર્ણ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ખર્ચ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અસરકારક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56" name="Google Shape;56;p3" descr="grain-3444885_192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5400" y="2336800"/>
            <a:ext cx="4953000" cy="330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3"/>
          <p:cNvSpPr/>
          <p:nvPr/>
        </p:nvSpPr>
        <p:spPr>
          <a:xfrm>
            <a:off x="6647688" y="3429000"/>
            <a:ext cx="2209800" cy="1056640"/>
          </a:xfrm>
          <a:prstGeom prst="rect">
            <a:avLst/>
          </a:prstGeom>
          <a:solidFill>
            <a:srgbClr val="D6E3BC"/>
          </a:solidFill>
          <a:ln w="2540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1C6628"/>
                </a:solidFill>
                <a:latin typeface="Calibri"/>
                <a:ea typeface="Calibri"/>
                <a:cs typeface="Calibri"/>
                <a:sym typeface="Calibri"/>
              </a:rPr>
              <a:t>તંદુરસ્ત</a:t>
            </a:r>
            <a:r>
              <a:rPr lang="en-US" sz="2400" b="1" i="0" u="none" strike="noStrike" cap="none" dirty="0">
                <a:solidFill>
                  <a:srgbClr val="1C662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1C6628"/>
                </a:solidFill>
                <a:latin typeface="Calibri"/>
                <a:ea typeface="Calibri"/>
                <a:cs typeface="Calibri"/>
                <a:sym typeface="Calibri"/>
              </a:rPr>
              <a:t>વનસ્પતિઓ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"/>
          <p:cNvSpPr/>
          <p:nvPr/>
        </p:nvSpPr>
        <p:spPr>
          <a:xfrm>
            <a:off x="381000" y="0"/>
            <a:ext cx="7620000" cy="1148645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6B460F"/>
          </a:solidFill>
          <a:ln w="25400" cap="flat" cmpd="sng">
            <a:solidFill>
              <a:srgbClr val="6B460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માટીમાં</a:t>
            </a:r>
            <a:r>
              <a:rPr lang="en-US" sz="36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જૈવ</a:t>
            </a:r>
            <a:r>
              <a:rPr lang="en-US" sz="36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ખાતર</a:t>
            </a:r>
            <a:r>
              <a:rPr lang="en-US" sz="36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દ્વારા</a:t>
            </a:r>
            <a:r>
              <a:rPr lang="en-US" sz="36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ઉત્પાદન</a:t>
            </a:r>
            <a:r>
              <a:rPr lang="en-US" sz="36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ક્ષમતા</a:t>
            </a:r>
            <a:r>
              <a:rPr lang="en-US" sz="36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વધારવી</a:t>
            </a:r>
            <a:endParaRPr sz="3600" dirty="0"/>
          </a:p>
        </p:txBody>
      </p:sp>
      <p:grpSp>
        <p:nvGrpSpPr>
          <p:cNvPr id="64" name="Google Shape;64;p4"/>
          <p:cNvGrpSpPr/>
          <p:nvPr/>
        </p:nvGrpSpPr>
        <p:grpSpPr>
          <a:xfrm>
            <a:off x="761989" y="838206"/>
            <a:ext cx="7590753" cy="6371554"/>
            <a:chOff x="761989" y="-76194"/>
            <a:chExt cx="7590753" cy="6371554"/>
          </a:xfrm>
        </p:grpSpPr>
        <p:sp>
          <p:nvSpPr>
            <p:cNvPr id="65" name="Google Shape;65;p4"/>
            <p:cNvSpPr/>
            <p:nvPr/>
          </p:nvSpPr>
          <p:spPr>
            <a:xfrm>
              <a:off x="4419594" y="2476377"/>
              <a:ext cx="3310890" cy="331089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5177" y="19133"/>
                  </a:moveTo>
                  <a:lnTo>
                    <a:pt x="94511" y="11300"/>
                  </a:lnTo>
                  <a:lnTo>
                    <a:pt x="101967" y="17557"/>
                  </a:lnTo>
                  <a:lnTo>
                    <a:pt x="95875" y="28109"/>
                  </a:lnTo>
                  <a:lnTo>
                    <a:pt x="95875" y="28109"/>
                  </a:lnTo>
                  <a:cubicBezTo>
                    <a:pt x="100207" y="32983"/>
                    <a:pt x="103501" y="38688"/>
                    <a:pt x="105555" y="44877"/>
                  </a:cubicBezTo>
                  <a:lnTo>
                    <a:pt x="117740" y="44877"/>
                  </a:lnTo>
                  <a:lnTo>
                    <a:pt x="119431" y="54463"/>
                  </a:lnTo>
                  <a:lnTo>
                    <a:pt x="107980" y="58630"/>
                  </a:lnTo>
                  <a:lnTo>
                    <a:pt x="107980" y="58630"/>
                  </a:lnTo>
                  <a:cubicBezTo>
                    <a:pt x="108167" y="65148"/>
                    <a:pt x="107023" y="71636"/>
                    <a:pt x="104618" y="77697"/>
                  </a:cubicBezTo>
                  <a:lnTo>
                    <a:pt x="113953" y="85530"/>
                  </a:lnTo>
                  <a:lnTo>
                    <a:pt x="109086" y="93960"/>
                  </a:lnTo>
                  <a:lnTo>
                    <a:pt x="97636" y="89792"/>
                  </a:lnTo>
                  <a:cubicBezTo>
                    <a:pt x="93588" y="94905"/>
                    <a:pt x="88542" y="99139"/>
                    <a:pt x="82804" y="102237"/>
                  </a:cubicBezTo>
                  <a:lnTo>
                    <a:pt x="84920" y="114237"/>
                  </a:lnTo>
                  <a:lnTo>
                    <a:pt x="75773" y="117566"/>
                  </a:lnTo>
                  <a:lnTo>
                    <a:pt x="69681" y="107014"/>
                  </a:lnTo>
                  <a:lnTo>
                    <a:pt x="69681" y="107014"/>
                  </a:lnTo>
                  <a:cubicBezTo>
                    <a:pt x="63294" y="108329"/>
                    <a:pt x="56706" y="108329"/>
                    <a:pt x="50319" y="107014"/>
                  </a:cubicBezTo>
                  <a:lnTo>
                    <a:pt x="44227" y="117566"/>
                  </a:lnTo>
                  <a:lnTo>
                    <a:pt x="35080" y="114237"/>
                  </a:lnTo>
                  <a:lnTo>
                    <a:pt x="37196" y="102237"/>
                  </a:lnTo>
                  <a:lnTo>
                    <a:pt x="37196" y="102237"/>
                  </a:lnTo>
                  <a:cubicBezTo>
                    <a:pt x="31458" y="99139"/>
                    <a:pt x="26412" y="94905"/>
                    <a:pt x="22364" y="89792"/>
                  </a:cubicBezTo>
                  <a:lnTo>
                    <a:pt x="10914" y="93960"/>
                  </a:lnTo>
                  <a:lnTo>
                    <a:pt x="6047" y="85530"/>
                  </a:lnTo>
                  <a:lnTo>
                    <a:pt x="15382" y="77697"/>
                  </a:lnTo>
                  <a:lnTo>
                    <a:pt x="15382" y="77697"/>
                  </a:lnTo>
                  <a:cubicBezTo>
                    <a:pt x="12977" y="71636"/>
                    <a:pt x="11833" y="65148"/>
                    <a:pt x="12020" y="58630"/>
                  </a:cubicBezTo>
                  <a:lnTo>
                    <a:pt x="569" y="54463"/>
                  </a:lnTo>
                  <a:lnTo>
                    <a:pt x="2260" y="44877"/>
                  </a:lnTo>
                  <a:lnTo>
                    <a:pt x="14445" y="44877"/>
                  </a:lnTo>
                  <a:lnTo>
                    <a:pt x="14445" y="44877"/>
                  </a:lnTo>
                  <a:cubicBezTo>
                    <a:pt x="16499" y="38688"/>
                    <a:pt x="19793" y="32983"/>
                    <a:pt x="24125" y="28109"/>
                  </a:cubicBezTo>
                  <a:lnTo>
                    <a:pt x="18033" y="17557"/>
                  </a:lnTo>
                  <a:lnTo>
                    <a:pt x="25489" y="11300"/>
                  </a:lnTo>
                  <a:lnTo>
                    <a:pt x="34823" y="19133"/>
                  </a:lnTo>
                  <a:lnTo>
                    <a:pt x="34823" y="19133"/>
                  </a:lnTo>
                  <a:cubicBezTo>
                    <a:pt x="40375" y="15712"/>
                    <a:pt x="46566" y="13459"/>
                    <a:pt x="53017" y="12511"/>
                  </a:cubicBezTo>
                  <a:lnTo>
                    <a:pt x="55133" y="511"/>
                  </a:lnTo>
                  <a:lnTo>
                    <a:pt x="64867" y="511"/>
                  </a:lnTo>
                  <a:lnTo>
                    <a:pt x="66983" y="12511"/>
                  </a:lnTo>
                  <a:lnTo>
                    <a:pt x="66983" y="12511"/>
                  </a:lnTo>
                  <a:cubicBezTo>
                    <a:pt x="73434" y="13459"/>
                    <a:pt x="79625" y="15712"/>
                    <a:pt x="85177" y="19133"/>
                  </a:cubicBezTo>
                  <a:close/>
                </a:path>
              </a:pathLst>
            </a:custGeom>
            <a:gradFill>
              <a:gsLst>
                <a:gs pos="0">
                  <a:srgbClr val="27869E"/>
                </a:gs>
                <a:gs pos="80000">
                  <a:srgbClr val="34B0D0"/>
                </a:gs>
                <a:gs pos="100000">
                  <a:srgbClr val="30B3D4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4"/>
            <p:cNvSpPr txBox="1"/>
            <p:nvPr/>
          </p:nvSpPr>
          <p:spPr>
            <a:xfrm>
              <a:off x="4847438" y="2733237"/>
              <a:ext cx="2455200" cy="288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વૃદ્ધિ પ્રવર્તક પદાર્થોની સંશ્લેષણ દ્વારા વનસ્પતિ વૃદ્ધિને પ્રોત્સાહન આપવું</a:t>
              </a:r>
              <a:endParaRPr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4"/>
            <p:cNvSpPr/>
            <p:nvPr/>
          </p:nvSpPr>
          <p:spPr>
            <a:xfrm>
              <a:off x="1143005" y="2057408"/>
              <a:ext cx="3350524" cy="288620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1559" y="30393"/>
                  </a:moveTo>
                  <a:lnTo>
                    <a:pt x="106312" y="23422"/>
                  </a:lnTo>
                  <a:lnTo>
                    <a:pt x="113475" y="35134"/>
                  </a:lnTo>
                  <a:lnTo>
                    <a:pt x="102943" y="49005"/>
                  </a:lnTo>
                  <a:lnTo>
                    <a:pt x="102943" y="49005"/>
                  </a:lnTo>
                  <a:cubicBezTo>
                    <a:pt x="105012" y="56205"/>
                    <a:pt x="105012" y="63795"/>
                    <a:pt x="102943" y="70995"/>
                  </a:cubicBezTo>
                  <a:lnTo>
                    <a:pt x="113475" y="84866"/>
                  </a:lnTo>
                  <a:lnTo>
                    <a:pt x="106312" y="96578"/>
                  </a:lnTo>
                  <a:lnTo>
                    <a:pt x="91559" y="89607"/>
                  </a:lnTo>
                  <a:lnTo>
                    <a:pt x="91559" y="89607"/>
                  </a:lnTo>
                  <a:cubicBezTo>
                    <a:pt x="85988" y="94898"/>
                    <a:pt x="79024" y="98693"/>
                    <a:pt x="71384" y="100602"/>
                  </a:cubicBezTo>
                  <a:lnTo>
                    <a:pt x="67739" y="118602"/>
                  </a:lnTo>
                  <a:lnTo>
                    <a:pt x="52261" y="118602"/>
                  </a:lnTo>
                  <a:lnTo>
                    <a:pt x="48616" y="100602"/>
                  </a:lnTo>
                  <a:lnTo>
                    <a:pt x="48616" y="100602"/>
                  </a:lnTo>
                  <a:cubicBezTo>
                    <a:pt x="40976" y="98693"/>
                    <a:pt x="34012" y="94898"/>
                    <a:pt x="28441" y="89607"/>
                  </a:cubicBezTo>
                  <a:lnTo>
                    <a:pt x="13688" y="96578"/>
                  </a:lnTo>
                  <a:lnTo>
                    <a:pt x="6525" y="84866"/>
                  </a:lnTo>
                  <a:lnTo>
                    <a:pt x="17057" y="70995"/>
                  </a:lnTo>
                  <a:lnTo>
                    <a:pt x="17057" y="70995"/>
                  </a:lnTo>
                  <a:cubicBezTo>
                    <a:pt x="14988" y="63795"/>
                    <a:pt x="14988" y="56205"/>
                    <a:pt x="17057" y="49005"/>
                  </a:cubicBezTo>
                  <a:lnTo>
                    <a:pt x="6525" y="35134"/>
                  </a:lnTo>
                  <a:lnTo>
                    <a:pt x="13688" y="23422"/>
                  </a:lnTo>
                  <a:lnTo>
                    <a:pt x="28441" y="30393"/>
                  </a:lnTo>
                  <a:lnTo>
                    <a:pt x="28441" y="30393"/>
                  </a:lnTo>
                  <a:cubicBezTo>
                    <a:pt x="34012" y="25102"/>
                    <a:pt x="40976" y="21307"/>
                    <a:pt x="48616" y="19398"/>
                  </a:cubicBezTo>
                  <a:lnTo>
                    <a:pt x="52261" y="1398"/>
                  </a:lnTo>
                  <a:lnTo>
                    <a:pt x="67739" y="1398"/>
                  </a:lnTo>
                  <a:lnTo>
                    <a:pt x="71384" y="19398"/>
                  </a:lnTo>
                  <a:lnTo>
                    <a:pt x="71384" y="19398"/>
                  </a:lnTo>
                  <a:cubicBezTo>
                    <a:pt x="79024" y="21307"/>
                    <a:pt x="85988" y="25102"/>
                    <a:pt x="91559" y="30393"/>
                  </a:cubicBezTo>
                  <a:close/>
                </a:path>
              </a:pathLst>
            </a:custGeom>
            <a:gradFill>
              <a:gsLst>
                <a:gs pos="0">
                  <a:srgbClr val="39B520"/>
                </a:gs>
                <a:gs pos="80000">
                  <a:srgbClr val="4CED2B"/>
                </a:gs>
                <a:gs pos="100000">
                  <a:srgbClr val="4AF228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4"/>
            <p:cNvSpPr txBox="1"/>
            <p:nvPr/>
          </p:nvSpPr>
          <p:spPr>
            <a:xfrm>
              <a:off x="1143005" y="2057408"/>
              <a:ext cx="3350524" cy="28862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માટીમાં ફોસ્ફરસને </a:t>
              </a:r>
              <a:endParaRPr lang="en-GB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દ્રાવ્ય સ્વરૂપે લાવવું</a:t>
              </a:r>
              <a:endParaRPr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4"/>
            <p:cNvSpPr/>
            <p:nvPr/>
          </p:nvSpPr>
          <p:spPr>
            <a:xfrm rot="-900000">
              <a:off x="3191046" y="202901"/>
              <a:ext cx="3041436" cy="277067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0926" y="30393"/>
                  </a:moveTo>
                  <a:lnTo>
                    <a:pt x="106743" y="24034"/>
                  </a:lnTo>
                  <a:lnTo>
                    <a:pt x="113662" y="35577"/>
                  </a:lnTo>
                  <a:lnTo>
                    <a:pt x="102082" y="49005"/>
                  </a:lnTo>
                  <a:lnTo>
                    <a:pt x="102082" y="49005"/>
                  </a:lnTo>
                  <a:cubicBezTo>
                    <a:pt x="104109" y="56205"/>
                    <a:pt x="104109" y="63795"/>
                    <a:pt x="102082" y="70995"/>
                  </a:cubicBezTo>
                  <a:lnTo>
                    <a:pt x="113662" y="84423"/>
                  </a:lnTo>
                  <a:lnTo>
                    <a:pt x="106743" y="95966"/>
                  </a:lnTo>
                  <a:lnTo>
                    <a:pt x="90926" y="89607"/>
                  </a:lnTo>
                  <a:lnTo>
                    <a:pt x="90926" y="89607"/>
                  </a:lnTo>
                  <a:cubicBezTo>
                    <a:pt x="85467" y="94898"/>
                    <a:pt x="78643" y="98693"/>
                    <a:pt x="71156" y="100602"/>
                  </a:cubicBezTo>
                  <a:lnTo>
                    <a:pt x="67301" y="118602"/>
                  </a:lnTo>
                  <a:lnTo>
                    <a:pt x="52699" y="118602"/>
                  </a:lnTo>
                  <a:lnTo>
                    <a:pt x="48844" y="100602"/>
                  </a:lnTo>
                  <a:lnTo>
                    <a:pt x="48844" y="100602"/>
                  </a:lnTo>
                  <a:cubicBezTo>
                    <a:pt x="41357" y="98693"/>
                    <a:pt x="34533" y="94898"/>
                    <a:pt x="29074" y="89607"/>
                  </a:cubicBezTo>
                  <a:lnTo>
                    <a:pt x="13257" y="95966"/>
                  </a:lnTo>
                  <a:lnTo>
                    <a:pt x="6338" y="84423"/>
                  </a:lnTo>
                  <a:lnTo>
                    <a:pt x="17918" y="70995"/>
                  </a:lnTo>
                  <a:lnTo>
                    <a:pt x="17918" y="70995"/>
                  </a:lnTo>
                  <a:cubicBezTo>
                    <a:pt x="15891" y="63795"/>
                    <a:pt x="15891" y="56205"/>
                    <a:pt x="17918" y="49005"/>
                  </a:cubicBezTo>
                  <a:lnTo>
                    <a:pt x="6338" y="35577"/>
                  </a:lnTo>
                  <a:lnTo>
                    <a:pt x="13257" y="24034"/>
                  </a:lnTo>
                  <a:lnTo>
                    <a:pt x="29074" y="30393"/>
                  </a:lnTo>
                  <a:lnTo>
                    <a:pt x="29074" y="30393"/>
                  </a:lnTo>
                  <a:cubicBezTo>
                    <a:pt x="34533" y="25102"/>
                    <a:pt x="41357" y="21307"/>
                    <a:pt x="48844" y="19398"/>
                  </a:cubicBezTo>
                  <a:lnTo>
                    <a:pt x="52699" y="1398"/>
                  </a:lnTo>
                  <a:lnTo>
                    <a:pt x="67301" y="1398"/>
                  </a:lnTo>
                  <a:lnTo>
                    <a:pt x="71156" y="19398"/>
                  </a:lnTo>
                  <a:lnTo>
                    <a:pt x="71156" y="19398"/>
                  </a:lnTo>
                  <a:cubicBezTo>
                    <a:pt x="78643" y="21307"/>
                    <a:pt x="85467" y="25102"/>
                    <a:pt x="90926" y="30393"/>
                  </a:cubicBezTo>
                  <a:close/>
                </a:path>
              </a:pathLst>
            </a:custGeom>
            <a:gradFill>
              <a:gsLst>
                <a:gs pos="0">
                  <a:srgbClr val="C8691E"/>
                </a:gs>
                <a:gs pos="80000">
                  <a:srgbClr val="FF8C27"/>
                </a:gs>
                <a:gs pos="100000">
                  <a:srgbClr val="FF8B23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4"/>
            <p:cNvSpPr txBox="1"/>
            <p:nvPr/>
          </p:nvSpPr>
          <p:spPr>
            <a:xfrm rot="20700000">
              <a:off x="3588001" y="832207"/>
              <a:ext cx="1966306" cy="15874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વાતાવરણીય નાઈટ્રોજનને સ્થિર કરવું</a:t>
              </a:r>
              <a:endParaRPr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4114803" y="2057421"/>
              <a:ext cx="4237939" cy="423793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3394" y="4139"/>
                  </a:moveTo>
                  <a:lnTo>
                    <a:pt x="53394" y="4139"/>
                  </a:lnTo>
                  <a:cubicBezTo>
                    <a:pt x="76780" y="1374"/>
                    <a:pt x="99414" y="13468"/>
                    <a:pt x="110111" y="34447"/>
                  </a:cubicBezTo>
                  <a:cubicBezTo>
                    <a:pt x="120809" y="55426"/>
                    <a:pt x="117306" y="80848"/>
                    <a:pt x="101334" y="98152"/>
                  </a:cubicBezTo>
                  <a:lnTo>
                    <a:pt x="103863" y="100907"/>
                  </a:lnTo>
                  <a:lnTo>
                    <a:pt x="96141" y="99362"/>
                  </a:lnTo>
                  <a:lnTo>
                    <a:pt x="94986" y="91239"/>
                  </a:lnTo>
                  <a:lnTo>
                    <a:pt x="97514" y="93993"/>
                  </a:lnTo>
                  <a:cubicBezTo>
                    <a:pt x="111688" y="78351"/>
                    <a:pt x="114669" y="55556"/>
                    <a:pt x="104993" y="36795"/>
                  </a:cubicBezTo>
                  <a:cubicBezTo>
                    <a:pt x="95318" y="18035"/>
                    <a:pt x="75017" y="7247"/>
                    <a:pt x="54055" y="9726"/>
                  </a:cubicBezTo>
                  <a:close/>
                </a:path>
              </a:pathLst>
            </a:custGeom>
            <a:solidFill>
              <a:srgbClr val="49ACC5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761989" y="1905013"/>
              <a:ext cx="3079127" cy="307912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8835" y="9410"/>
                  </a:moveTo>
                  <a:lnTo>
                    <a:pt x="41823" y="16553"/>
                  </a:lnTo>
                  <a:lnTo>
                    <a:pt x="41823" y="16553"/>
                  </a:lnTo>
                  <a:cubicBezTo>
                    <a:pt x="23032" y="24414"/>
                    <a:pt x="11425" y="43464"/>
                    <a:pt x="13055" y="63768"/>
                  </a:cubicBezTo>
                  <a:lnTo>
                    <a:pt x="18064" y="62671"/>
                  </a:lnTo>
                  <a:lnTo>
                    <a:pt x="10211" y="70899"/>
                  </a:lnTo>
                  <a:lnTo>
                    <a:pt x="417" y="66534"/>
                  </a:lnTo>
                  <a:lnTo>
                    <a:pt x="5431" y="65437"/>
                  </a:lnTo>
                  <a:lnTo>
                    <a:pt x="5431" y="65437"/>
                  </a:lnTo>
                  <a:cubicBezTo>
                    <a:pt x="3042" y="41449"/>
                    <a:pt x="16596" y="18714"/>
                    <a:pt x="38835" y="9410"/>
                  </a:cubicBezTo>
                  <a:close/>
                </a:path>
              </a:pathLst>
            </a:custGeom>
            <a:solidFill>
              <a:srgbClr val="5FDF45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4"/>
            <p:cNvSpPr/>
            <p:nvPr/>
          </p:nvSpPr>
          <p:spPr>
            <a:xfrm>
              <a:off x="2819395" y="-76194"/>
              <a:ext cx="3319919" cy="331991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986" y="64681"/>
                  </a:moveTo>
                  <a:lnTo>
                    <a:pt x="4986" y="64681"/>
                  </a:lnTo>
                  <a:cubicBezTo>
                    <a:pt x="3682" y="49360"/>
                    <a:pt x="8826" y="34190"/>
                    <a:pt x="19179" y="22822"/>
                  </a:cubicBezTo>
                  <a:lnTo>
                    <a:pt x="16020" y="19256"/>
                  </a:lnTo>
                  <a:lnTo>
                    <a:pt x="25771" y="21357"/>
                  </a:lnTo>
                  <a:lnTo>
                    <a:pt x="27129" y="31797"/>
                  </a:lnTo>
                  <a:lnTo>
                    <a:pt x="23972" y="28233"/>
                  </a:lnTo>
                  <a:lnTo>
                    <a:pt x="23972" y="28233"/>
                  </a:lnTo>
                  <a:cubicBezTo>
                    <a:pt x="15304" y="38065"/>
                    <a:pt x="11029" y="51012"/>
                    <a:pt x="12141" y="64072"/>
                  </a:cubicBezTo>
                  <a:close/>
                </a:path>
              </a:pathLst>
            </a:custGeom>
            <a:solidFill>
              <a:srgbClr val="F69444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"/>
          <p:cNvSpPr/>
          <p:nvPr/>
        </p:nvSpPr>
        <p:spPr>
          <a:xfrm>
            <a:off x="2057400" y="76200"/>
            <a:ext cx="5029200" cy="6858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6B460F"/>
          </a:solidFill>
          <a:ln w="25400" cap="flat" cmpd="sng">
            <a:solidFill>
              <a:srgbClr val="6B460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માટીમાં જૈવ ખાતર</a:t>
            </a:r>
          </a:p>
        </p:txBody>
      </p:sp>
      <p:grpSp>
        <p:nvGrpSpPr>
          <p:cNvPr id="80" name="Google Shape;80;p5"/>
          <p:cNvGrpSpPr/>
          <p:nvPr/>
        </p:nvGrpSpPr>
        <p:grpSpPr>
          <a:xfrm>
            <a:off x="457191" y="3886200"/>
            <a:ext cx="8001017" cy="2590800"/>
            <a:chOff x="228591" y="0"/>
            <a:chExt cx="8001017" cy="2133600"/>
          </a:xfrm>
        </p:grpSpPr>
        <p:sp>
          <p:nvSpPr>
            <p:cNvPr id="81" name="Google Shape;81;p5"/>
            <p:cNvSpPr/>
            <p:nvPr/>
          </p:nvSpPr>
          <p:spPr>
            <a:xfrm>
              <a:off x="228591" y="0"/>
              <a:ext cx="8001017" cy="1981200"/>
            </a:xfrm>
            <a:prstGeom prst="righ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9D97A5"/>
                </a:gs>
                <a:gs pos="80000">
                  <a:srgbClr val="CFC8D8"/>
                </a:gs>
                <a:gs pos="100000">
                  <a:srgbClr val="D0C8DA"/>
                </a:gs>
              </a:gsLst>
              <a:lin ang="162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5"/>
            <p:cNvSpPr/>
            <p:nvPr/>
          </p:nvSpPr>
          <p:spPr>
            <a:xfrm>
              <a:off x="464683" y="0"/>
              <a:ext cx="2455110" cy="19812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5D427D"/>
                </a:gs>
                <a:gs pos="80000">
                  <a:srgbClr val="7A57A5"/>
                </a:gs>
                <a:gs pos="100000">
                  <a:srgbClr val="7A56A7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5"/>
            <p:cNvSpPr txBox="1"/>
            <p:nvPr/>
          </p:nvSpPr>
          <p:spPr>
            <a:xfrm>
              <a:off x="464683" y="73193"/>
              <a:ext cx="2455110" cy="20604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આ ઉપજ ઓછી </a:t>
              </a:r>
              <a:r>
                <a:rPr lang="en-US" sz="24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gu-IN" sz="24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હોય</a:t>
              </a:r>
              <a:r>
                <a:rPr lang="en-US" sz="24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gu-IN" sz="24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તેવી જમીનમાં પોષક તત્વો અને પાણીના શોષણનો પણ વધારો કરે છે.</a:t>
              </a:r>
              <a:endParaRPr sz="2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5"/>
            <p:cNvSpPr/>
            <p:nvPr/>
          </p:nvSpPr>
          <p:spPr>
            <a:xfrm>
              <a:off x="3496471" y="3"/>
              <a:ext cx="3450284" cy="1981192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28839E"/>
                </a:gs>
                <a:gs pos="80000">
                  <a:srgbClr val="35ACCF"/>
                </a:gs>
                <a:gs pos="100000">
                  <a:srgbClr val="31AFD4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5"/>
            <p:cNvSpPr txBox="1"/>
            <p:nvPr/>
          </p:nvSpPr>
          <p:spPr>
            <a:xfrm>
              <a:off x="3496471" y="3"/>
              <a:ext cx="3450284" cy="19811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એનો અર્થ એ થાય છે કે તેઓ રાસાયણિક ખાતર અને જંતુંનાશકોના ઉપયોગમાં ઘટાડો કરે છે.</a:t>
              </a:r>
              <a:endParaRPr sz="2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6" name="Google Shape;86;p5" descr="Himmel, Feld, Kulturen, Grün, Boden, Baum, Absicherung"/>
          <p:cNvPicPr preferRelativeResize="0"/>
          <p:nvPr/>
        </p:nvPicPr>
        <p:blipFill rotWithShape="1">
          <a:blip r:embed="rId3">
            <a:alphaModFix/>
          </a:blip>
          <a:srcRect t="20074"/>
          <a:stretch/>
        </p:blipFill>
        <p:spPr>
          <a:xfrm>
            <a:off x="1981200" y="1003277"/>
            <a:ext cx="5108520" cy="2730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"/>
          <p:cNvSpPr/>
          <p:nvPr/>
        </p:nvSpPr>
        <p:spPr>
          <a:xfrm>
            <a:off x="2057400" y="110835"/>
            <a:ext cx="5029200" cy="6858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6B460F"/>
          </a:solidFill>
          <a:ln w="25400" cap="flat" cmpd="sng">
            <a:solidFill>
              <a:srgbClr val="6B460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માટીમાં</a:t>
            </a:r>
            <a:r>
              <a:rPr lang="en-US" sz="36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જૈવ</a:t>
            </a:r>
            <a:r>
              <a:rPr lang="en-US" sz="36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ખાતર</a:t>
            </a:r>
            <a:endParaRPr/>
          </a:p>
        </p:txBody>
      </p:sp>
      <p:sp>
        <p:nvSpPr>
          <p:cNvPr id="93" name="Google Shape;93;p6"/>
          <p:cNvSpPr txBox="1"/>
          <p:nvPr/>
        </p:nvSpPr>
        <p:spPr>
          <a:xfrm>
            <a:off x="838200" y="5486400"/>
            <a:ext cx="7543800" cy="830956"/>
          </a:xfrm>
          <a:prstGeom prst="rect">
            <a:avLst/>
          </a:prstGeom>
          <a:gradFill>
            <a:gsLst>
              <a:gs pos="0">
                <a:srgbClr val="DAFEA4"/>
              </a:gs>
              <a:gs pos="35000">
                <a:srgbClr val="E3FEBF"/>
              </a:gs>
              <a:gs pos="100000">
                <a:srgbClr val="F4FEE6"/>
              </a:gs>
            </a:gsLst>
            <a:lin ang="16200000" scaled="0"/>
          </a:gra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ખેડૂતો</a:t>
            </a:r>
            <a:r>
              <a:rPr lang="en-US" sz="2400" b="1" i="0" u="none" strike="noStrike" cap="none" dirty="0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ઘઉં</a:t>
            </a:r>
            <a:r>
              <a:rPr lang="en-US" sz="2400" b="1" i="0" u="none" strike="noStrike" cap="none" dirty="0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b="1" i="0" u="none" strike="noStrike" cap="none" dirty="0" err="1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મકાઈ</a:t>
            </a:r>
            <a:r>
              <a:rPr lang="en-US" sz="2400" b="1" i="0" u="none" strike="noStrike" cap="none" dirty="0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b="1" i="0" u="none" strike="noStrike" cap="none" dirty="0" err="1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રાયડા</a:t>
            </a:r>
            <a:r>
              <a:rPr lang="en-US" sz="2400" b="1" i="0" u="none" strike="noStrike" cap="none" dirty="0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b="1" i="0" u="none" strike="noStrike" cap="none" dirty="0" err="1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કપાસ</a:t>
            </a:r>
            <a:r>
              <a:rPr lang="en-US" sz="2400" b="1" i="0" u="none" strike="noStrike" cap="none" dirty="0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b="1" i="0" u="none" strike="noStrike" cap="none" dirty="0" err="1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બટાટા</a:t>
            </a:r>
            <a:r>
              <a:rPr lang="en-US" sz="2400" b="1" i="0" u="none" strike="noStrike" cap="none" dirty="0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en-US" sz="2400" b="1" i="0" u="none" strike="noStrike" cap="none" dirty="0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અન્ય</a:t>
            </a:r>
            <a:r>
              <a:rPr lang="en-US" sz="2400" b="1" i="0" u="none" strike="noStrike" cap="none" dirty="0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શાકભાજી</a:t>
            </a:r>
            <a:r>
              <a:rPr lang="en-US" sz="2400" b="1" i="0" u="none" strike="noStrike" cap="none" dirty="0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પાક</a:t>
            </a:r>
            <a:r>
              <a:rPr lang="en-US" sz="2400" b="1" i="0" u="none" strike="noStrike" cap="none" dirty="0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માટે</a:t>
            </a:r>
            <a:r>
              <a:rPr lang="en-US" sz="2400" b="1" i="0" u="none" strike="noStrike" cap="none" dirty="0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જૈવ</a:t>
            </a:r>
            <a:r>
              <a:rPr lang="en-US" sz="2400" b="1" i="0" u="none" strike="noStrike" cap="none" dirty="0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ખાતરનો</a:t>
            </a:r>
            <a:r>
              <a:rPr lang="en-US" sz="2400" b="1" i="0" u="none" strike="noStrike" cap="none" dirty="0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ઉપયોગ</a:t>
            </a:r>
            <a:r>
              <a:rPr lang="en-US" sz="2400" b="1" i="0" u="none" strike="noStrike" cap="none" dirty="0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કરે</a:t>
            </a:r>
            <a:r>
              <a:rPr lang="en-US" sz="2400" b="1" i="0" u="none" strike="noStrike" cap="none" dirty="0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1" i="0" u="none" strike="noStrike" cap="none" dirty="0">
                <a:solidFill>
                  <a:srgbClr val="3F2909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 dirty="0"/>
          </a:p>
        </p:txBody>
      </p:sp>
      <p:grpSp>
        <p:nvGrpSpPr>
          <p:cNvPr id="94" name="Google Shape;94;p6"/>
          <p:cNvGrpSpPr/>
          <p:nvPr/>
        </p:nvGrpSpPr>
        <p:grpSpPr>
          <a:xfrm>
            <a:off x="1282481" y="1039090"/>
            <a:ext cx="2756119" cy="2198110"/>
            <a:chOff x="990600" y="2057400"/>
            <a:chExt cx="2756119" cy="2198110"/>
          </a:xfrm>
        </p:grpSpPr>
        <p:pic>
          <p:nvPicPr>
            <p:cNvPr id="95" name="Google Shape;95;p6" descr="Ladybugs, Wheat, Biodiversity, Ladybug, Nature, Insect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90600" y="2057400"/>
              <a:ext cx="2756119" cy="1828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" name="Google Shape;96;p6"/>
            <p:cNvSpPr txBox="1"/>
            <p:nvPr/>
          </p:nvSpPr>
          <p:spPr>
            <a:xfrm>
              <a:off x="1781818" y="3886210"/>
              <a:ext cx="12228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18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ઘઉં</a:t>
              </a:r>
              <a:endParaRPr dirty="0"/>
            </a:p>
          </p:txBody>
        </p:sp>
      </p:grpSp>
      <p:grpSp>
        <p:nvGrpSpPr>
          <p:cNvPr id="97" name="Google Shape;97;p6"/>
          <p:cNvGrpSpPr/>
          <p:nvPr/>
        </p:nvGrpSpPr>
        <p:grpSpPr>
          <a:xfrm>
            <a:off x="1465428" y="3352800"/>
            <a:ext cx="2420772" cy="1983346"/>
            <a:chOff x="3205441" y="4419600"/>
            <a:chExt cx="2420772" cy="1983346"/>
          </a:xfrm>
        </p:grpSpPr>
        <p:pic>
          <p:nvPicPr>
            <p:cNvPr id="98" name="Google Shape;98;p6" descr="Rice, Paddy, Field, Harvest, Asia, Plantation, Crop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205441" y="4419600"/>
              <a:ext cx="2420772" cy="16138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" name="Google Shape;99;p6"/>
            <p:cNvSpPr txBox="1"/>
            <p:nvPr/>
          </p:nvSpPr>
          <p:spPr>
            <a:xfrm>
              <a:off x="4100945" y="6033655"/>
              <a:ext cx="775460" cy="369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18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ચોખા</a:t>
              </a:r>
              <a:endParaRPr dirty="0"/>
            </a:p>
          </p:txBody>
        </p:sp>
      </p:grpSp>
      <p:grpSp>
        <p:nvGrpSpPr>
          <p:cNvPr id="100" name="Google Shape;100;p6"/>
          <p:cNvGrpSpPr/>
          <p:nvPr/>
        </p:nvGrpSpPr>
        <p:grpSpPr>
          <a:xfrm>
            <a:off x="5181600" y="3429000"/>
            <a:ext cx="2314890" cy="1861460"/>
            <a:chOff x="5977927" y="4832472"/>
            <a:chExt cx="2314890" cy="1861460"/>
          </a:xfrm>
        </p:grpSpPr>
        <p:pic>
          <p:nvPicPr>
            <p:cNvPr id="101" name="Google Shape;101;p6" descr="Barley, Cereal, Grain, Healthy, Food, Agricultur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977927" y="4832472"/>
              <a:ext cx="2314890" cy="15312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6"/>
            <p:cNvSpPr txBox="1"/>
            <p:nvPr/>
          </p:nvSpPr>
          <p:spPr>
            <a:xfrm>
              <a:off x="6705600" y="6324600"/>
              <a:ext cx="809837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18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મકાઈ</a:t>
              </a:r>
              <a:endParaRPr dirty="0"/>
            </a:p>
          </p:txBody>
        </p:sp>
      </p:grpSp>
      <p:grpSp>
        <p:nvGrpSpPr>
          <p:cNvPr id="103" name="Google Shape;103;p6"/>
          <p:cNvGrpSpPr/>
          <p:nvPr/>
        </p:nvGrpSpPr>
        <p:grpSpPr>
          <a:xfrm>
            <a:off x="4591367" y="1066800"/>
            <a:ext cx="3257233" cy="2205303"/>
            <a:chOff x="4057967" y="2057400"/>
            <a:chExt cx="3257233" cy="2205303"/>
          </a:xfrm>
        </p:grpSpPr>
        <p:pic>
          <p:nvPicPr>
            <p:cNvPr id="104" name="Google Shape;104;p6" descr="Grass, Garden, Green, Gardening, Outdoor, Sunny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057967" y="2057400"/>
              <a:ext cx="3257233" cy="1828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6"/>
            <p:cNvSpPr txBox="1"/>
            <p:nvPr/>
          </p:nvSpPr>
          <p:spPr>
            <a:xfrm>
              <a:off x="4476233" y="3893403"/>
              <a:ext cx="2420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18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શાકભાજી પાકો</a:t>
              </a:r>
              <a:endParaRPr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" name="Google Shape;111;p7"/>
          <p:cNvGraphicFramePr/>
          <p:nvPr/>
        </p:nvGraphicFramePr>
        <p:xfrm>
          <a:off x="380999" y="1073527"/>
          <a:ext cx="7467600" cy="5098675"/>
        </p:xfrm>
        <a:graphic>
          <a:graphicData uri="http://schemas.openxmlformats.org/drawingml/2006/table">
            <a:tbl>
              <a:tblPr firstRow="1" bandRow="1">
                <a:noFill/>
                <a:tableStyleId>{EEF3F4F1-BA12-448A-B59C-EE6A2BFFBFDC}</a:tableStyleId>
              </a:tblPr>
              <a:tblGrid>
                <a:gridCol w="838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410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4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Slide No.</a:t>
                      </a:r>
                      <a:endParaRPr/>
                    </a:p>
                  </a:txBody>
                  <a:tcPr marL="68575" marR="68575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Thumbnail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Image source</a:t>
                      </a:r>
                      <a:endParaRPr sz="14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/>
                        <a:t>2</a:t>
                      </a:r>
                      <a:endParaRPr sz="14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sng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https://pixabay.com/en/blonde-teacher-woman-female-school-160653/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2</a:t>
                      </a:r>
                      <a:endParaRPr sz="14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/>
                        <a:t>https://www.pexels.com/photo/workers-harvesting-crops-on-plantation-4553597/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3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sng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https://pixabay.com/en/grain-field-nature-wheat-3444885/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5</a:t>
                      </a:r>
                      <a:endParaRPr sz="14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/>
                        <a:t>https://pixabay.com/de/photos/himmel-feld-kulturen-gr%C3%BCn-boden-5347235/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6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/>
                        <a:t>https://pixabay.com/en/ladybugs-wheat-biodiversity-ladybug-3649918/ - CC0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6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/>
                        <a:t>https://pixabay.com/en/barley-cereal-grain-healthy-food-872000/ - CC0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6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/>
                        <a:t>https://pixabay.com/en/grass-garden-green-gardening-1148913/ - CC0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6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/>
                        <a:t>https://pixabay.com/en/rice-paddy-field-harvest-asia-3897515/ - CC0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pic>
        <p:nvPicPr>
          <p:cNvPr id="112" name="Google Shape;112;p7" descr="blonde-160653_128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19509" y="1524000"/>
            <a:ext cx="295745" cy="490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7" descr="grain-3444885_1920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20663" y="2802017"/>
            <a:ext cx="493437" cy="328958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7"/>
          <p:cNvSpPr txBox="1"/>
          <p:nvPr/>
        </p:nvSpPr>
        <p:spPr>
          <a:xfrm>
            <a:off x="3254811" y="324535"/>
            <a:ext cx="278022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એમએમ</a:t>
            </a:r>
            <a:r>
              <a:rPr lang="en-US" sz="3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સૂચિ</a:t>
            </a:r>
            <a:endParaRPr sz="36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5" name="Google Shape;115;p7" descr="Ladybugs, Wheat, Biodiversity, Ladybug, Nature, Insect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20663" y="3992194"/>
            <a:ext cx="493437" cy="327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7" descr="Barley, Cereal, Grain, Healthy, Food, Agriculture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540257" y="5745908"/>
            <a:ext cx="454248" cy="300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7" descr="Grass, Garden, Green, Gardening, Outdoor, Sunny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447800" y="4670337"/>
            <a:ext cx="639163" cy="358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7" descr="Rice, Paddy, Field, Harvest, Asia, Plantation, Crop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529869" y="5216235"/>
            <a:ext cx="475025" cy="316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7" descr="Workers harvesting crops on plantation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03151" y="2209800"/>
            <a:ext cx="454249" cy="302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7" descr="Himmel, Feld, Kulturen, Grün, Boden, Baum, Absicheru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524000" y="3408220"/>
            <a:ext cx="470019" cy="31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401</Words>
  <Application>Microsoft Office PowerPoint</Application>
  <PresentationFormat>On-screen Show (4:3)</PresentationFormat>
  <Paragraphs>80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keshaba</dc:creator>
  <cp:lastModifiedBy>Satish</cp:lastModifiedBy>
  <cp:revision>13</cp:revision>
  <dcterms:created xsi:type="dcterms:W3CDTF">2018-12-16T04:20:25Z</dcterms:created>
  <dcterms:modified xsi:type="dcterms:W3CDTF">2026-05-11T03:17:15Z</dcterms:modified>
</cp:coreProperties>
</file>