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3" r:id="rId5"/>
    <p:sldId id="261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00"/>
    <a:srgbClr val="00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224" autoAdjust="0"/>
  </p:normalViewPr>
  <p:slideViewPr>
    <p:cSldViewPr>
      <p:cViewPr varScale="1">
        <p:scale>
          <a:sx n="42" d="100"/>
          <a:sy n="42" d="100"/>
        </p:scale>
        <p:origin x="-54" y="-59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11-05-2026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xmlns="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4724400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err="1">
                <a:solidFill>
                  <a:srgbClr val="006600"/>
                </a:solidFill>
                <a:latin typeface="+mj-lt"/>
                <a:ea typeface="Cambria" panose="02040503050406030204" pitchFamily="18" charset="0"/>
              </a:rPr>
              <a:t>જૈવિક</a:t>
            </a:r>
            <a:r>
              <a:rPr lang="en-GB" sz="5400" b="1" dirty="0">
                <a:solidFill>
                  <a:srgbClr val="0066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5400" b="1" dirty="0" err="1">
                <a:solidFill>
                  <a:srgbClr val="006600"/>
                </a:solidFill>
                <a:latin typeface="+mj-lt"/>
                <a:ea typeface="Cambria" panose="02040503050406030204" pitchFamily="18" charset="0"/>
              </a:rPr>
              <a:t>ખાતરનું</a:t>
            </a:r>
            <a:r>
              <a:rPr lang="en-GB" sz="5400" b="1" dirty="0">
                <a:solidFill>
                  <a:srgbClr val="0066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5400" b="1" dirty="0" err="1">
                <a:solidFill>
                  <a:srgbClr val="006600"/>
                </a:solidFill>
                <a:latin typeface="+mj-lt"/>
                <a:ea typeface="Cambria" panose="02040503050406030204" pitchFamily="18" charset="0"/>
              </a:rPr>
              <a:t>મહત્વ</a:t>
            </a:r>
            <a:r>
              <a:rPr lang="en-GB" sz="5400" b="1" dirty="0">
                <a:solidFill>
                  <a:srgbClr val="006600"/>
                </a:solidFill>
                <a:latin typeface="+mj-lt"/>
                <a:ea typeface="Cambria" panose="02040503050406030204" pitchFamily="18" charset="0"/>
              </a:rPr>
              <a:t> </a:t>
            </a:r>
            <a:endParaRPr lang="en-US" sz="5400" b="1" dirty="0">
              <a:solidFill>
                <a:srgbClr val="006600"/>
              </a:solidFill>
              <a:latin typeface="+mj-lt"/>
              <a:ea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400" y="838200"/>
            <a:ext cx="4670647" cy="350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073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7544" y="260648"/>
            <a:ext cx="756084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EE2D1E"/>
                </a:solidFill>
                <a:latin typeface="+mj-lt"/>
                <a:ea typeface="Cambria" panose="02040503050406030204" pitchFamily="18" charset="0"/>
              </a:rPr>
              <a:t>      </a:t>
            </a:r>
            <a:r>
              <a:rPr lang="en-GB" sz="3600" b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આજના</a:t>
            </a:r>
            <a:r>
              <a:rPr lang="en-US" sz="36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સમયમાં</a:t>
            </a:r>
            <a:r>
              <a:rPr lang="en-US" sz="36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જૈવિક</a:t>
            </a:r>
            <a:r>
              <a:rPr lang="en-US" sz="36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ખાતરોનું</a:t>
            </a:r>
            <a:r>
              <a:rPr lang="en-GB" sz="36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</a:t>
            </a:r>
          </a:p>
          <a:p>
            <a:r>
              <a:rPr lang="en-GB" sz="36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                             </a:t>
            </a:r>
            <a:r>
              <a:rPr lang="en-GB" sz="3600" b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મહત્વ</a:t>
            </a:r>
            <a:r>
              <a:rPr lang="en-US" sz="36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                  		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8024" y="2667000"/>
            <a:ext cx="4759776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sz="2800" b="1" dirty="0" err="1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જૈવિક</a:t>
            </a:r>
            <a:r>
              <a:rPr lang="en-GB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ખાતરો</a:t>
            </a:r>
            <a:r>
              <a:rPr lang="en-GB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પર્યાવરણને</a:t>
            </a:r>
            <a:r>
              <a:rPr lang="en-GB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અનુકૂળ</a:t>
            </a:r>
            <a:r>
              <a:rPr lang="en-GB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  </a:t>
            </a:r>
            <a:r>
              <a:rPr lang="gu-IN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સેન્દ્રિય</a:t>
            </a:r>
            <a:r>
              <a:rPr lang="en-US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અને</a:t>
            </a:r>
            <a:r>
              <a:rPr lang="en-GB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રાસાયણિક</a:t>
            </a:r>
            <a:r>
              <a:rPr lang="en-GB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ખાતરો</a:t>
            </a:r>
            <a:r>
              <a:rPr lang="en-GB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કરતાં</a:t>
            </a:r>
            <a:r>
              <a:rPr lang="en-GB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વધુ</a:t>
            </a:r>
            <a:r>
              <a:rPr lang="en-GB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અસરકારક</a:t>
            </a:r>
            <a:r>
              <a:rPr lang="en-GB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હોય</a:t>
            </a:r>
            <a:r>
              <a:rPr lang="en-GB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છે</a:t>
            </a:r>
            <a:r>
              <a:rPr lang="en-GB" sz="2800" b="1" dirty="0">
                <a:solidFill>
                  <a:srgbClr val="663300"/>
                </a:solidFill>
                <a:latin typeface="+mj-lt"/>
                <a:ea typeface="Calibri" panose="020F0502020204030204" pitchFamily="34" charset="0"/>
                <a:cs typeface="Latha" panose="020B0604020202020204" pitchFamily="34" charset="0"/>
              </a:rPr>
              <a:t>. </a:t>
            </a:r>
            <a:endParaRPr lang="en-US" sz="2800" b="1" dirty="0">
              <a:solidFill>
                <a:srgbClr val="663300"/>
              </a:solidFill>
              <a:latin typeface="+mj-lt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2600" y="1752600"/>
            <a:ext cx="3257872" cy="428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" y="199523"/>
            <a:ext cx="8066856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+mj-lt"/>
                <a:ea typeface="Cambria" panose="02040503050406030204" pitchFamily="18" charset="0"/>
              </a:rPr>
              <a:t>      </a:t>
            </a:r>
            <a:r>
              <a:rPr lang="en-GB" sz="3600" b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આજના</a:t>
            </a:r>
            <a:r>
              <a:rPr lang="en-GB" sz="36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સમયમાં</a:t>
            </a:r>
            <a:r>
              <a:rPr lang="en-GB" sz="36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જૈવિક</a:t>
            </a:r>
            <a:r>
              <a:rPr lang="en-GB" sz="36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ખાતરોનું</a:t>
            </a:r>
            <a:r>
              <a:rPr lang="en-GB" sz="36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મહત્વ</a:t>
            </a:r>
            <a:r>
              <a:rPr lang="en-GB" sz="36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</a:t>
            </a:r>
            <a:endParaRPr lang="en-US" sz="3600" b="1" dirty="0">
              <a:solidFill>
                <a:srgbClr val="FF0000"/>
              </a:solidFill>
              <a:latin typeface="+mj-lt"/>
              <a:ea typeface="Cambria" panose="0204050305040603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1447799"/>
            <a:ext cx="8352928" cy="10972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રાઈઝોબિયમ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, </a:t>
            </a: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એઝોટોબેકટર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, </a:t>
            </a: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વાદળી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લીલો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શેવાળ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અને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 </a:t>
            </a:r>
            <a:r>
              <a:rPr lang="gu-IN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</a:rPr>
              <a:t>એઝોસ્પાઈરીલમ</a:t>
            </a: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નો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ઉપયોગ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જૈવિક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ખાતર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તરીકે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થાય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છે</a:t>
            </a:r>
            <a:r>
              <a:rPr lang="en-GB" sz="2400" b="1" dirty="0">
                <a:solidFill>
                  <a:schemeClr val="bg1"/>
                </a:solidFill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rPr>
              <a:t>. </a:t>
            </a:r>
            <a:endParaRPr lang="en-US" sz="2400" b="1" dirty="0">
              <a:solidFill>
                <a:schemeClr val="bg1"/>
              </a:solidFill>
              <a:latin typeface="Shruti" panose="020B0502040204020203" pitchFamily="34" charset="0"/>
              <a:ea typeface="Calibri" panose="020F0502020204030204" pitchFamily="34" charset="0"/>
              <a:cs typeface="Shruti" panose="020B0502040204020203" pitchFamily="34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endParaRPr lang="en-US" sz="2800" b="1" dirty="0">
              <a:solidFill>
                <a:srgbClr val="006600"/>
              </a:solidFill>
              <a:latin typeface="+mj-lt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endParaRPr lang="en-US" sz="2800" b="1" dirty="0">
              <a:solidFill>
                <a:srgbClr val="006600"/>
              </a:solidFill>
              <a:latin typeface="+mj-lt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endParaRPr lang="en-US" sz="2800" b="1" dirty="0">
              <a:solidFill>
                <a:srgbClr val="006600"/>
              </a:solidFill>
              <a:latin typeface="+mj-lt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endParaRPr lang="en-US" sz="2800" b="1" dirty="0">
              <a:solidFill>
                <a:srgbClr val="006600"/>
              </a:solidFill>
              <a:latin typeface="+mj-lt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pic>
        <p:nvPicPr>
          <p:cNvPr id="9" name="Picture 2" descr="Cornfield, Corn, Field, Arable, Young Plants, Fres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048000"/>
            <a:ext cx="3888432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AF790A8-E93E-5652-12AF-C759878C543B}"/>
              </a:ext>
            </a:extLst>
          </p:cNvPr>
          <p:cNvSpPr txBox="1"/>
          <p:nvPr/>
        </p:nvSpPr>
        <p:spPr>
          <a:xfrm>
            <a:off x="762000" y="2971800"/>
            <a:ext cx="3505200" cy="304698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gu-IN" sz="2400" b="1" dirty="0">
                <a:solidFill>
                  <a:schemeClr val="bg1"/>
                </a:solidFill>
                <a:effectLst/>
              </a:rPr>
              <a:t>રાસાયણિક ખાતરોની હાનિકારક અસરો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gu-IN" sz="2400" b="1" dirty="0">
                <a:solidFill>
                  <a:schemeClr val="bg1"/>
                </a:solidFill>
                <a:effectLst/>
              </a:rPr>
              <a:t>તેમાં ન હોવાથી, તેઓ પર્યાવરણને અનુકૂળ રીતે માટીના પોષક તત્વોને ફરીથી ભરવામાં મદદ કરે છે.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(</a:t>
            </a:r>
            <a:r>
              <a:rPr lang="gu-IN" sz="2400" b="1" dirty="0">
                <a:solidFill>
                  <a:schemeClr val="bg1"/>
                </a:solidFill>
                <a:effectLst/>
              </a:rPr>
              <a:t>માટીની ફળદ્રુપતાં જાળવી રાખવામાં 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)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143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"/>
          <p:cNvSpPr txBox="1"/>
          <p:nvPr/>
        </p:nvSpPr>
        <p:spPr>
          <a:xfrm>
            <a:off x="990600" y="95071"/>
            <a:ext cx="6771456" cy="1200288"/>
          </a:xfrm>
          <a:prstGeom prst="rect">
            <a:avLst/>
          </a:prstGeom>
          <a:gradFill>
            <a:gsLst>
              <a:gs pos="0">
                <a:srgbClr val="C8B2E9"/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3600" b="1" dirty="0" err="1" smtClean="0">
                <a:solidFill>
                  <a:srgbClr val="FF0000"/>
                </a:solidFill>
                <a:ea typeface="Cambria" panose="02040503050406030204" pitchFamily="18" charset="0"/>
              </a:rPr>
              <a:t>આજના</a:t>
            </a:r>
            <a:r>
              <a:rPr lang="en-GB" sz="3600" b="1" dirty="0" smtClean="0">
                <a:solidFill>
                  <a:srgbClr val="FF0000"/>
                </a:solidFill>
                <a:ea typeface="Cambria" panose="02040503050406030204" pitchFamily="18" charset="0"/>
              </a:rPr>
              <a:t> </a:t>
            </a:r>
            <a:r>
              <a:rPr lang="en-GB" sz="3600" b="1" dirty="0" err="1" smtClean="0">
                <a:solidFill>
                  <a:srgbClr val="FF0000"/>
                </a:solidFill>
                <a:ea typeface="Cambria" panose="02040503050406030204" pitchFamily="18" charset="0"/>
              </a:rPr>
              <a:t>સમયમાં</a:t>
            </a:r>
            <a:r>
              <a:rPr lang="en-GB" sz="3600" b="1" dirty="0" smtClean="0">
                <a:solidFill>
                  <a:srgbClr val="FF0000"/>
                </a:solidFill>
                <a:ea typeface="Cambria" panose="02040503050406030204" pitchFamily="18" charset="0"/>
              </a:rPr>
              <a:t> </a:t>
            </a:r>
            <a:r>
              <a:rPr lang="en-GB" sz="3600" b="1" dirty="0" err="1" smtClean="0">
                <a:solidFill>
                  <a:srgbClr val="FF0000"/>
                </a:solidFill>
                <a:ea typeface="Cambria" panose="02040503050406030204" pitchFamily="18" charset="0"/>
              </a:rPr>
              <a:t>જૈવિક</a:t>
            </a:r>
            <a:r>
              <a:rPr lang="en-GB" sz="3600" b="1" dirty="0" smtClean="0">
                <a:solidFill>
                  <a:srgbClr val="FF0000"/>
                </a:solidFill>
                <a:ea typeface="Cambria" panose="02040503050406030204" pitchFamily="18" charset="0"/>
              </a:rPr>
              <a:t> </a:t>
            </a:r>
            <a:r>
              <a:rPr lang="en-GB" sz="3600" b="1" dirty="0" err="1" smtClean="0">
                <a:solidFill>
                  <a:srgbClr val="FF0000"/>
                </a:solidFill>
                <a:ea typeface="Cambria" panose="02040503050406030204" pitchFamily="18" charset="0"/>
              </a:rPr>
              <a:t>ખાતરોનું</a:t>
            </a:r>
            <a:r>
              <a:rPr lang="en-GB" sz="3600" b="1" dirty="0" smtClean="0">
                <a:solidFill>
                  <a:srgbClr val="FF0000"/>
                </a:solidFill>
                <a:ea typeface="Cambria" panose="02040503050406030204" pitchFamily="18" charset="0"/>
              </a:rPr>
              <a:t> </a:t>
            </a:r>
            <a:r>
              <a:rPr lang="en-GB" sz="3600" b="1" dirty="0" err="1" smtClean="0">
                <a:solidFill>
                  <a:srgbClr val="FF0000"/>
                </a:solidFill>
                <a:ea typeface="Cambria" panose="02040503050406030204" pitchFamily="18" charset="0"/>
              </a:rPr>
              <a:t>મહત્વ</a:t>
            </a:r>
            <a:r>
              <a:rPr lang="en-GB" sz="3600" b="1" dirty="0" smtClean="0">
                <a:solidFill>
                  <a:srgbClr val="FF0000"/>
                </a:solidFill>
                <a:ea typeface="Cambria" panose="02040503050406030204" pitchFamily="18" charset="0"/>
              </a:rPr>
              <a:t> </a:t>
            </a:r>
            <a:endParaRPr lang="en-US" sz="3600" b="1" dirty="0">
              <a:solidFill>
                <a:srgbClr val="FF0000"/>
              </a:solidFill>
              <a:ea typeface="Cambria" panose="02040503050406030204" pitchFamily="18" charset="0"/>
            </a:endParaRPr>
          </a:p>
        </p:txBody>
      </p:sp>
      <p:grpSp>
        <p:nvGrpSpPr>
          <p:cNvPr id="2" name="Google Shape;59;p4"/>
          <p:cNvGrpSpPr/>
          <p:nvPr/>
        </p:nvGrpSpPr>
        <p:grpSpPr>
          <a:xfrm>
            <a:off x="609600" y="1447800"/>
            <a:ext cx="7696200" cy="4685852"/>
            <a:chOff x="0" y="-431800"/>
            <a:chExt cx="7696200" cy="4685852"/>
          </a:xfrm>
        </p:grpSpPr>
        <p:sp>
          <p:nvSpPr>
            <p:cNvPr id="60" name="Google Shape;60;p4"/>
            <p:cNvSpPr/>
            <p:nvPr/>
          </p:nvSpPr>
          <p:spPr>
            <a:xfrm>
              <a:off x="0" y="509225"/>
              <a:ext cx="7696200" cy="504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381000" y="-127000"/>
              <a:ext cx="6606548" cy="11430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5D427D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4"/>
            <p:cNvSpPr txBox="1"/>
            <p:nvPr/>
          </p:nvSpPr>
          <p:spPr>
            <a:xfrm>
              <a:off x="384810" y="-431800"/>
              <a:ext cx="6606548" cy="15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625" tIns="0" rIns="203625" bIns="0" anchor="b" anchorCtr="0">
              <a:noAutofit/>
            </a:bodyPr>
            <a:lstStyle/>
            <a:p>
              <a:pPr marL="457200" indent="-457200"/>
              <a:r>
                <a:rPr lang="en-GB" sz="2400" b="1" dirty="0" err="1" smtClean="0">
                  <a:solidFill>
                    <a:schemeClr val="bg1"/>
                  </a:solidFill>
                </a:rPr>
                <a:t>તેઓ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gu-IN" sz="2400" b="1" dirty="0" smtClean="0">
                  <a:solidFill>
                    <a:schemeClr val="bg1"/>
                  </a:solidFill>
                </a:rPr>
                <a:t>વનસ્પતિ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વૃદ્ધિને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પ્રોત્સાહન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આપતા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પદાર્થોનું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સંશ્ર્લેષણ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gu-IN" sz="2400" b="1" dirty="0" smtClean="0">
                  <a:solidFill>
                    <a:schemeClr val="bg1"/>
                  </a:solidFill>
                </a:rPr>
                <a:t>કરી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gu-IN" sz="2400" b="1" dirty="0" smtClean="0">
                  <a:solidFill>
                    <a:schemeClr val="bg1"/>
                  </a:solidFill>
                </a:rPr>
                <a:t>છોડની વૃદ્ધિ માટે જરુરી પોષક તત્વો પુરા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 </a:t>
              </a:r>
              <a:r>
                <a:rPr lang="gu-IN" sz="2400" b="1" dirty="0" smtClean="0">
                  <a:solidFill>
                    <a:schemeClr val="bg1"/>
                  </a:solidFill>
                </a:rPr>
                <a:t>પાડી છોડનો વિકાસ કરે છે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.</a:t>
              </a:r>
              <a:r>
                <a:rPr lang="gu-IN" sz="2400" b="1" dirty="0" smtClean="0">
                  <a:solidFill>
                    <a:schemeClr val="bg1"/>
                  </a:solidFill>
                </a:rPr>
                <a:t> 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0" y="1573023"/>
              <a:ext cx="7696200" cy="504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5D5AAE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384810" y="1121225"/>
              <a:ext cx="6644637" cy="746997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3B3889"/>
                </a:gs>
                <a:gs pos="80000">
                  <a:srgbClr val="4D4AB4"/>
                </a:gs>
                <a:gs pos="100000">
                  <a:srgbClr val="4C48B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4"/>
            <p:cNvSpPr txBox="1"/>
            <p:nvPr/>
          </p:nvSpPr>
          <p:spPr>
            <a:xfrm>
              <a:off x="384810" y="1121225"/>
              <a:ext cx="6644637" cy="746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625" tIns="0" rIns="203625" bIns="0" anchor="ctr" anchorCtr="0">
              <a:noAutofit/>
            </a:bodyPr>
            <a:lstStyle/>
            <a:p>
              <a:pPr marL="457200" indent="-457200"/>
              <a:r>
                <a:rPr lang="en-GB" sz="2400" b="1" dirty="0" err="1" smtClean="0">
                  <a:solidFill>
                    <a:schemeClr val="bg1"/>
                  </a:solidFill>
                </a:rPr>
                <a:t>જૈવિક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ખાતરોનો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ઉપયોગ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કરવામાં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આવે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ત્યારે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પાકની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ઉપજમાં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20-30 %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વધારો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થાય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છે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. 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0" y="2683527"/>
              <a:ext cx="7696200" cy="504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5279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384810" y="2185023"/>
              <a:ext cx="6644637" cy="793704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305693"/>
                </a:gs>
                <a:gs pos="80000">
                  <a:srgbClr val="3F71C2"/>
                </a:gs>
                <a:gs pos="100000">
                  <a:srgbClr val="3D70C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4"/>
            <p:cNvSpPr txBox="1"/>
            <p:nvPr/>
          </p:nvSpPr>
          <p:spPr>
            <a:xfrm>
              <a:off x="384810" y="2185023"/>
              <a:ext cx="6644637" cy="793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625" tIns="0" rIns="203625" bIns="0" anchor="ctr" anchorCtr="0">
              <a:noAutofit/>
            </a:bodyPr>
            <a:lstStyle/>
            <a:p>
              <a:pPr marL="457200" indent="-457200"/>
              <a:r>
                <a:rPr lang="en-GB" sz="2400" b="1" dirty="0" err="1" smtClean="0">
                  <a:solidFill>
                    <a:schemeClr val="bg1"/>
                  </a:solidFill>
                </a:rPr>
                <a:t>તેઓ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છોડને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દુષ્કાળ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અને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કેટલાક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માટીજન્ય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રોગોથી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રક્ષણ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આપે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છે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. 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0" y="3750052"/>
              <a:ext cx="7696200" cy="504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4AA9C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384810" y="3295527"/>
              <a:ext cx="6606548" cy="74972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8839E"/>
                </a:gs>
                <a:gs pos="80000">
                  <a:srgbClr val="35ACCF"/>
                </a:gs>
                <a:gs pos="100000">
                  <a:srgbClr val="31AF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4"/>
            <p:cNvSpPr txBox="1"/>
            <p:nvPr/>
          </p:nvSpPr>
          <p:spPr>
            <a:xfrm>
              <a:off x="384810" y="3295527"/>
              <a:ext cx="6606548" cy="749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625" tIns="0" rIns="203625" bIns="0" anchor="ctr" anchorCtr="0">
              <a:noAutofit/>
            </a:bodyPr>
            <a:lstStyle/>
            <a:p>
              <a:pPr marL="457200" indent="-457200"/>
              <a:r>
                <a:rPr lang="en-GB" sz="2400" b="1" dirty="0" err="1" smtClean="0">
                  <a:solidFill>
                    <a:schemeClr val="bg1"/>
                  </a:solidFill>
                </a:rPr>
                <a:t>રાસાયણિક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ખાતરોની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તુલનામાં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en-GB" sz="2400" b="1" dirty="0" err="1" smtClean="0">
                  <a:solidFill>
                    <a:schemeClr val="bg1"/>
                  </a:solidFill>
                </a:rPr>
                <a:t>તેઓ</a:t>
              </a:r>
              <a:r>
                <a:rPr lang="en-GB" sz="2400" b="1" dirty="0" smtClean="0">
                  <a:solidFill>
                    <a:schemeClr val="bg1"/>
                  </a:solidFill>
                </a:rPr>
                <a:t> </a:t>
              </a:r>
              <a:r>
                <a:rPr lang="gu-IN" sz="2400" b="1" dirty="0" smtClean="0">
                  <a:solidFill>
                    <a:schemeClr val="bg1"/>
                  </a:solidFill>
                </a:rPr>
                <a:t>કિમતમાં સસ્તાં છે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.</a:t>
              </a:r>
              <a:r>
                <a:rPr lang="gu-IN" sz="2400" b="1" dirty="0" smtClean="0">
                  <a:solidFill>
                    <a:schemeClr val="bg1"/>
                  </a:solidFill>
                </a:rPr>
                <a:t> 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3871184"/>
              </p:ext>
            </p:extLst>
          </p:nvPr>
        </p:nvGraphicFramePr>
        <p:xfrm>
          <a:off x="457200" y="1219200"/>
          <a:ext cx="8064898" cy="4616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7925">
                  <a:extLst>
                    <a:ext uri="{9D8B030D-6E8A-4147-A177-3AD203B41FA5}">
                      <a16:colId xmlns:a16="http://schemas.microsoft.com/office/drawing/2014/main" xmlns="" val="2601626329"/>
                    </a:ext>
                  </a:extLst>
                </a:gridCol>
                <a:gridCol w="3249821">
                  <a:extLst>
                    <a:ext uri="{9D8B030D-6E8A-4147-A177-3AD203B41FA5}">
                      <a16:colId xmlns:a16="http://schemas.microsoft.com/office/drawing/2014/main" xmlns="" val="2084094442"/>
                    </a:ext>
                  </a:extLst>
                </a:gridCol>
                <a:gridCol w="3467152">
                  <a:extLst>
                    <a:ext uri="{9D8B030D-6E8A-4147-A177-3AD203B41FA5}">
                      <a16:colId xmlns:a16="http://schemas.microsoft.com/office/drawing/2014/main" xmlns="" val="3434163580"/>
                    </a:ext>
                  </a:extLst>
                </a:gridCol>
              </a:tblGrid>
              <a:tr h="769937">
                <a:tc>
                  <a:txBody>
                    <a:bodyPr/>
                    <a:lstStyle/>
                    <a:p>
                      <a:pPr algn="ctr"/>
                      <a:r>
                        <a:rPr lang="en-GB" sz="2800" b="1" kern="1200" dirty="0" err="1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અનુ</a:t>
                      </a:r>
                      <a:r>
                        <a:rPr lang="en-GB" sz="2800" b="1" kern="1200" dirty="0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. </a:t>
                      </a:r>
                      <a:r>
                        <a:rPr lang="en-GB" sz="2800" b="1" kern="1200" dirty="0" err="1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નં</a:t>
                      </a:r>
                      <a:r>
                        <a:rPr lang="en-GB" sz="2800" b="1" kern="1200" dirty="0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. 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+mj-lt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800" b="1" kern="1200" dirty="0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 </a:t>
                      </a:r>
                      <a:r>
                        <a:rPr lang="en-GB" sz="2800" b="1" kern="1200" dirty="0" err="1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જૈવિક</a:t>
                      </a:r>
                      <a:r>
                        <a:rPr lang="en-GB" sz="2800" b="1" kern="1200" dirty="0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lang="en-GB" sz="2800" b="1" kern="1200" dirty="0" err="1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ખાતર</a:t>
                      </a:r>
                      <a:r>
                        <a:rPr lang="en-GB" sz="2800" b="1" kern="1200" dirty="0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+mj-lt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800" b="1" kern="1200" dirty="0" err="1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છોડ</a:t>
                      </a:r>
                      <a:r>
                        <a:rPr lang="en-GB" sz="2800" b="1" kern="1200" dirty="0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lang="en-GB" sz="2800" b="1" kern="1200" dirty="0" err="1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માટે</a:t>
                      </a:r>
                      <a:r>
                        <a:rPr lang="en-GB" sz="2800" b="1" kern="1200" dirty="0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lang="en-GB" sz="2800" b="1" kern="1200" dirty="0" err="1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વપરાય</a:t>
                      </a:r>
                      <a:r>
                        <a:rPr lang="en-GB" sz="2800" b="1" kern="1200" dirty="0">
                          <a:solidFill>
                            <a:schemeClr val="bg1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endParaRPr lang="en-US" sz="2800" b="1" kern="1200" dirty="0">
                        <a:solidFill>
                          <a:schemeClr val="bg1"/>
                        </a:solidFill>
                        <a:latin typeface="+mj-lt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41366844"/>
                  </a:ext>
                </a:extLst>
              </a:tr>
              <a:tr h="769937"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રાઈઝોબિયમ</a:t>
                      </a:r>
                      <a:endParaRPr lang="en-US" sz="24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કઠોળના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પાક</a:t>
                      </a:r>
                      <a:endParaRPr lang="en-US" sz="24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xmlns="" val="3529685879"/>
                  </a:ext>
                </a:extLst>
              </a:tr>
              <a:tr h="115354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એઝોટોબેકટર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endParaRPr lang="en-US" sz="24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ઘઉં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મકાઈ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કપાસ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રાઈ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બટાકા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અને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બીજા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શાકભાજી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endParaRPr lang="en-US" sz="24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xmlns="" val="3900305290"/>
                  </a:ext>
                </a:extLst>
              </a:tr>
              <a:tr h="115354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એઝોસ્પીરીલિયમ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endParaRPr lang="en-US" sz="24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બાજરી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જુવાર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ઘઉં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શેરડી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,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મકાઈ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endParaRPr lang="en-US" sz="24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xmlns="" val="3752515913"/>
                  </a:ext>
                </a:extLst>
              </a:tr>
              <a:tr h="76993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વાદળી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લીલો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શેવાળ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endParaRPr lang="en-US" sz="24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kern="12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ડાંગર</a:t>
                      </a:r>
                      <a:r>
                        <a:rPr lang="en-GB" sz="24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 </a:t>
                      </a:r>
                      <a:endParaRPr lang="en-US" sz="24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+mj-lt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xmlns="" val="80335507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228600"/>
            <a:ext cx="70866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en-GB" sz="3600" b="1" dirty="0" err="1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વિવિધ</a:t>
            </a:r>
            <a:r>
              <a:rPr lang="en-GB" sz="3600" b="1" dirty="0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3600" b="1" dirty="0" err="1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પાક</a:t>
            </a:r>
            <a:r>
              <a:rPr lang="en-GB" sz="3600" b="1" dirty="0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3600" b="1" dirty="0" err="1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માટે</a:t>
            </a:r>
            <a:r>
              <a:rPr lang="en-GB" sz="3600" b="1" dirty="0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3600" b="1" dirty="0" err="1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વપરાતું</a:t>
            </a:r>
            <a:r>
              <a:rPr lang="en-GB" sz="3600" b="1" dirty="0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3600" b="1" dirty="0" err="1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જૈવિક</a:t>
            </a:r>
            <a:r>
              <a:rPr lang="en-GB" sz="3600" b="1" dirty="0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GB" sz="3600" b="1" dirty="0" err="1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ખાતર</a:t>
            </a:r>
            <a:r>
              <a:rPr lang="en-GB" sz="3600" b="1" dirty="0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 </a:t>
            </a:r>
            <a:endParaRPr lang="en-US" sz="3600" b="1" dirty="0">
              <a:solidFill>
                <a:srgbClr val="C00000"/>
              </a:solidFill>
              <a:latin typeface="+mj-lt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755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33412107"/>
              </p:ext>
            </p:extLst>
          </p:nvPr>
        </p:nvGraphicFramePr>
        <p:xfrm>
          <a:off x="457200" y="1397001"/>
          <a:ext cx="8229600" cy="2554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/>
                        <a:t>https://pixabay.com/en/paddy-fields-greenery-rice-crops-265818/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 kern="1200" dirty="0">
                          <a:effectLst/>
                        </a:rPr>
                        <a:t>https://pixabay.com/en/soil-hand-farm-garden-fertilizer-766281/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none" strike="noStrike" kern="1200" dirty="0">
                          <a:effectLst/>
                        </a:rPr>
                        <a:t>https://pixabay.com/en/cornfield-corn-field-arable-1365878/ - CC0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911A2A6-C3FA-4204-8A25-8660B8BEB1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6400" y="2160108"/>
            <a:ext cx="506524" cy="3798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54EAD81-00ED-43D5-8A8F-013AAE8ED2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2600" y="2749072"/>
            <a:ext cx="303513" cy="408357"/>
          </a:xfrm>
          <a:prstGeom prst="rect">
            <a:avLst/>
          </a:prstGeom>
        </p:spPr>
      </p:pic>
      <p:pic>
        <p:nvPicPr>
          <p:cNvPr id="8" name="Picture 2" descr="Cornfield, Corn, Field, Arable, Young Plants, Fresh">
            <a:extLst>
              <a:ext uri="{FF2B5EF4-FFF2-40B4-BE49-F238E27FC236}">
                <a16:creationId xmlns:a16="http://schemas.microsoft.com/office/drawing/2014/main" xmlns="" id="{549E56D1-F930-45AA-BDFA-7A42C8B3A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1315" y="3478457"/>
            <a:ext cx="596693" cy="39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8280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213</Words>
  <Application>Microsoft Office PowerPoint</Application>
  <PresentationFormat>On-screen Show (4:3)</PresentationFormat>
  <Paragraphs>45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39</cp:revision>
  <dcterms:created xsi:type="dcterms:W3CDTF">2018-12-16T04:20:25Z</dcterms:created>
  <dcterms:modified xsi:type="dcterms:W3CDTF">2026-05-11T04:02:41Z</dcterms:modified>
</cp:coreProperties>
</file>