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4" roundtripDataSignature="AMtx7mhnuP4zzoHSoIa2qi4+JKRHMCHtH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9273A79-F2A6-4EC6-8D32-C34C9403EFAA}">
  <a:tblStyle styleId="{E9273A79-F2A6-4EC6-8D32-C34C9403EFAA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-633" y="-5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gu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" name="Google Shape;3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gu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" name="Google Shape;3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gu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gu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gu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" name="Google Shape;6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gu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gu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" name="Google Shape;9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gu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" name="Google Shape;10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gu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gu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gu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gu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gu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gu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9" name="Google Shape;17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gu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gu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9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14" name="Google Shape;14;p19"/>
          <p:cNvGrpSpPr/>
          <p:nvPr/>
        </p:nvGrpSpPr>
        <p:grpSpPr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15" name="Google Shape;15;p19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B0F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6" name="Google Shape;16;p19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FB3B69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7" name="Google Shape;17;p1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3F3151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</a:t>
              </a:r>
              <a:endParaRPr/>
            </a:p>
          </p:txBody>
        </p:sp>
        <p:sp>
          <p:nvSpPr>
            <p:cNvPr id="18" name="Google Shape;18;p19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800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</a:t>
              </a:r>
              <a:endParaRPr/>
            </a:p>
          </p:txBody>
        </p:sp>
        <p:cxnSp>
          <p:nvCxnSpPr>
            <p:cNvPr id="19" name="Google Shape;19;p19"/>
            <p:cNvCxnSpPr/>
            <p:nvPr/>
          </p:nvCxnSpPr>
          <p:spPr>
            <a:xfrm>
              <a:off x="682020" y="0"/>
              <a:ext cx="0" cy="814025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0" name="Google Shape;20;p19"/>
            <p:cNvCxnSpPr/>
            <p:nvPr/>
          </p:nvCxnSpPr>
          <p:spPr>
            <a:xfrm>
              <a:off x="0" y="651981"/>
              <a:ext cx="828291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1" name="Google Shape;21;p19"/>
            <p:cNvCxnSpPr/>
            <p:nvPr/>
          </p:nvCxnSpPr>
          <p:spPr>
            <a:xfrm>
              <a:off x="748636" y="218977"/>
              <a:ext cx="0" cy="633131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2" name="Google Shape;22;p19"/>
            <p:cNvCxnSpPr/>
            <p:nvPr/>
          </p:nvCxnSpPr>
          <p:spPr>
            <a:xfrm>
              <a:off x="196227" y="712914"/>
              <a:ext cx="676124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3" name="Google Shape;23;p19"/>
          <p:cNvSpPr/>
          <p:nvPr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1400" b="1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gu-IN" sz="1400" b="0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gu-IN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gu-IN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gu-IN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/>
          </a:p>
        </p:txBody>
      </p:sp>
      <p:pic>
        <p:nvPicPr>
          <p:cNvPr id="24" name="Google Shape;24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62807" y="554349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7" name="Google Shape;27;p2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8" name="Google Shape;28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29600" y="594360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31090" y="52321"/>
            <a:ext cx="967390" cy="93827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8">
            <a:hlinkClick r:id="rId5"/>
          </p:cNvPr>
          <p:cNvSpPr/>
          <p:nvPr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1100" b="1" i="0" u="none" strike="noStrike" cap="none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©www.srisathyasaividyavahini.org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hyperlink" Target="https://www.flickr.com/photos/mauroguanandi/41834424281%20-%20CC%20BY%202.0" TargetMode="External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hyperlink" Target="https://pixabay.com/photos/field-cereals-rye-agriculture-196173/" TargetMode="External"/><Relationship Id="rId10" Type="http://schemas.openxmlformats.org/officeDocument/2006/relationships/image" Target="../media/image25.jpeg"/><Relationship Id="rId4" Type="http://schemas.openxmlformats.org/officeDocument/2006/relationships/hyperlink" Target="https://www.flickr.com/photos/mauroguanandi/" TargetMode="External"/><Relationship Id="rId9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hyperlink" Target="https://pixabay.com/photos/moss-plant-green-nature-forest-2874038/" TargetMode="External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hyperlink" Target="https://www.flickr.com/photos/fickleandfreckled/" TargetMode="External"/><Relationship Id="rId9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" descr="Onion, Vegetable, Plant, Food, Nutrition, Soil, Growth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7244" y="2427194"/>
            <a:ext cx="6073423" cy="3639627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"/>
          <p:cNvSpPr/>
          <p:nvPr/>
        </p:nvSpPr>
        <p:spPr>
          <a:xfrm>
            <a:off x="1109383" y="174812"/>
            <a:ext cx="6508376" cy="2151529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DAFEA4"/>
              </a:gs>
              <a:gs pos="35000">
                <a:srgbClr val="E3FEBF"/>
              </a:gs>
              <a:gs pos="100000">
                <a:srgbClr val="F4FEE6"/>
              </a:gs>
            </a:gsLst>
            <a:lin ang="16200000" scaled="0"/>
          </a:gradFill>
          <a:ln w="9525" cap="flat" cmpd="sng">
            <a:solidFill>
              <a:srgbClr val="97B85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54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જમીનમાં </a:t>
            </a:r>
            <a:r>
              <a:rPr lang="gu-IN" sz="5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પોષકતત્વોની ભરપાઈ</a:t>
            </a:r>
            <a:endParaRPr sz="5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2" descr="Asset Image Loading...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5536" y="1783644"/>
            <a:ext cx="3868688" cy="38988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2"/>
          <p:cNvSpPr/>
          <p:nvPr/>
        </p:nvSpPr>
        <p:spPr>
          <a:xfrm>
            <a:off x="539552" y="394842"/>
            <a:ext cx="2584648" cy="792088"/>
          </a:xfrm>
          <a:prstGeom prst="homePlate">
            <a:avLst>
              <a:gd name="adj" fmla="val 50000"/>
            </a:avLst>
          </a:prstGeom>
          <a:gradFill>
            <a:gsLst>
              <a:gs pos="0">
                <a:srgbClr val="FFA09D"/>
              </a:gs>
              <a:gs pos="35000">
                <a:srgbClr val="FFBCBC"/>
              </a:gs>
              <a:gs pos="100000">
                <a:srgbClr val="FFE2E2"/>
              </a:gs>
            </a:gsLst>
            <a:lin ang="16200000" scaled="0"/>
          </a:gradFill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0000" tIns="2160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36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પોષકતત્વો</a:t>
            </a:r>
            <a:endParaRPr sz="3600" b="1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2"/>
          <p:cNvSpPr/>
          <p:nvPr/>
        </p:nvSpPr>
        <p:spPr>
          <a:xfrm>
            <a:off x="4398515" y="1768748"/>
            <a:ext cx="4349949" cy="4154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F243E"/>
              </a:buClr>
              <a:buSzPts val="2000"/>
              <a:buFont typeface="Noto Sans Symbols"/>
              <a:buChar char="❖"/>
            </a:pPr>
            <a:r>
              <a:rPr lang="gu-IN" sz="2400" b="1" dirty="0">
                <a:solidFill>
                  <a:srgbClr val="0F243E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તમામ </a:t>
            </a:r>
            <a:r>
              <a:rPr lang="gu-IN" sz="2400" b="1" dirty="0" err="1">
                <a:solidFill>
                  <a:srgbClr val="0F243E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વનસ્પતિઓને</a:t>
            </a:r>
            <a:r>
              <a:rPr lang="gu-IN" sz="2400" b="1" dirty="0">
                <a:solidFill>
                  <a:srgbClr val="0F243E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 વિકાસ માટે </a:t>
            </a:r>
            <a:r>
              <a:rPr lang="gu-IN" sz="2400" b="1" dirty="0" err="1">
                <a:solidFill>
                  <a:srgbClr val="0F243E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પોષકતત્વોની</a:t>
            </a:r>
            <a:r>
              <a:rPr lang="gu-IN" sz="2400" b="1" dirty="0">
                <a:solidFill>
                  <a:srgbClr val="0F243E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 જરૂર હોય છે. </a:t>
            </a:r>
            <a:endParaRPr sz="2400" dirty="0">
              <a:latin typeface="Calibri" pitchFamily="34" charset="0"/>
              <a:cs typeface="Calibri" pitchFamily="34" charset="0"/>
            </a:endParaRPr>
          </a:p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endParaRPr sz="2400" b="1" dirty="0">
              <a:solidFill>
                <a:srgbClr val="0F243E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F243E"/>
              </a:buClr>
              <a:buSzPts val="2000"/>
              <a:buFont typeface="Noto Sans Symbols"/>
              <a:buChar char="❖"/>
            </a:pPr>
            <a:r>
              <a:rPr lang="gu-IN" sz="2400" b="1" dirty="0">
                <a:solidFill>
                  <a:srgbClr val="0F243E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નાઇટ્રોજન, </a:t>
            </a:r>
            <a:r>
              <a:rPr lang="gu-IN" sz="2400" b="1" dirty="0" err="1">
                <a:solidFill>
                  <a:srgbClr val="0F243E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ફોસ્ફરસ</a:t>
            </a:r>
            <a:r>
              <a:rPr lang="gu-IN" sz="2400" b="1" dirty="0">
                <a:solidFill>
                  <a:srgbClr val="0F243E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 અને પોટેશિયમ </a:t>
            </a:r>
            <a:r>
              <a:rPr lang="gu-IN" sz="2400" b="1" dirty="0" err="1">
                <a:solidFill>
                  <a:srgbClr val="0F243E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વનસ્પતિઓના</a:t>
            </a:r>
            <a:r>
              <a:rPr lang="gu-IN" sz="2400" b="1" dirty="0">
                <a:solidFill>
                  <a:srgbClr val="0F243E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 મુખ્ય </a:t>
            </a:r>
            <a:r>
              <a:rPr lang="gu-IN" sz="2400" b="1" dirty="0" err="1">
                <a:solidFill>
                  <a:srgbClr val="0F243E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પોષકતત્વો</a:t>
            </a:r>
            <a:r>
              <a:rPr lang="gu-IN" sz="2400" b="1" dirty="0">
                <a:solidFill>
                  <a:srgbClr val="0F243E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 છે. </a:t>
            </a:r>
            <a:endParaRPr sz="2400" dirty="0">
              <a:latin typeface="Calibri" pitchFamily="34" charset="0"/>
              <a:cs typeface="Calibri" pitchFamily="34" charset="0"/>
            </a:endParaRPr>
          </a:p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endParaRPr sz="2400" b="1" dirty="0">
              <a:solidFill>
                <a:srgbClr val="0F243E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F243E"/>
              </a:buClr>
              <a:buSzPts val="2000"/>
              <a:buFont typeface="Noto Sans Symbols"/>
              <a:buChar char="❖"/>
            </a:pPr>
            <a:r>
              <a:rPr lang="gu-IN" sz="2400" b="1" dirty="0">
                <a:solidFill>
                  <a:srgbClr val="0F243E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આ </a:t>
            </a:r>
            <a:r>
              <a:rPr lang="gu-IN" sz="2400" b="1" dirty="0" err="1">
                <a:solidFill>
                  <a:srgbClr val="0F243E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પોષકતત્વો</a:t>
            </a:r>
            <a:r>
              <a:rPr lang="gu-IN" sz="2400" b="1" dirty="0">
                <a:solidFill>
                  <a:srgbClr val="0F243E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 કુદરતી રીતે માટીમાં હાજર હોય છે. તમામ </a:t>
            </a:r>
            <a:r>
              <a:rPr lang="en-GB" sz="2400" b="1" dirty="0" err="1">
                <a:solidFill>
                  <a:srgbClr val="0F24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વનસ્પતિ</a:t>
            </a:r>
            <a:r>
              <a:rPr lang="gu-IN" sz="2400" b="1" dirty="0">
                <a:solidFill>
                  <a:srgbClr val="0F243E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 આ </a:t>
            </a:r>
            <a:r>
              <a:rPr lang="gu-IN" sz="2400" b="1" dirty="0" err="1">
                <a:solidFill>
                  <a:srgbClr val="0F243E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પોષકતત્વોને</a:t>
            </a:r>
            <a:r>
              <a:rPr lang="gu-IN" sz="2400" b="1" dirty="0">
                <a:solidFill>
                  <a:srgbClr val="0F243E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 </a:t>
            </a:r>
            <a:r>
              <a:rPr lang="gu-IN" sz="2400" b="1" dirty="0" err="1">
                <a:solidFill>
                  <a:srgbClr val="0F243E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મૂળિયાંની</a:t>
            </a:r>
            <a:r>
              <a:rPr lang="gu-IN" sz="2400" b="1" dirty="0">
                <a:solidFill>
                  <a:srgbClr val="0F243E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 મદદથી મેળવે છે.</a:t>
            </a:r>
            <a:endParaRPr sz="2400" b="1" i="1" dirty="0">
              <a:solidFill>
                <a:srgbClr val="0F243E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"/>
          <p:cNvSpPr/>
          <p:nvPr/>
        </p:nvSpPr>
        <p:spPr>
          <a:xfrm>
            <a:off x="359531" y="206522"/>
            <a:ext cx="5544557" cy="792088"/>
          </a:xfrm>
          <a:prstGeom prst="homePlate">
            <a:avLst>
              <a:gd name="adj" fmla="val 50000"/>
            </a:avLst>
          </a:prstGeom>
          <a:gradFill>
            <a:gsLst>
              <a:gs pos="0">
                <a:srgbClr val="FFA09D"/>
              </a:gs>
              <a:gs pos="35000">
                <a:srgbClr val="FFBCBC"/>
              </a:gs>
              <a:gs pos="100000">
                <a:srgbClr val="FFE2E2"/>
              </a:gs>
            </a:gsLst>
            <a:lin ang="16200000" scaled="0"/>
          </a:gradFill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2160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36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એજ વનસ્પતિ – એજ જમીન</a:t>
            </a:r>
            <a:endParaRPr sz="3600" b="1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3"/>
          <p:cNvSpPr/>
          <p:nvPr/>
        </p:nvSpPr>
        <p:spPr>
          <a:xfrm>
            <a:off x="485848" y="4001911"/>
            <a:ext cx="8352928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422100"/>
              </a:buClr>
              <a:buSzPts val="2000"/>
              <a:buFont typeface="Arial" pitchFamily="34" charset="0"/>
              <a:buChar char="•"/>
            </a:pPr>
            <a:r>
              <a:rPr lang="gu-IN" sz="2400" b="1" dirty="0">
                <a:solidFill>
                  <a:srgbClr val="422100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જ્યારે એજ વનસ્પતિ વારંવાર એજ માટીમાં </a:t>
            </a:r>
            <a:r>
              <a:rPr lang="gu-IN" sz="2400" b="1" dirty="0" err="1">
                <a:solidFill>
                  <a:srgbClr val="422100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વાવવામાં</a:t>
            </a:r>
            <a:r>
              <a:rPr lang="gu-IN" sz="2400" b="1" dirty="0">
                <a:solidFill>
                  <a:srgbClr val="422100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 આવે છે, ત્યારે માટીમાં હાજર </a:t>
            </a:r>
            <a:r>
              <a:rPr lang="gu-IN" sz="2400" b="1" dirty="0" err="1">
                <a:solidFill>
                  <a:srgbClr val="422100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પોષકતત્વોનું</a:t>
            </a:r>
            <a:r>
              <a:rPr lang="gu-IN" sz="2400" b="1" dirty="0">
                <a:solidFill>
                  <a:srgbClr val="422100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 પ્રમાણ ઘટી જાય છે. </a:t>
            </a:r>
            <a:endParaRPr sz="2400" dirty="0">
              <a:latin typeface="Calibri" pitchFamily="34" charset="0"/>
              <a:cs typeface="Calibri" pitchFamily="34" charset="0"/>
            </a:endParaRPr>
          </a:p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itchFamily="34" charset="0"/>
              <a:buChar char="•"/>
            </a:pPr>
            <a:endParaRPr sz="2400" b="1" dirty="0">
              <a:solidFill>
                <a:srgbClr val="422100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422100"/>
              </a:buClr>
              <a:buSzPts val="2000"/>
              <a:buFont typeface="Arial" pitchFamily="34" charset="0"/>
              <a:buChar char="•"/>
            </a:pPr>
            <a:r>
              <a:rPr lang="gu-IN" sz="2400" b="1" dirty="0">
                <a:solidFill>
                  <a:srgbClr val="422100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પરિણામે, વનસ્પતિને વિકાસ માટે પૂરતા </a:t>
            </a:r>
            <a:r>
              <a:rPr lang="gu-IN" sz="2400" b="1" dirty="0" err="1">
                <a:solidFill>
                  <a:srgbClr val="422100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પોષકતત્વો</a:t>
            </a:r>
            <a:r>
              <a:rPr lang="gu-IN" sz="2400" b="1" dirty="0">
                <a:solidFill>
                  <a:srgbClr val="422100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 મળતા નથી. </a:t>
            </a:r>
            <a:endParaRPr sz="2400" dirty="0">
              <a:latin typeface="Calibri" pitchFamily="34" charset="0"/>
              <a:cs typeface="Calibri" pitchFamily="34" charset="0"/>
            </a:endParaRPr>
          </a:p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itchFamily="34" charset="0"/>
              <a:buChar char="•"/>
            </a:pPr>
            <a:endParaRPr sz="2400" b="1" dirty="0">
              <a:solidFill>
                <a:srgbClr val="422100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422100"/>
              </a:buClr>
              <a:buSzPts val="2000"/>
              <a:buFont typeface="Arial" pitchFamily="34" charset="0"/>
              <a:buChar char="•"/>
            </a:pPr>
            <a:r>
              <a:rPr lang="gu-IN" sz="2400" b="1" dirty="0" err="1">
                <a:solidFill>
                  <a:srgbClr val="422100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વનસ્પતિનો</a:t>
            </a:r>
            <a:r>
              <a:rPr lang="gu-IN" sz="2400" b="1" dirty="0">
                <a:solidFill>
                  <a:srgbClr val="422100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 વિકાસ ધીમો અને </a:t>
            </a:r>
            <a:r>
              <a:rPr lang="gu-IN" sz="2400" b="1" dirty="0" err="1">
                <a:solidFill>
                  <a:srgbClr val="422100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અટકેલો</a:t>
            </a:r>
            <a:r>
              <a:rPr lang="gu-IN" sz="2400" b="1" dirty="0">
                <a:solidFill>
                  <a:srgbClr val="422100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 જણાય છે.</a:t>
            </a:r>
            <a:endParaRPr sz="2400" b="1" dirty="0">
              <a:solidFill>
                <a:srgbClr val="422100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</p:txBody>
      </p:sp>
      <p:pic>
        <p:nvPicPr>
          <p:cNvPr id="51" name="Google Shape;51;p3" descr="Field, Cereals, Rye, Agriculture, Rye Field, Arabl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32000" y="1234185"/>
            <a:ext cx="4312356" cy="2460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4"/>
          <p:cNvSpPr/>
          <p:nvPr/>
        </p:nvSpPr>
        <p:spPr>
          <a:xfrm>
            <a:off x="359532" y="206522"/>
            <a:ext cx="6727068" cy="792088"/>
          </a:xfrm>
          <a:prstGeom prst="homePlate">
            <a:avLst>
              <a:gd name="adj" fmla="val 50000"/>
            </a:avLst>
          </a:prstGeom>
          <a:gradFill>
            <a:gsLst>
              <a:gs pos="0">
                <a:srgbClr val="FFA09D"/>
              </a:gs>
              <a:gs pos="35000">
                <a:srgbClr val="FFBCBC"/>
              </a:gs>
              <a:gs pos="100000">
                <a:srgbClr val="FFE2E2"/>
              </a:gs>
            </a:gsLst>
            <a:lin ang="16200000" scaled="0"/>
          </a:gradFill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2160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36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પોષકતત્વોની ભરપાઈના બે ઉપાયો</a:t>
            </a:r>
            <a:endParaRPr sz="3600" b="1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60;p4"/>
          <p:cNvSpPr txBox="1"/>
          <p:nvPr/>
        </p:nvSpPr>
        <p:spPr>
          <a:xfrm>
            <a:off x="1399486" y="1819208"/>
            <a:ext cx="6096000" cy="12192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133350" tIns="133350" rIns="133350" bIns="13335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61;p4"/>
          <p:cNvSpPr/>
          <p:nvPr/>
        </p:nvSpPr>
        <p:spPr>
          <a:xfrm>
            <a:off x="1399486" y="3027119"/>
            <a:ext cx="3047999" cy="2560320"/>
          </a:xfrm>
          <a:prstGeom prst="rect">
            <a:avLst/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gu-IN" sz="3200" b="1" dirty="0" smtClea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છાણિયા ખાતર અને રાસાયણિક ખાતર ઉમેરીને</a:t>
            </a:r>
            <a:endParaRPr lang="gu-IN" sz="3200" b="1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63;p4"/>
          <p:cNvSpPr/>
          <p:nvPr/>
        </p:nvSpPr>
        <p:spPr>
          <a:xfrm>
            <a:off x="4447486" y="3038408"/>
            <a:ext cx="3047999" cy="2560320"/>
          </a:xfrm>
          <a:prstGeom prst="rect">
            <a:avLst/>
          </a:prstGeom>
          <a:gradFill>
            <a:gsLst>
              <a:gs pos="0">
                <a:srgbClr val="28839E"/>
              </a:gs>
              <a:gs pos="80000">
                <a:srgbClr val="35ACCF"/>
              </a:gs>
              <a:gs pos="100000">
                <a:srgbClr val="31AFD4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gu-IN" sz="3200" b="1" dirty="0" smtClea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કઠોળ વર્ગની વાવણી દ્વારા</a:t>
            </a:r>
            <a:endParaRPr lang="gu-IN" sz="3200" b="1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60;p4"/>
          <p:cNvSpPr txBox="1"/>
          <p:nvPr/>
        </p:nvSpPr>
        <p:spPr>
          <a:xfrm>
            <a:off x="1393841" y="1813563"/>
            <a:ext cx="60960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3350" tIns="133350" rIns="133350" bIns="133350" anchor="ctr" anchorCtr="0">
            <a:noAutofit/>
          </a:bodyPr>
          <a:lstStyle/>
          <a:p>
            <a:pPr lvl="0" algn="ctr"/>
            <a:r>
              <a:rPr lang="gu-IN" sz="3600" b="1" dirty="0" smtClea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પોષકતત્વોની ભરપાઈ</a:t>
            </a:r>
            <a:endParaRPr lang="gu-IN" sz="3600" b="1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5"/>
          <p:cNvSpPr/>
          <p:nvPr/>
        </p:nvSpPr>
        <p:spPr>
          <a:xfrm>
            <a:off x="648872" y="242247"/>
            <a:ext cx="6790505" cy="792088"/>
          </a:xfrm>
          <a:prstGeom prst="homePlate">
            <a:avLst>
              <a:gd name="adj" fmla="val 50000"/>
            </a:avLst>
          </a:prstGeom>
          <a:solidFill>
            <a:schemeClr val="accent2">
              <a:lumMod val="40000"/>
              <a:lumOff val="60000"/>
            </a:schemeClr>
          </a:solidFill>
          <a:ln w="9525" cap="flat" cmpd="sng">
            <a:solidFill>
              <a:srgbClr val="97B85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3600" b="1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છાણિયા ખાતર અને ખાતર ઉમેરવા: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5"/>
          <p:cNvSpPr/>
          <p:nvPr/>
        </p:nvSpPr>
        <p:spPr>
          <a:xfrm>
            <a:off x="787329" y="1700808"/>
            <a:ext cx="7460821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2400" b="1" dirty="0">
                <a:solidFill>
                  <a:schemeClr val="dk1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ખેડૂત જમીનને સમૃદ્ધ બનાવવા માટે નિયમિતપણે </a:t>
            </a:r>
            <a:r>
              <a:rPr lang="gu-IN" sz="2400" b="1" dirty="0" err="1">
                <a:solidFill>
                  <a:schemeClr val="dk1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છાણિયા</a:t>
            </a:r>
            <a:r>
              <a:rPr lang="gu-IN" sz="2400" b="1" dirty="0">
                <a:solidFill>
                  <a:schemeClr val="dk1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 ખાતર અને ખાતર </a:t>
            </a:r>
            <a:r>
              <a:rPr lang="gu-IN" sz="2400" b="1" dirty="0" err="1">
                <a:solidFill>
                  <a:schemeClr val="dk1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ઉમેરે</a:t>
            </a:r>
            <a:r>
              <a:rPr lang="gu-IN" sz="2400" b="1" dirty="0">
                <a:solidFill>
                  <a:schemeClr val="dk1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 છે. </a:t>
            </a:r>
            <a:endParaRPr sz="2400" dirty="0">
              <a:latin typeface="Calibri" pitchFamily="34" charset="0"/>
              <a:cs typeface="Calibri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chemeClr val="dk1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2400" b="1" dirty="0">
                <a:solidFill>
                  <a:schemeClr val="dk1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જ્યારે માટી નાઇટ્રોજન, </a:t>
            </a:r>
            <a:r>
              <a:rPr lang="gu-IN" sz="2400" b="1" dirty="0" err="1">
                <a:solidFill>
                  <a:schemeClr val="dk1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ફોસ્ફરસ</a:t>
            </a:r>
            <a:r>
              <a:rPr lang="gu-IN" sz="2400" b="1" dirty="0">
                <a:solidFill>
                  <a:schemeClr val="dk1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 અને પોટેશિયમ જેવા </a:t>
            </a:r>
            <a:r>
              <a:rPr lang="gu-IN" sz="2400" b="1" dirty="0" err="1">
                <a:solidFill>
                  <a:schemeClr val="dk1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પોષકતત્વોથી</a:t>
            </a:r>
            <a:r>
              <a:rPr lang="gu-IN" sz="2400" b="1" dirty="0">
                <a:solidFill>
                  <a:schemeClr val="dk1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 સમૃદ્ધ બને છે ત્યારે વનસ્પતિ સારી રીતે </a:t>
            </a:r>
            <a:r>
              <a:rPr lang="gu-IN" sz="2400" b="1" dirty="0" err="1">
                <a:solidFill>
                  <a:schemeClr val="dk1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વિકસે</a:t>
            </a:r>
            <a:r>
              <a:rPr lang="gu-IN" sz="2400" b="1" dirty="0">
                <a:solidFill>
                  <a:schemeClr val="dk1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 છે અને સ્વસ્થ પાક મળે છે. </a:t>
            </a:r>
            <a:endParaRPr sz="2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4" name="Google Shape;74;p5" descr="Corals, Underwater, Algae, Ecosystem, Ocean Floor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7965" y="3889022"/>
            <a:ext cx="8532440" cy="29689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oogle Shape;80;p6"/>
          <p:cNvGrpSpPr/>
          <p:nvPr/>
        </p:nvGrpSpPr>
        <p:grpSpPr>
          <a:xfrm>
            <a:off x="251520" y="964952"/>
            <a:ext cx="8424936" cy="5056336"/>
            <a:chOff x="251520" y="964952"/>
            <a:chExt cx="8424936" cy="5056336"/>
          </a:xfrm>
        </p:grpSpPr>
        <p:sp>
          <p:nvSpPr>
            <p:cNvPr id="81" name="Google Shape;81;p6"/>
            <p:cNvSpPr/>
            <p:nvPr/>
          </p:nvSpPr>
          <p:spPr>
            <a:xfrm>
              <a:off x="251520" y="964952"/>
              <a:ext cx="8424936" cy="5056336"/>
            </a:xfrm>
            <a:prstGeom prst="rect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82;p6"/>
            <p:cNvSpPr/>
            <p:nvPr/>
          </p:nvSpPr>
          <p:spPr>
            <a:xfrm>
              <a:off x="3115733" y="2257778"/>
              <a:ext cx="2428185" cy="1926829"/>
            </a:xfrm>
            <a:custGeom>
              <a:avLst/>
              <a:gdLst/>
              <a:ahLst/>
              <a:cxnLst/>
              <a:rect l="l" t="t" r="r" b="b"/>
              <a:pathLst>
                <a:path w="2159862" h="1391825" extrusionOk="0">
                  <a:moveTo>
                    <a:pt x="0" y="695913"/>
                  </a:moveTo>
                  <a:cubicBezTo>
                    <a:pt x="0" y="311571"/>
                    <a:pt x="483502" y="0"/>
                    <a:pt x="1079931" y="0"/>
                  </a:cubicBezTo>
                  <a:cubicBezTo>
                    <a:pt x="1676360" y="0"/>
                    <a:pt x="2159862" y="311571"/>
                    <a:pt x="2159862" y="695913"/>
                  </a:cubicBezTo>
                  <a:cubicBezTo>
                    <a:pt x="2159862" y="1080255"/>
                    <a:pt x="1676360" y="1391826"/>
                    <a:pt x="1079931" y="1391826"/>
                  </a:cubicBezTo>
                  <a:cubicBezTo>
                    <a:pt x="483502" y="1391826"/>
                    <a:pt x="0" y="1080255"/>
                    <a:pt x="0" y="695913"/>
                  </a:cubicBezTo>
                  <a:close/>
                </a:path>
              </a:pathLst>
            </a:custGeom>
            <a:gradFill>
              <a:gsLst>
                <a:gs pos="0">
                  <a:srgbClr val="5D427D"/>
                </a:gs>
                <a:gs pos="80000">
                  <a:srgbClr val="7A57A5"/>
                </a:gs>
                <a:gs pos="100000">
                  <a:srgbClr val="7A56A7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334075" tIns="221600" rIns="334075" bIns="2216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gu-IN" sz="28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પોષકતત્વો</a:t>
              </a:r>
              <a:endParaRPr sz="2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3;p6"/>
            <p:cNvSpPr/>
            <p:nvPr/>
          </p:nvSpPr>
          <p:spPr>
            <a:xfrm rot="-2203956">
              <a:off x="3273430" y="4161479"/>
              <a:ext cx="538185" cy="29737"/>
            </a:xfrm>
            <a:custGeom>
              <a:avLst/>
              <a:gdLst/>
              <a:ahLst/>
              <a:cxnLst/>
              <a:rect l="l" t="t" r="r" b="b"/>
              <a:pathLst>
                <a:path w="538184" h="29736" extrusionOk="0">
                  <a:moveTo>
                    <a:pt x="538184" y="14868"/>
                  </a:moveTo>
                  <a:lnTo>
                    <a:pt x="0" y="14868"/>
                  </a:lnTo>
                </a:path>
              </a:pathLst>
            </a:custGeom>
            <a:noFill/>
            <a:ln w="9525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68325" tIns="1400" rIns="268325" bIns="1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endParaRPr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6"/>
            <p:cNvSpPr/>
            <p:nvPr/>
          </p:nvSpPr>
          <p:spPr>
            <a:xfrm>
              <a:off x="1619686" y="3967328"/>
              <a:ext cx="1900273" cy="1869820"/>
            </a:xfrm>
            <a:custGeom>
              <a:avLst/>
              <a:gdLst/>
              <a:ahLst/>
              <a:cxnLst/>
              <a:rect l="l" t="t" r="r" b="b"/>
              <a:pathLst>
                <a:path w="1900273" h="1869820" extrusionOk="0">
                  <a:moveTo>
                    <a:pt x="0" y="934910"/>
                  </a:moveTo>
                  <a:cubicBezTo>
                    <a:pt x="0" y="418573"/>
                    <a:pt x="425391" y="0"/>
                    <a:pt x="950137" y="0"/>
                  </a:cubicBezTo>
                  <a:cubicBezTo>
                    <a:pt x="1474883" y="0"/>
                    <a:pt x="1900274" y="418573"/>
                    <a:pt x="1900274" y="934910"/>
                  </a:cubicBezTo>
                  <a:cubicBezTo>
                    <a:pt x="1900274" y="1451247"/>
                    <a:pt x="1474883" y="1869820"/>
                    <a:pt x="950137" y="1869820"/>
                  </a:cubicBezTo>
                  <a:cubicBezTo>
                    <a:pt x="425391" y="1869820"/>
                    <a:pt x="0" y="1451247"/>
                    <a:pt x="0" y="934910"/>
                  </a:cubicBezTo>
                  <a:close/>
                </a:path>
              </a:pathLst>
            </a:custGeom>
            <a:gradFill>
              <a:gsLst>
                <a:gs pos="0">
                  <a:srgbClr val="27869E"/>
                </a:gs>
                <a:gs pos="80000">
                  <a:srgbClr val="34B0D0"/>
                </a:gs>
                <a:gs pos="100000">
                  <a:srgbClr val="30B3D4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293525" tIns="289050" rIns="293525" bIns="28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gu-IN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6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84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gu-IN" sz="20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મેક્રો- પોષકતત્વો</a:t>
              </a:r>
              <a:endParaRPr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6"/>
            <p:cNvSpPr/>
            <p:nvPr/>
          </p:nvSpPr>
          <p:spPr>
            <a:xfrm rot="2036394">
              <a:off x="5166203" y="4122850"/>
              <a:ext cx="524367" cy="29736"/>
            </a:xfrm>
            <a:custGeom>
              <a:avLst/>
              <a:gdLst/>
              <a:ahLst/>
              <a:cxnLst/>
              <a:rect l="l" t="t" r="r" b="b"/>
              <a:pathLst>
                <a:path w="524367" h="29736" extrusionOk="0">
                  <a:moveTo>
                    <a:pt x="0" y="14868"/>
                  </a:moveTo>
                  <a:lnTo>
                    <a:pt x="524367" y="14868"/>
                  </a:lnTo>
                </a:path>
              </a:pathLst>
            </a:custGeom>
            <a:noFill/>
            <a:ln w="9525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61750" tIns="1750" rIns="261750" bIns="17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endParaRPr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6"/>
            <p:cNvSpPr/>
            <p:nvPr/>
          </p:nvSpPr>
          <p:spPr>
            <a:xfrm>
              <a:off x="5508092" y="3845284"/>
              <a:ext cx="1776233" cy="1887524"/>
            </a:xfrm>
            <a:custGeom>
              <a:avLst/>
              <a:gdLst/>
              <a:ahLst/>
              <a:cxnLst/>
              <a:rect l="l" t="t" r="r" b="b"/>
              <a:pathLst>
                <a:path w="1776233" h="1887524" extrusionOk="0">
                  <a:moveTo>
                    <a:pt x="0" y="943762"/>
                  </a:moveTo>
                  <a:cubicBezTo>
                    <a:pt x="0" y="422537"/>
                    <a:pt x="397624" y="0"/>
                    <a:pt x="888117" y="0"/>
                  </a:cubicBezTo>
                  <a:cubicBezTo>
                    <a:pt x="1378610" y="0"/>
                    <a:pt x="1776234" y="422537"/>
                    <a:pt x="1776234" y="943762"/>
                  </a:cubicBezTo>
                  <a:cubicBezTo>
                    <a:pt x="1776234" y="1464987"/>
                    <a:pt x="1378610" y="1887524"/>
                    <a:pt x="888117" y="1887524"/>
                  </a:cubicBezTo>
                  <a:cubicBezTo>
                    <a:pt x="397624" y="1887524"/>
                    <a:pt x="0" y="1464987"/>
                    <a:pt x="0" y="943762"/>
                  </a:cubicBezTo>
                  <a:close/>
                </a:path>
              </a:pathLst>
            </a:custGeom>
            <a:gradFill>
              <a:gsLst>
                <a:gs pos="0">
                  <a:srgbClr val="C8691E"/>
                </a:gs>
                <a:gs pos="80000">
                  <a:srgbClr val="FF8C27"/>
                </a:gs>
                <a:gs pos="100000">
                  <a:srgbClr val="FF8B23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275350" tIns="291650" rIns="275350" bIns="291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gu-IN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11 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84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gu-IN" sz="20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માઇક્રો- પોષકતત્વો</a:t>
              </a:r>
              <a:endParaRPr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6"/>
          <p:cNvSpPr/>
          <p:nvPr/>
        </p:nvSpPr>
        <p:spPr>
          <a:xfrm>
            <a:off x="564444" y="264825"/>
            <a:ext cx="7219905" cy="792088"/>
          </a:xfrm>
          <a:prstGeom prst="homePlate">
            <a:avLst>
              <a:gd name="adj" fmla="val 50000"/>
            </a:avLst>
          </a:prstGeom>
          <a:solidFill>
            <a:schemeClr val="accent2">
              <a:lumMod val="40000"/>
              <a:lumOff val="60000"/>
            </a:schemeClr>
          </a:solidFill>
          <a:ln w="9525" cap="flat" cmpd="sng">
            <a:solidFill>
              <a:srgbClr val="97B85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lang="gu-IN" sz="3600" b="1" i="0" u="sng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છાણિયા ખાતર અને ખાતર ઉમેરવા:</a:t>
            </a: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6"/>
          <p:cNvSpPr/>
          <p:nvPr/>
        </p:nvSpPr>
        <p:spPr>
          <a:xfrm>
            <a:off x="611560" y="1268760"/>
            <a:ext cx="8440922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2400" b="1" dirty="0">
                <a:solidFill>
                  <a:srgbClr val="113F19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લગભગ 17 વિવિધ પ્રકારના પોષકતત્વો વનસ્પતિ માટે જરૂરી છે. </a:t>
            </a:r>
            <a:endParaRPr sz="2400">
              <a:latin typeface="Calibri" pitchFamily="34" charset="0"/>
              <a:cs typeface="Calibri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13F1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7"/>
          <p:cNvSpPr/>
          <p:nvPr/>
        </p:nvSpPr>
        <p:spPr>
          <a:xfrm>
            <a:off x="609600" y="264825"/>
            <a:ext cx="7174749" cy="792088"/>
          </a:xfrm>
          <a:prstGeom prst="homePlate">
            <a:avLst>
              <a:gd name="adj" fmla="val 50000"/>
            </a:avLst>
          </a:prstGeom>
          <a:solidFill>
            <a:schemeClr val="accent2">
              <a:lumMod val="40000"/>
              <a:lumOff val="60000"/>
            </a:schemeClr>
          </a:solidFill>
          <a:ln w="9525" cap="flat" cmpd="sng">
            <a:solidFill>
              <a:srgbClr val="97B85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lang="gu-IN" sz="3600" b="1" i="0" u="sng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છાણિયા ખાતર અને ખાતર ઉમેરવા:</a:t>
            </a: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7"/>
          <p:cNvSpPr/>
          <p:nvPr/>
        </p:nvSpPr>
        <p:spPr>
          <a:xfrm>
            <a:off x="688955" y="1196752"/>
            <a:ext cx="728879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2400" b="1" dirty="0">
                <a:solidFill>
                  <a:srgbClr val="113F19"/>
                </a:solidFill>
                <a:latin typeface="Calibri"/>
                <a:ea typeface="Calibri"/>
                <a:cs typeface="Calibri"/>
                <a:sym typeface="Calibri"/>
              </a:rPr>
              <a:t>વનસ્પતિને </a:t>
            </a:r>
            <a:r>
              <a:rPr lang="gu-IN" sz="2400" b="1" dirty="0" err="1">
                <a:solidFill>
                  <a:srgbClr val="113F19"/>
                </a:solidFill>
                <a:latin typeface="Calibri"/>
                <a:ea typeface="Calibri"/>
                <a:cs typeface="Calibri"/>
                <a:sym typeface="Calibri"/>
              </a:rPr>
              <a:t>મેક્રો</a:t>
            </a:r>
            <a:r>
              <a:rPr lang="gu-IN" sz="2400" b="1" dirty="0">
                <a:solidFill>
                  <a:srgbClr val="113F19"/>
                </a:solidFill>
                <a:latin typeface="Calibri"/>
                <a:ea typeface="Calibri"/>
                <a:cs typeface="Calibri"/>
                <a:sym typeface="Calibri"/>
              </a:rPr>
              <a:t> પોષકતત્ત્વો મોટી માત્રામાં અને </a:t>
            </a:r>
            <a:r>
              <a:rPr lang="gu-IN" sz="2400" b="1" dirty="0" err="1">
                <a:solidFill>
                  <a:srgbClr val="113F19"/>
                </a:solidFill>
                <a:latin typeface="Calibri"/>
                <a:ea typeface="Calibri"/>
                <a:cs typeface="Calibri"/>
                <a:sym typeface="Calibri"/>
              </a:rPr>
              <a:t>માઇક્રો</a:t>
            </a:r>
            <a:r>
              <a:rPr lang="gu-IN" sz="2400" b="1" dirty="0">
                <a:solidFill>
                  <a:srgbClr val="113F19"/>
                </a:solidFill>
                <a:latin typeface="Calibri"/>
                <a:ea typeface="Calibri"/>
                <a:cs typeface="Calibri"/>
                <a:sym typeface="Calibri"/>
              </a:rPr>
              <a:t> પોષકતત્ત્વો ઘણી ઓછી માત્રામાં જોઈએ છે. </a:t>
            </a:r>
            <a:endParaRPr sz="2400" dirty="0"/>
          </a:p>
        </p:txBody>
      </p:sp>
      <p:grpSp>
        <p:nvGrpSpPr>
          <p:cNvPr id="96" name="Google Shape;96;p7"/>
          <p:cNvGrpSpPr/>
          <p:nvPr/>
        </p:nvGrpSpPr>
        <p:grpSpPr>
          <a:xfrm>
            <a:off x="855659" y="2394179"/>
            <a:ext cx="6884700" cy="3851246"/>
            <a:chOff x="855659" y="2394179"/>
            <a:chExt cx="6884700" cy="3851246"/>
          </a:xfrm>
        </p:grpSpPr>
        <p:sp>
          <p:nvSpPr>
            <p:cNvPr id="97" name="Google Shape;97;p7"/>
            <p:cNvSpPr/>
            <p:nvPr/>
          </p:nvSpPr>
          <p:spPr>
            <a:xfrm>
              <a:off x="2627783" y="2394179"/>
              <a:ext cx="3600026" cy="1391825"/>
            </a:xfrm>
            <a:custGeom>
              <a:avLst/>
              <a:gdLst/>
              <a:ahLst/>
              <a:cxnLst/>
              <a:rect l="l" t="t" r="r" b="b"/>
              <a:pathLst>
                <a:path w="3600026" h="1391825" extrusionOk="0">
                  <a:moveTo>
                    <a:pt x="0" y="695913"/>
                  </a:moveTo>
                  <a:cubicBezTo>
                    <a:pt x="0" y="311571"/>
                    <a:pt x="805893" y="0"/>
                    <a:pt x="1800013" y="0"/>
                  </a:cubicBezTo>
                  <a:cubicBezTo>
                    <a:pt x="2794133" y="0"/>
                    <a:pt x="3600026" y="311571"/>
                    <a:pt x="3600026" y="695913"/>
                  </a:cubicBezTo>
                  <a:cubicBezTo>
                    <a:pt x="3600026" y="1080255"/>
                    <a:pt x="2794133" y="1391826"/>
                    <a:pt x="1800013" y="1391826"/>
                  </a:cubicBezTo>
                  <a:cubicBezTo>
                    <a:pt x="805893" y="1391826"/>
                    <a:pt x="0" y="1080255"/>
                    <a:pt x="0" y="695913"/>
                  </a:cubicBezTo>
                  <a:close/>
                </a:path>
              </a:pathLst>
            </a:custGeom>
            <a:solidFill>
              <a:schemeClr val="accent1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544975" tIns="324000" rIns="544975" bIns="2216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4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મુખ્ય વનસ્પતિ ખાતર</a:t>
              </a:r>
              <a:endParaRPr sz="2800" b="1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7"/>
            <p:cNvSpPr/>
            <p:nvPr/>
          </p:nvSpPr>
          <p:spPr>
            <a:xfrm rot="-2555697">
              <a:off x="3003231" y="4000060"/>
              <a:ext cx="837268" cy="29737"/>
            </a:xfrm>
            <a:custGeom>
              <a:avLst/>
              <a:gdLst/>
              <a:ahLst/>
              <a:cxnLst/>
              <a:rect l="l" t="t" r="r" b="b"/>
              <a:pathLst>
                <a:path w="837267" h="29736" extrusionOk="0">
                  <a:moveTo>
                    <a:pt x="837267" y="14868"/>
                  </a:moveTo>
                  <a:lnTo>
                    <a:pt x="0" y="14868"/>
                  </a:lnTo>
                </a:path>
              </a:pathLst>
            </a:custGeom>
            <a:noFill/>
            <a:ln w="254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10400" tIns="0" rIns="4104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endParaRPr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7"/>
            <p:cNvSpPr/>
            <p:nvPr/>
          </p:nvSpPr>
          <p:spPr>
            <a:xfrm>
              <a:off x="855659" y="4013188"/>
              <a:ext cx="2708227" cy="2232237"/>
            </a:xfrm>
            <a:custGeom>
              <a:avLst/>
              <a:gdLst/>
              <a:ahLst/>
              <a:cxnLst/>
              <a:rect l="l" t="t" r="r" b="b"/>
              <a:pathLst>
                <a:path w="2708227" h="2232237" extrusionOk="0">
                  <a:moveTo>
                    <a:pt x="0" y="1116119"/>
                  </a:moveTo>
                  <a:cubicBezTo>
                    <a:pt x="0" y="499703"/>
                    <a:pt x="606257" y="0"/>
                    <a:pt x="1354114" y="0"/>
                  </a:cubicBezTo>
                  <a:cubicBezTo>
                    <a:pt x="2101971" y="0"/>
                    <a:pt x="2708228" y="499703"/>
                    <a:pt x="2708228" y="1116119"/>
                  </a:cubicBezTo>
                  <a:cubicBezTo>
                    <a:pt x="2708228" y="1732535"/>
                    <a:pt x="2101971" y="2232238"/>
                    <a:pt x="1354114" y="2232238"/>
                  </a:cubicBezTo>
                  <a:cubicBezTo>
                    <a:pt x="606257" y="2232238"/>
                    <a:pt x="0" y="1732535"/>
                    <a:pt x="0" y="1116119"/>
                  </a:cubicBezTo>
                  <a:close/>
                </a:path>
              </a:pathLst>
            </a:custGeom>
            <a:solidFill>
              <a:srgbClr val="BF504D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411850" tIns="342125" rIns="411850" bIns="3421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400" b="1" dirty="0">
                  <a:solidFill>
                    <a:schemeClr val="dk1"/>
                  </a:solidFill>
                  <a:latin typeface="Calibri" pitchFamily="34" charset="0"/>
                  <a:ea typeface="Calibri"/>
                  <a:cs typeface="Calibri"/>
                  <a:sym typeface="Calibri"/>
                </a:rPr>
                <a:t> </a:t>
              </a:r>
              <a:r>
                <a:rPr lang="gu-IN" sz="2400" b="1" dirty="0">
                  <a:solidFill>
                    <a:schemeClr val="bg1"/>
                  </a:solidFill>
                  <a:latin typeface="Calibri" pitchFamily="34" charset="0"/>
                  <a:ea typeface="Calibri"/>
                  <a:cs typeface="Calibri"/>
                  <a:sym typeface="Calibri"/>
                </a:rPr>
                <a:t>NPK</a:t>
              </a:r>
              <a:endParaRPr sz="240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840"/>
                </a:spcBef>
                <a:spcAft>
                  <a:spcPts val="0"/>
                </a:spcAft>
                <a:buNone/>
              </a:pPr>
              <a:r>
                <a:rPr lang="gu-IN" sz="2400" b="1" dirty="0">
                  <a:solidFill>
                    <a:schemeClr val="bg1"/>
                  </a:solidFill>
                  <a:latin typeface="Calibri" pitchFamily="34" charset="0"/>
                  <a:ea typeface="Calibri"/>
                  <a:cs typeface="Calibri"/>
                  <a:sym typeface="Calibri"/>
                </a:rPr>
                <a:t>(નાઇટ્રોજન, ફોસ્ફરસ, પોટેશિયમ)</a:t>
              </a:r>
              <a:endParaRPr sz="2400" b="1">
                <a:solidFill>
                  <a:schemeClr val="bg1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endParaRPr>
            </a:p>
          </p:txBody>
        </p:sp>
        <p:sp>
          <p:nvSpPr>
            <p:cNvPr id="100" name="Google Shape;100;p7"/>
            <p:cNvSpPr/>
            <p:nvPr/>
          </p:nvSpPr>
          <p:spPr>
            <a:xfrm rot="2598096">
              <a:off x="5016836" y="3956238"/>
              <a:ext cx="691634" cy="29736"/>
            </a:xfrm>
            <a:custGeom>
              <a:avLst/>
              <a:gdLst/>
              <a:ahLst/>
              <a:cxnLst/>
              <a:rect l="l" t="t" r="r" b="b"/>
              <a:pathLst>
                <a:path w="691634" h="29736" extrusionOk="0">
                  <a:moveTo>
                    <a:pt x="0" y="14868"/>
                  </a:moveTo>
                  <a:lnTo>
                    <a:pt x="691634" y="14868"/>
                  </a:lnTo>
                </a:path>
              </a:pathLst>
            </a:custGeom>
            <a:noFill/>
            <a:ln w="254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1225" tIns="0" rIns="3412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endParaRPr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7"/>
            <p:cNvSpPr/>
            <p:nvPr/>
          </p:nvSpPr>
          <p:spPr>
            <a:xfrm>
              <a:off x="5252151" y="3861036"/>
              <a:ext cx="2488208" cy="2356764"/>
            </a:xfrm>
            <a:custGeom>
              <a:avLst/>
              <a:gdLst/>
              <a:ahLst/>
              <a:cxnLst/>
              <a:rect l="l" t="t" r="r" b="b"/>
              <a:pathLst>
                <a:path w="2488208" h="2356764" extrusionOk="0">
                  <a:moveTo>
                    <a:pt x="0" y="1178382"/>
                  </a:moveTo>
                  <a:cubicBezTo>
                    <a:pt x="0" y="527580"/>
                    <a:pt x="557004" y="0"/>
                    <a:pt x="1244104" y="0"/>
                  </a:cubicBezTo>
                  <a:cubicBezTo>
                    <a:pt x="1931204" y="0"/>
                    <a:pt x="2488208" y="527580"/>
                    <a:pt x="2488208" y="1178382"/>
                  </a:cubicBezTo>
                  <a:cubicBezTo>
                    <a:pt x="2488208" y="1829184"/>
                    <a:pt x="1931204" y="2356764"/>
                    <a:pt x="1244104" y="2356764"/>
                  </a:cubicBezTo>
                  <a:cubicBezTo>
                    <a:pt x="557004" y="2356764"/>
                    <a:pt x="0" y="1829184"/>
                    <a:pt x="0" y="1178382"/>
                  </a:cubicBezTo>
                  <a:close/>
                </a:path>
              </a:pathLst>
            </a:custGeom>
            <a:solidFill>
              <a:srgbClr val="99B958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379625" tIns="360375" rIns="379625" bIns="3603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400" b="1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યૂરિયા</a:t>
              </a:r>
              <a:endParaRPr sz="2400" b="1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8"/>
          <p:cNvSpPr/>
          <p:nvPr/>
        </p:nvSpPr>
        <p:spPr>
          <a:xfrm>
            <a:off x="539880" y="188640"/>
            <a:ext cx="5616295" cy="792088"/>
          </a:xfrm>
          <a:prstGeom prst="homePlate">
            <a:avLst>
              <a:gd name="adj" fmla="val 50000"/>
            </a:avLst>
          </a:prstGeom>
          <a:solidFill>
            <a:schemeClr val="accent2">
              <a:lumMod val="40000"/>
              <a:lumOff val="60000"/>
            </a:schemeClr>
          </a:solidFill>
          <a:ln w="9525" cap="flat" cmpd="sng">
            <a:solidFill>
              <a:srgbClr val="4F6128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1800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36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કઠોળ વર્ગના છોડ ઉગાડવાં</a:t>
            </a:r>
            <a:endParaRPr sz="3600" b="1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8"/>
          <p:cNvSpPr/>
          <p:nvPr/>
        </p:nvSpPr>
        <p:spPr>
          <a:xfrm>
            <a:off x="451558" y="1311295"/>
            <a:ext cx="8152890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2400" b="1" dirty="0">
                <a:solidFill>
                  <a:srgbClr val="113F19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નાઇટ્રોજન વનસ્પતિ માટે સૌથી મહત્વપૂર્ણ રાસાયણિક તત્વોમાંનું એક છે. </a:t>
            </a:r>
            <a:endParaRPr sz="2400">
              <a:latin typeface="Calibri" pitchFamily="34" charset="0"/>
              <a:cs typeface="Calibri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13F19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2400" b="1" dirty="0">
                <a:solidFill>
                  <a:srgbClr val="113F19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જો જમીનમાં પૂરતું નાઇટ્રોજન ઉપલબ્ધ ન હોય, તો છોડ પીળાશભર્યા દેખાય છે અને તેની વૃદ્ધિ થંભી જાય છે.</a:t>
            </a:r>
            <a:endParaRPr sz="2400" b="1" i="1">
              <a:solidFill>
                <a:srgbClr val="113F19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</p:txBody>
      </p:sp>
      <p:pic>
        <p:nvPicPr>
          <p:cNvPr id="109" name="Google Shape;109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8411" y="3501008"/>
            <a:ext cx="2562225" cy="2695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95936" y="3501008"/>
            <a:ext cx="3467100" cy="2600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9"/>
          <p:cNvSpPr/>
          <p:nvPr/>
        </p:nvSpPr>
        <p:spPr>
          <a:xfrm>
            <a:off x="466009" y="139210"/>
            <a:ext cx="2880320" cy="792088"/>
          </a:xfrm>
          <a:prstGeom prst="homePlate">
            <a:avLst>
              <a:gd name="adj" fmla="val 50000"/>
            </a:avLst>
          </a:prstGeom>
          <a:solidFill>
            <a:schemeClr val="accent2">
              <a:lumMod val="40000"/>
              <a:lumOff val="60000"/>
            </a:schemeClr>
          </a:soli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1800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36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નાઇટ્રોજન</a:t>
            </a:r>
            <a:endParaRPr sz="3600" b="1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9"/>
          <p:cNvSpPr/>
          <p:nvPr/>
        </p:nvSpPr>
        <p:spPr>
          <a:xfrm>
            <a:off x="611560" y="1234565"/>
            <a:ext cx="7992888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IN" sz="2400" b="1" dirty="0" smtClean="0">
                <a:solidFill>
                  <a:srgbClr val="002060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 </a:t>
            </a:r>
            <a:r>
              <a:rPr lang="gu-IN" sz="2400" b="1" dirty="0" smtClean="0">
                <a:solidFill>
                  <a:srgbClr val="002060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આપણાં </a:t>
            </a:r>
            <a:r>
              <a:rPr lang="gu-IN" sz="2400" b="1" dirty="0">
                <a:solidFill>
                  <a:srgbClr val="002060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વાતાવરણમાં 78% નાઇટ્રોજન હાજર છે. </a:t>
            </a:r>
            <a:endParaRPr sz="2400">
              <a:latin typeface="Calibri" pitchFamily="34" charset="0"/>
              <a:cs typeface="Calibri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sz="2400" b="1">
              <a:solidFill>
                <a:srgbClr val="002060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 lvl="5">
              <a:buFont typeface="Arial" pitchFamily="34" charset="0"/>
              <a:buChar char="•"/>
            </a:pPr>
            <a:r>
              <a:rPr lang="en-IN" sz="2400" b="1" dirty="0" smtClean="0">
                <a:solidFill>
                  <a:srgbClr val="002060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 </a:t>
            </a:r>
            <a:r>
              <a:rPr lang="gu-IN" sz="2400" b="1" dirty="0" smtClean="0">
                <a:solidFill>
                  <a:srgbClr val="002060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નાઇટ્રોજન </a:t>
            </a:r>
            <a:r>
              <a:rPr lang="gu-IN" sz="2400" b="1" dirty="0">
                <a:solidFill>
                  <a:srgbClr val="002060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પ્રોટીન, હરિતદ્રવ્ય, ન્યુક્લિક એસિડ અને વિટામિનમાં હાજર હોય છે</a:t>
            </a:r>
            <a:endParaRPr sz="2400" b="1">
              <a:solidFill>
                <a:srgbClr val="002060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sz="2400" b="1">
              <a:solidFill>
                <a:srgbClr val="002060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IN" sz="2400" b="1" dirty="0" smtClean="0">
                <a:solidFill>
                  <a:srgbClr val="002060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 </a:t>
            </a:r>
            <a:r>
              <a:rPr lang="gu-IN" sz="2400" b="1" dirty="0" smtClean="0">
                <a:solidFill>
                  <a:srgbClr val="002060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વનસ્પતિ </a:t>
            </a:r>
            <a:r>
              <a:rPr lang="gu-IN" sz="2400" b="1" dirty="0">
                <a:solidFill>
                  <a:srgbClr val="002060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અને પ્રાણીઓ વાતાવરણમાંથી સીધું નાઇટ્રોજન ગ્રહણ કરી શકતા નથી.</a:t>
            </a:r>
            <a:endParaRPr sz="2400" b="1" i="1">
              <a:solidFill>
                <a:srgbClr val="002060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</p:txBody>
      </p:sp>
      <p:pic>
        <p:nvPicPr>
          <p:cNvPr id="118" name="Google Shape;118;p9" descr="Cow, Animal, Mammal, Cattle, Domestic, Grazing, Playfu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43808" y="3912221"/>
            <a:ext cx="4104456" cy="27363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0"/>
          <p:cNvSpPr/>
          <p:nvPr/>
        </p:nvSpPr>
        <p:spPr>
          <a:xfrm>
            <a:off x="454720" y="218232"/>
            <a:ext cx="2880320" cy="792088"/>
          </a:xfrm>
          <a:prstGeom prst="homePlate">
            <a:avLst>
              <a:gd name="adj" fmla="val 50000"/>
            </a:avLst>
          </a:prstGeom>
          <a:solidFill>
            <a:schemeClr val="accent2">
              <a:lumMod val="40000"/>
              <a:lumOff val="60000"/>
            </a:schemeClr>
          </a:soli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1800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36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નાઇટ્રોજન</a:t>
            </a:r>
            <a:endParaRPr sz="3600" b="1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0"/>
          <p:cNvSpPr/>
          <p:nvPr/>
        </p:nvSpPr>
        <p:spPr>
          <a:xfrm>
            <a:off x="285900" y="4955952"/>
            <a:ext cx="8545859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કેટલાક </a:t>
            </a:r>
            <a:r>
              <a:rPr lang="gu-IN" sz="24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જીવો</a:t>
            </a:r>
            <a:r>
              <a:rPr lang="gu-IN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, જેમ કે બેક્ટેરિયા અને </a:t>
            </a:r>
            <a:r>
              <a:rPr lang="en-GB" sz="24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નીલ-હરિત</a:t>
            </a:r>
            <a:r>
              <a:rPr lang="gu-IN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શેવાળ (</a:t>
            </a:r>
            <a:r>
              <a:rPr lang="gu-IN" sz="24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blue-green</a:t>
            </a:r>
            <a:r>
              <a:rPr lang="gu-IN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24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algae</a:t>
            </a:r>
            <a:r>
              <a:rPr lang="gu-IN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), જમીનમાં હાજર હોય છે અને તેઓ </a:t>
            </a:r>
            <a:r>
              <a:rPr lang="gu-IN" sz="24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હવામાનમાંથી</a:t>
            </a:r>
            <a:r>
              <a:rPr lang="gu-IN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24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નાઇટ્રોજનને</a:t>
            </a:r>
            <a:r>
              <a:rPr lang="gu-IN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ગ્રહણ કરીને તેને </a:t>
            </a:r>
            <a:r>
              <a:rPr lang="gu-IN" sz="24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નાઇટ્રોજનના</a:t>
            </a:r>
            <a:r>
              <a:rPr lang="gu-IN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24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સંયોજનોમાં</a:t>
            </a:r>
            <a:r>
              <a:rPr lang="gu-IN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24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પરિવર્તિત</a:t>
            </a:r>
            <a:r>
              <a:rPr lang="gu-IN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કરે છે. </a:t>
            </a:r>
            <a:endParaRPr sz="2400" dirty="0"/>
          </a:p>
        </p:txBody>
      </p:sp>
      <p:pic>
        <p:nvPicPr>
          <p:cNvPr id="126" name="Google Shape;126;p10" descr="Moss, Plant, Green, Nature, Forest, Fall, White, Autum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74976" y="1254765"/>
            <a:ext cx="5148064" cy="34320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1"/>
          <p:cNvSpPr/>
          <p:nvPr/>
        </p:nvSpPr>
        <p:spPr>
          <a:xfrm>
            <a:off x="869245" y="404664"/>
            <a:ext cx="3736622" cy="792088"/>
          </a:xfrm>
          <a:prstGeom prst="homePlate">
            <a:avLst>
              <a:gd name="adj" fmla="val 50000"/>
            </a:avLst>
          </a:prstGeom>
          <a:solidFill>
            <a:schemeClr val="accent2">
              <a:lumMod val="40000"/>
              <a:lumOff val="60000"/>
            </a:schemeClr>
          </a:soli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1800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3600" b="1" i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છોડ માં નાઇટ્રોજન</a:t>
            </a:r>
            <a:endParaRPr sz="3600" b="1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41;p11"/>
          <p:cNvSpPr/>
          <p:nvPr/>
        </p:nvSpPr>
        <p:spPr>
          <a:xfrm rot="16200000">
            <a:off x="485909" y="2221213"/>
            <a:ext cx="4622799" cy="3301751"/>
          </a:xfrm>
          <a:prstGeom prst="flowChartManualOperation">
            <a:avLst/>
          </a:prstGeom>
          <a:solidFill>
            <a:srgbClr val="800000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vert="vert" wrap="square" lIns="91425" tIns="91425" rIns="91425" bIns="91425" anchor="ctr" anchorCtr="0">
            <a:noAutofit/>
          </a:bodyPr>
          <a:lstStyle/>
          <a:p>
            <a:pPr lvl="0" algn="ctr"/>
            <a:r>
              <a:rPr lang="gu-IN" sz="2400" b="1" dirty="0" smtClea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આ જીવો મૃત અને વિકસિત થયેલા પ્રાણીઓ અને વનસ્પતિમાં રહેલા નાઇટ્રોજનયુક્ત કચરાને પણ નાઇટ્રોજનયુક્ત સંયોજનોમાં પરિવર્તિત કરે છે, જેથી છોડ તેને ફરીથી ઉપયોગમાં લઈ શકે. </a:t>
            </a:r>
            <a:endParaRPr lang="gu-IN" sz="2400" dirty="0">
              <a:solidFill>
                <a:schemeClr val="bg1"/>
              </a:solidFill>
            </a:endParaRPr>
          </a:p>
        </p:txBody>
      </p:sp>
      <p:sp>
        <p:nvSpPr>
          <p:cNvPr id="5" name="Google Shape;143;p11"/>
          <p:cNvSpPr/>
          <p:nvPr/>
        </p:nvSpPr>
        <p:spPr>
          <a:xfrm rot="16200000">
            <a:off x="4035291" y="2209924"/>
            <a:ext cx="4622799" cy="3301751"/>
          </a:xfrm>
          <a:prstGeom prst="flowChartManualOperation">
            <a:avLst/>
          </a:prstGeom>
          <a:solidFill>
            <a:srgbClr val="660066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vert="vert" wrap="square" lIns="91425" tIns="91425" rIns="91425" bIns="91425" anchor="ctr" anchorCtr="0">
            <a:noAutofit/>
          </a:bodyPr>
          <a:lstStyle/>
          <a:p>
            <a:pPr lvl="0" algn="ctr"/>
            <a:r>
              <a:rPr lang="gu-IN" sz="2400" b="1" dirty="0" smtClea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કઠોળ વર્ગના છોડના મૂળમાં રહેલા સૂક્ષ્મજીવો હવામાનનું નાઇટ્રોજન જમીનમાં સ્થિર કરે છે, જેના કારણે જમીનની ફળદ્રુપતા વધે છે.</a:t>
            </a:r>
            <a:endParaRPr lang="gu-IN" sz="2400" b="1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12" descr="Asset Image Loading...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426295"/>
            <a:ext cx="7592888" cy="600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48000" y="914399"/>
            <a:ext cx="2057400" cy="228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86646" y="2078181"/>
            <a:ext cx="484909" cy="20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70418" y="3297381"/>
            <a:ext cx="630382" cy="433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12000" y="4968000"/>
            <a:ext cx="1368000" cy="22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88000" y="4968000"/>
            <a:ext cx="1054609" cy="22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92000" y="3744000"/>
            <a:ext cx="1600200" cy="57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67240" y="3297381"/>
            <a:ext cx="1223559" cy="78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47800" y="5410200"/>
            <a:ext cx="2133600" cy="241743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2"/>
          <p:cNvSpPr txBox="1"/>
          <p:nvPr/>
        </p:nvSpPr>
        <p:spPr>
          <a:xfrm>
            <a:off x="2970119" y="911423"/>
            <a:ext cx="251796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1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હવામાનમાં નાઈટ્રોજન (N₂)</a:t>
            </a:r>
            <a:endParaRPr sz="1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2"/>
          <p:cNvSpPr txBox="1"/>
          <p:nvPr/>
        </p:nvSpPr>
        <p:spPr>
          <a:xfrm>
            <a:off x="3829622" y="2048622"/>
            <a:ext cx="878999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105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વનસ્પતિઓ</a:t>
            </a:r>
            <a:endParaRPr sz="105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0" name="Google Shape;150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32000" y="2376000"/>
            <a:ext cx="978456" cy="221094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2"/>
          <p:cNvSpPr txBox="1"/>
          <p:nvPr/>
        </p:nvSpPr>
        <p:spPr>
          <a:xfrm>
            <a:off x="5029200" y="2362200"/>
            <a:ext cx="978456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10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શોષણ (Assimilation)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2"/>
          <p:cNvSpPr txBox="1"/>
          <p:nvPr/>
        </p:nvSpPr>
        <p:spPr>
          <a:xfrm>
            <a:off x="5674205" y="3318302"/>
            <a:ext cx="802796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105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નાઈટ્રેટ</a:t>
            </a:r>
            <a:endParaRPr sz="105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105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(NO₃⁻)</a:t>
            </a:r>
            <a:endParaRPr sz="105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2"/>
          <p:cNvSpPr txBox="1"/>
          <p:nvPr/>
        </p:nvSpPr>
        <p:spPr>
          <a:xfrm>
            <a:off x="1371600" y="3352800"/>
            <a:ext cx="1223559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1050" dirty="0">
                <a:solidFill>
                  <a:srgbClr val="0F243E"/>
                </a:solidFill>
                <a:latin typeface="Calibri"/>
                <a:ea typeface="Calibri"/>
                <a:cs typeface="Calibri"/>
                <a:sym typeface="Calibri"/>
              </a:rPr>
              <a:t>કઠોળ</a:t>
            </a:r>
            <a:r>
              <a:rPr lang="gu-IN" sz="105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ની મૂળ ગાંઠોમાં નાઈટ્રોજન સ્થિરક બેક્ટેરિયા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2"/>
          <p:cNvSpPr txBox="1"/>
          <p:nvPr/>
        </p:nvSpPr>
        <p:spPr>
          <a:xfrm>
            <a:off x="3429001" y="3823171"/>
            <a:ext cx="1663200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105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વિઘટકો</a:t>
            </a:r>
            <a:r>
              <a:rPr lang="gu-IN" sz="105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gu-IN" sz="105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Decomposers</a:t>
            </a:r>
            <a:r>
              <a:rPr lang="gu-IN" sz="105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gu-IN" sz="105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એરોબિક</a:t>
            </a:r>
            <a:r>
              <a:rPr lang="gu-IN" sz="105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અને </a:t>
            </a:r>
            <a:r>
              <a:rPr lang="gu-IN" sz="105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એનએરોબિક</a:t>
            </a:r>
            <a:r>
              <a:rPr lang="gu-IN" sz="105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બેક્ટેરિયા અને ફૂગ</a:t>
            </a:r>
            <a:endParaRPr sz="105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5" name="Google Shape;155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36791" y="4173500"/>
            <a:ext cx="802796" cy="577081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2"/>
          <p:cNvSpPr txBox="1"/>
          <p:nvPr/>
        </p:nvSpPr>
        <p:spPr>
          <a:xfrm>
            <a:off x="6314717" y="4254291"/>
            <a:ext cx="924283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105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નાઈટ્રિફિકેશન બેક્ટેરિયા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7" name="Google Shape;157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14599" y="4490375"/>
            <a:ext cx="1565539" cy="241743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2"/>
          <p:cNvSpPr txBox="1"/>
          <p:nvPr/>
        </p:nvSpPr>
        <p:spPr>
          <a:xfrm>
            <a:off x="3124201" y="4520718"/>
            <a:ext cx="1015252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105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એમોનિફિકેશન</a:t>
            </a:r>
            <a:endParaRPr sz="105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9" name="Google Shape;159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71554" y="4541561"/>
            <a:ext cx="1202651" cy="241743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2"/>
          <p:cNvSpPr txBox="1"/>
          <p:nvPr/>
        </p:nvSpPr>
        <p:spPr>
          <a:xfrm>
            <a:off x="4630058" y="4530572"/>
            <a:ext cx="924283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105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નાઈટ્રિફિકેશન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1" name="Google Shape;161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80000" y="5365473"/>
            <a:ext cx="924283" cy="39707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2"/>
          <p:cNvSpPr txBox="1"/>
          <p:nvPr/>
        </p:nvSpPr>
        <p:spPr>
          <a:xfrm>
            <a:off x="4648200" y="5365473"/>
            <a:ext cx="924283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105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નાઈટ્રિફિકેશન બેક્ટેરિયા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2"/>
          <p:cNvSpPr txBox="1"/>
          <p:nvPr/>
        </p:nvSpPr>
        <p:spPr>
          <a:xfrm>
            <a:off x="3312000" y="5003884"/>
            <a:ext cx="1368000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105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એમોનિયમ (NH₄⁺)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2"/>
          <p:cNvSpPr txBox="1"/>
          <p:nvPr/>
        </p:nvSpPr>
        <p:spPr>
          <a:xfrm>
            <a:off x="5531304" y="4961153"/>
            <a:ext cx="1368000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105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નાઈટ્રાઇટ્સ (NO₂⁻)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2"/>
          <p:cNvSpPr txBox="1"/>
          <p:nvPr/>
        </p:nvSpPr>
        <p:spPr>
          <a:xfrm>
            <a:off x="1666815" y="5375702"/>
            <a:ext cx="1223559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1050" b="1" dirty="0">
                <a:solidFill>
                  <a:srgbClr val="0F243E"/>
                </a:solidFill>
                <a:latin typeface="Calibri"/>
                <a:ea typeface="Calibri"/>
                <a:cs typeface="Calibri"/>
                <a:sym typeface="Calibri"/>
              </a:rPr>
              <a:t>નાઈટ્રોજન સ્થિરક જમીન બેક્ટેરિયા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6" name="Google Shape;166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03200" y="2934000"/>
            <a:ext cx="450000" cy="34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87216" y="2928119"/>
            <a:ext cx="253418" cy="577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19772" y="2878602"/>
            <a:ext cx="334148" cy="50935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2"/>
          <p:cNvSpPr txBox="1"/>
          <p:nvPr/>
        </p:nvSpPr>
        <p:spPr>
          <a:xfrm>
            <a:off x="6215304" y="2930809"/>
            <a:ext cx="1229084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105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નાઈટ્રોજન વિયોજક બેક્ટેરિયા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124;p10"/>
          <p:cNvSpPr/>
          <p:nvPr/>
        </p:nvSpPr>
        <p:spPr>
          <a:xfrm>
            <a:off x="307964" y="150499"/>
            <a:ext cx="2880320" cy="792088"/>
          </a:xfrm>
          <a:prstGeom prst="homePlate">
            <a:avLst>
              <a:gd name="adj" fmla="val 50000"/>
            </a:avLst>
          </a:prstGeom>
          <a:solidFill>
            <a:schemeClr val="accent2">
              <a:lumMod val="40000"/>
              <a:lumOff val="60000"/>
            </a:schemeClr>
          </a:soli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1800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36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નાઇટ્રોજન</a:t>
            </a:r>
            <a:endParaRPr sz="3600" b="1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3"/>
          <p:cNvSpPr/>
          <p:nvPr/>
        </p:nvSpPr>
        <p:spPr>
          <a:xfrm>
            <a:off x="339091" y="1225729"/>
            <a:ext cx="8352928" cy="5632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F243E"/>
              </a:buClr>
              <a:buSzPts val="2000"/>
              <a:buFont typeface="Arial" pitchFamily="34" charset="0"/>
              <a:buChar char="•"/>
            </a:pPr>
            <a:r>
              <a:rPr lang="gu-IN" sz="2400" b="1" dirty="0">
                <a:solidFill>
                  <a:srgbClr val="0F243E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નાઇટ્રોજન સ્થિર કરનાર વનસ્પતિઓને કઠોળ વર્ગની વનસ્પતિઓ કહેવામાં આવે છે. 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F243E"/>
              </a:buClr>
              <a:buSzPts val="2000"/>
              <a:buFont typeface="Arial" pitchFamily="34" charset="0"/>
              <a:buChar char="•"/>
            </a:pPr>
            <a:endParaRPr sz="2400" b="1">
              <a:solidFill>
                <a:srgbClr val="0F243E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F243E"/>
              </a:buClr>
              <a:buSzPts val="2000"/>
              <a:buFont typeface="Arial" pitchFamily="34" charset="0"/>
              <a:buChar char="•"/>
            </a:pPr>
            <a:r>
              <a:rPr lang="gu-IN" sz="2400" b="1" dirty="0">
                <a:solidFill>
                  <a:srgbClr val="0F243E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કઠોળ વર્ગની વનસ્પતિઓ, જેમ કે વટાણા અને વટાણા જેવા છોડમાં રહેલા મૂળ ગાંઠોમાં હાજર નાઇટ્રોજન સ્થિર કરનાર બેક્ટેરિયા, જેને રાઈઝોબિયમ કહેવામાં આવે છે, હવામાનનું નાઇટ્રોજન ‘સ્થિર’ કરે છે. 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F243E"/>
              </a:buClr>
              <a:buSzPts val="2000"/>
              <a:buFont typeface="Arial" pitchFamily="34" charset="0"/>
              <a:buChar char="•"/>
            </a:pPr>
            <a:endParaRPr sz="2400" b="1">
              <a:solidFill>
                <a:srgbClr val="0F243E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F243E"/>
              </a:buClr>
              <a:buSzPts val="2000"/>
              <a:buFont typeface="Arial" pitchFamily="34" charset="0"/>
              <a:buChar char="•"/>
            </a:pPr>
            <a:r>
              <a:rPr lang="gu-IN" sz="2400" b="1" dirty="0">
                <a:solidFill>
                  <a:srgbClr val="0F243E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નાઇટ્રોજન સ્થિર કરનાર બેક્ટેરિયા હવામાનમાં રહેલા નાઇટ્રોજનને રાસાયણિક રૂપાંતર દ્વારા વનસ્પતિ માટે ઉપલબ્ધ બનાવે છે. 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F243E"/>
              </a:buClr>
              <a:buSzPts val="2000"/>
              <a:buFont typeface="Arial" pitchFamily="34" charset="0"/>
              <a:buChar char="•"/>
            </a:pPr>
            <a:endParaRPr sz="2400" b="1">
              <a:solidFill>
                <a:srgbClr val="0F243E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F243E"/>
              </a:buClr>
              <a:buSzPts val="2000"/>
              <a:buFont typeface="Arial" pitchFamily="34" charset="0"/>
              <a:buChar char="•"/>
            </a:pPr>
            <a:r>
              <a:rPr lang="gu-IN" sz="2400" b="1" dirty="0">
                <a:solidFill>
                  <a:srgbClr val="0F243E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કઠોળ વર્ગની વનસ્પતિઓ અને નાઇટ્રોજન સ્થિર કરનાર બેક્ટેરિયા સહજીવનના સંબંધમાં હોય છે</a:t>
            </a:r>
            <a:r>
              <a:rPr lang="gu-IN" sz="2400" b="1" dirty="0" smtClean="0">
                <a:solidFill>
                  <a:srgbClr val="0F243E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.</a:t>
            </a:r>
            <a:endParaRPr lang="gu-IN" sz="2400" b="1" dirty="0">
              <a:solidFill>
                <a:srgbClr val="0F243E"/>
              </a:solidFill>
              <a:latin typeface="Calibri" pitchFamily="34" charset="0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F243E"/>
              </a:buClr>
              <a:buSzPts val="2000"/>
              <a:buFont typeface="Arial" pitchFamily="34" charset="0"/>
              <a:buChar char="•"/>
            </a:pPr>
            <a:endParaRPr sz="2400" b="1">
              <a:solidFill>
                <a:srgbClr val="0F243E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F243E"/>
              </a:buClr>
              <a:buSzPts val="2000"/>
              <a:buFont typeface="Arial" pitchFamily="34" charset="0"/>
              <a:buChar char="•"/>
            </a:pPr>
            <a:r>
              <a:rPr lang="gu-IN" sz="2400" b="1" dirty="0">
                <a:solidFill>
                  <a:srgbClr val="0F243E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આ રીતે જમીન નાઇટ્રોજનથી સમૃદ્ધ બને છે.</a:t>
            </a:r>
            <a:endParaRPr sz="2400" b="1">
              <a:solidFill>
                <a:srgbClr val="0F243E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</p:txBody>
      </p:sp>
      <p:sp>
        <p:nvSpPr>
          <p:cNvPr id="4" name="Google Shape;124;p10"/>
          <p:cNvSpPr/>
          <p:nvPr/>
        </p:nvSpPr>
        <p:spPr>
          <a:xfrm>
            <a:off x="914400" y="319833"/>
            <a:ext cx="5836356" cy="792088"/>
          </a:xfrm>
          <a:prstGeom prst="homePlate">
            <a:avLst>
              <a:gd name="adj" fmla="val 50000"/>
            </a:avLst>
          </a:prstGeom>
          <a:solidFill>
            <a:schemeClr val="accent2">
              <a:lumMod val="40000"/>
              <a:lumOff val="60000"/>
            </a:schemeClr>
          </a:soli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180000" rIns="91425" bIns="45700" anchor="ctr" anchorCtr="0">
            <a:noAutofit/>
          </a:bodyPr>
          <a:lstStyle/>
          <a:p>
            <a:r>
              <a:rPr lang="gu-IN" sz="3600" b="1" i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નાઇટ્રોજન  </a:t>
            </a:r>
            <a:r>
              <a:rPr lang="gu-IN" sz="36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સ્થિરકરણ(સ્થાપન) </a:t>
            </a:r>
            <a:endParaRPr lang="gu-IN" sz="3600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1520" y="1033893"/>
            <a:ext cx="8230547" cy="5050215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4"/>
          <p:cNvSpPr/>
          <p:nvPr/>
        </p:nvSpPr>
        <p:spPr>
          <a:xfrm>
            <a:off x="327379" y="-16203"/>
            <a:ext cx="7665154" cy="107652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251975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3600" b="1" i="1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નાઇટ્રોજન </a:t>
            </a:r>
            <a:r>
              <a:rPr lang="gu-IN" sz="3600" b="1" i="1" dirty="0" smtClean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સ્થિરકરણ</a:t>
            </a:r>
            <a:r>
              <a:rPr lang="en-GB" sz="3600" b="1" i="1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GB" sz="3600" b="1" i="1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સ્થાપન</a:t>
            </a:r>
            <a:r>
              <a:rPr lang="en-GB" sz="3600" b="1" i="1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endParaRPr sz="3600" b="1" i="1" dirty="0">
              <a:solidFill>
                <a:srgbClr val="000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4" name="Google Shape;184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52393" y="1295400"/>
            <a:ext cx="1729207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57600" y="3810000"/>
            <a:ext cx="10668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58482" y="4800600"/>
            <a:ext cx="10668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81400" y="5774267"/>
            <a:ext cx="10668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90600" y="1828800"/>
            <a:ext cx="1989557" cy="31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10200" y="1764000"/>
            <a:ext cx="1944000" cy="3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95401" y="4718050"/>
            <a:ext cx="1219200" cy="31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43927" y="3088216"/>
            <a:ext cx="1432874" cy="31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52393" y="4253441"/>
            <a:ext cx="1348207" cy="31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52393" y="5235575"/>
            <a:ext cx="1348207" cy="31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87421" y="4645025"/>
            <a:ext cx="2232579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422776" y="2580746"/>
            <a:ext cx="90805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895600" y="2655888"/>
            <a:ext cx="908050" cy="163139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14"/>
          <p:cNvSpPr txBox="1"/>
          <p:nvPr/>
        </p:nvSpPr>
        <p:spPr>
          <a:xfrm>
            <a:off x="3352800" y="1274620"/>
            <a:ext cx="22098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1200" b="1">
                <a:solidFill>
                  <a:srgbClr val="143690"/>
                </a:solidFill>
                <a:latin typeface="Calibri"/>
                <a:ea typeface="Calibri"/>
                <a:cs typeface="Calibri"/>
                <a:sym typeface="Calibri"/>
              </a:rPr>
              <a:t>હવામાનમાં નાઈટ્રોજન (N₂)</a:t>
            </a:r>
            <a:endParaRPr sz="1200" b="1">
              <a:solidFill>
                <a:srgbClr val="1436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4"/>
          <p:cNvSpPr txBox="1"/>
          <p:nvPr/>
        </p:nvSpPr>
        <p:spPr>
          <a:xfrm>
            <a:off x="909376" y="1809690"/>
            <a:ext cx="229102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1000" b="1">
                <a:solidFill>
                  <a:srgbClr val="2B503C"/>
                </a:solidFill>
                <a:latin typeface="Calibri"/>
                <a:ea typeface="Calibri"/>
                <a:cs typeface="Calibri"/>
                <a:sym typeface="Calibri"/>
              </a:rPr>
              <a:t>નાઈટ્રોજન વિયોજન (DENITRIFICATION)</a:t>
            </a:r>
            <a:r>
              <a:rPr lang="gu-IN" sz="1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gu-IN" sz="1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gu-IN" sz="1000" b="1">
                <a:solidFill>
                  <a:srgbClr val="C82819"/>
                </a:solidFill>
                <a:latin typeface="Calibri"/>
                <a:ea typeface="Calibri"/>
                <a:cs typeface="Calibri"/>
                <a:sym typeface="Calibri"/>
              </a:rPr>
              <a:t>નાઈટ્રોજન વિયોજક બેક્ટેરિયા</a:t>
            </a:r>
            <a:endParaRPr sz="1000" b="1">
              <a:solidFill>
                <a:srgbClr val="C8281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4"/>
          <p:cNvSpPr txBox="1"/>
          <p:nvPr/>
        </p:nvSpPr>
        <p:spPr>
          <a:xfrm>
            <a:off x="5217638" y="1765919"/>
            <a:ext cx="238331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900" b="1">
                <a:solidFill>
                  <a:srgbClr val="2B503C"/>
                </a:solidFill>
                <a:latin typeface="Calibri"/>
                <a:ea typeface="Calibri"/>
                <a:cs typeface="Calibri"/>
                <a:sym typeface="Calibri"/>
              </a:rPr>
              <a:t>નાઈટ્રોજન સ્થિરકરણ (NITROGEN FIXATION)</a:t>
            </a:r>
            <a:endParaRPr sz="900" b="1">
              <a:solidFill>
                <a:srgbClr val="2B503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900" b="1">
                <a:solidFill>
                  <a:srgbClr val="C82819"/>
                </a:solidFill>
                <a:latin typeface="Calibri"/>
                <a:ea typeface="Calibri"/>
                <a:cs typeface="Calibri"/>
                <a:sym typeface="Calibri"/>
              </a:rPr>
              <a:t>નાઈટ્રોજન સ્થિરક બેક્ટેરિયા</a:t>
            </a:r>
            <a:endParaRPr sz="900" b="1">
              <a:solidFill>
                <a:srgbClr val="C8281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4"/>
          <p:cNvSpPr txBox="1"/>
          <p:nvPr/>
        </p:nvSpPr>
        <p:spPr>
          <a:xfrm>
            <a:off x="2819400" y="2634563"/>
            <a:ext cx="114300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1000" b="1">
                <a:solidFill>
                  <a:srgbClr val="822010"/>
                </a:solidFill>
                <a:latin typeface="Calibri"/>
                <a:ea typeface="Calibri"/>
                <a:cs typeface="Calibri"/>
                <a:sym typeface="Calibri"/>
              </a:rPr>
              <a:t>વનસ્પતિઓ</a:t>
            </a:r>
            <a:endParaRPr sz="1000" b="1">
              <a:solidFill>
                <a:srgbClr val="82201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4"/>
          <p:cNvSpPr txBox="1"/>
          <p:nvPr/>
        </p:nvSpPr>
        <p:spPr>
          <a:xfrm>
            <a:off x="4267200" y="2618601"/>
            <a:ext cx="129540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1000" b="1">
                <a:solidFill>
                  <a:srgbClr val="822010"/>
                </a:solidFill>
                <a:latin typeface="Calibri"/>
                <a:ea typeface="Calibri"/>
                <a:cs typeface="Calibri"/>
                <a:sym typeface="Calibri"/>
              </a:rPr>
              <a:t>પ્રાણીઓના અવશિષ્ટો</a:t>
            </a:r>
            <a:endParaRPr sz="1000" b="1">
              <a:solidFill>
                <a:srgbClr val="82201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4"/>
          <p:cNvSpPr txBox="1"/>
          <p:nvPr/>
        </p:nvSpPr>
        <p:spPr>
          <a:xfrm>
            <a:off x="3200400" y="3064363"/>
            <a:ext cx="19050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800" b="1">
                <a:solidFill>
                  <a:srgbClr val="2B503C"/>
                </a:solidFill>
                <a:latin typeface="Calibri"/>
                <a:ea typeface="Calibri"/>
                <a:cs typeface="Calibri"/>
                <a:sym typeface="Calibri"/>
              </a:rPr>
              <a:t>એમોનિફિકેશન (AMMONIFICATION)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800" b="1">
                <a:solidFill>
                  <a:srgbClr val="C82819"/>
                </a:solidFill>
                <a:latin typeface="Calibri"/>
                <a:ea typeface="Calibri"/>
                <a:cs typeface="Calibri"/>
                <a:sym typeface="Calibri"/>
              </a:rPr>
              <a:t>મૃતોપજીવી બેક્ટેરિયા</a:t>
            </a:r>
            <a:endParaRPr sz="800" b="1">
              <a:solidFill>
                <a:srgbClr val="C8281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4"/>
          <p:cNvSpPr txBox="1"/>
          <p:nvPr/>
        </p:nvSpPr>
        <p:spPr>
          <a:xfrm>
            <a:off x="3505200" y="3784394"/>
            <a:ext cx="12573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1100" b="1">
                <a:solidFill>
                  <a:srgbClr val="143690"/>
                </a:solidFill>
                <a:latin typeface="Calibri"/>
                <a:ea typeface="Calibri"/>
                <a:cs typeface="Calibri"/>
                <a:sym typeface="Calibri"/>
              </a:rPr>
              <a:t>એમોનિયા (</a:t>
            </a:r>
            <a:r>
              <a:rPr lang="gu-IN" sz="1200" b="1">
                <a:solidFill>
                  <a:srgbClr val="143690"/>
                </a:solidFill>
                <a:latin typeface="Calibri"/>
                <a:ea typeface="Calibri"/>
                <a:cs typeface="Calibri"/>
                <a:sym typeface="Calibri"/>
              </a:rPr>
              <a:t>NH</a:t>
            </a:r>
            <a:r>
              <a:rPr lang="gu-IN" sz="1100" b="1">
                <a:solidFill>
                  <a:srgbClr val="143690"/>
                </a:solidFill>
                <a:latin typeface="Calibri"/>
                <a:ea typeface="Calibri"/>
                <a:cs typeface="Calibri"/>
                <a:sym typeface="Calibri"/>
              </a:rPr>
              <a:t>₃)</a:t>
            </a:r>
            <a:endParaRPr sz="1100" b="1">
              <a:solidFill>
                <a:srgbClr val="1436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4"/>
          <p:cNvSpPr txBox="1"/>
          <p:nvPr/>
        </p:nvSpPr>
        <p:spPr>
          <a:xfrm>
            <a:off x="3238500" y="4250867"/>
            <a:ext cx="19050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800" b="1">
                <a:solidFill>
                  <a:srgbClr val="2B503C"/>
                </a:solidFill>
                <a:latin typeface="Calibri"/>
                <a:ea typeface="Calibri"/>
                <a:cs typeface="Calibri"/>
                <a:sym typeface="Calibri"/>
              </a:rPr>
              <a:t>નાઈટ્રિફિકેશન (NITRIFICATION)</a:t>
            </a:r>
            <a:endParaRPr sz="800" b="1">
              <a:solidFill>
                <a:srgbClr val="2B503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800" b="1">
                <a:solidFill>
                  <a:srgbClr val="C82819"/>
                </a:solidFill>
                <a:latin typeface="Calibri"/>
                <a:ea typeface="Calibri"/>
                <a:cs typeface="Calibri"/>
                <a:sym typeface="Calibri"/>
              </a:rPr>
              <a:t>નાઈટ્રિફિકેશન બેક્ટેરિયા</a:t>
            </a:r>
            <a:endParaRPr sz="800" b="1">
              <a:solidFill>
                <a:srgbClr val="C8281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4"/>
          <p:cNvSpPr txBox="1"/>
          <p:nvPr/>
        </p:nvSpPr>
        <p:spPr>
          <a:xfrm>
            <a:off x="3497846" y="4795854"/>
            <a:ext cx="12573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1100" b="1">
                <a:solidFill>
                  <a:srgbClr val="143690"/>
                </a:solidFill>
                <a:latin typeface="Calibri"/>
                <a:ea typeface="Calibri"/>
                <a:cs typeface="Calibri"/>
                <a:sym typeface="Calibri"/>
              </a:rPr>
              <a:t>નાઈટ્રેટ (NO₂)</a:t>
            </a:r>
            <a:endParaRPr sz="1100" b="1">
              <a:solidFill>
                <a:srgbClr val="1436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4"/>
          <p:cNvSpPr txBox="1"/>
          <p:nvPr/>
        </p:nvSpPr>
        <p:spPr>
          <a:xfrm>
            <a:off x="3213100" y="5221873"/>
            <a:ext cx="19050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800" b="1">
                <a:solidFill>
                  <a:srgbClr val="2B503C"/>
                </a:solidFill>
                <a:latin typeface="Calibri"/>
                <a:ea typeface="Calibri"/>
                <a:cs typeface="Calibri"/>
                <a:sym typeface="Calibri"/>
              </a:rPr>
              <a:t>નાઈટ્રિફિકેશન (NITRIFICATION)</a:t>
            </a:r>
            <a:endParaRPr sz="800" b="1">
              <a:solidFill>
                <a:srgbClr val="2B503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800" b="1">
                <a:solidFill>
                  <a:srgbClr val="C82819"/>
                </a:solidFill>
                <a:latin typeface="Calibri"/>
                <a:ea typeface="Calibri"/>
                <a:cs typeface="Calibri"/>
                <a:sym typeface="Calibri"/>
              </a:rPr>
              <a:t>નાઈટ્રિફિકેશન બેક્ટેરિયા</a:t>
            </a:r>
            <a:endParaRPr sz="800" b="1">
              <a:solidFill>
                <a:srgbClr val="C8281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4"/>
          <p:cNvSpPr txBox="1"/>
          <p:nvPr/>
        </p:nvSpPr>
        <p:spPr>
          <a:xfrm>
            <a:off x="3485768" y="5773898"/>
            <a:ext cx="12573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1100" b="1">
                <a:solidFill>
                  <a:srgbClr val="143690"/>
                </a:solidFill>
                <a:latin typeface="Calibri"/>
                <a:ea typeface="Calibri"/>
                <a:cs typeface="Calibri"/>
                <a:sym typeface="Calibri"/>
              </a:rPr>
              <a:t>નાઈટ્રેટ (N</a:t>
            </a:r>
            <a:r>
              <a:rPr lang="gu-IN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O₃)</a:t>
            </a:r>
            <a:endParaRPr sz="1100" b="1">
              <a:solidFill>
                <a:srgbClr val="1436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4"/>
          <p:cNvSpPr txBox="1"/>
          <p:nvPr/>
        </p:nvSpPr>
        <p:spPr>
          <a:xfrm>
            <a:off x="1143000" y="4758804"/>
            <a:ext cx="1492779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1000" b="1">
                <a:solidFill>
                  <a:srgbClr val="2B503C"/>
                </a:solidFill>
                <a:latin typeface="Calibri"/>
                <a:ea typeface="Calibri"/>
                <a:cs typeface="Calibri"/>
                <a:sym typeface="Calibri"/>
              </a:rPr>
              <a:t>શોષણ (ASSIMILATION)</a:t>
            </a:r>
            <a:endParaRPr sz="1000" b="1">
              <a:solidFill>
                <a:srgbClr val="C8281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4"/>
          <p:cNvSpPr txBox="1"/>
          <p:nvPr/>
        </p:nvSpPr>
        <p:spPr>
          <a:xfrm>
            <a:off x="5330826" y="4718050"/>
            <a:ext cx="2474699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1000" b="1">
                <a:solidFill>
                  <a:srgbClr val="2B503C"/>
                </a:solidFill>
                <a:latin typeface="Calibri"/>
                <a:ea typeface="Calibri"/>
                <a:cs typeface="Calibri"/>
                <a:sym typeface="Calibri"/>
              </a:rPr>
              <a:t>હવામાન સ્થિરકરણ (NO₂) અને ખાતર (NO₃)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5616" y="1391598"/>
            <a:ext cx="6733529" cy="5205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07188" y="1659276"/>
            <a:ext cx="990600" cy="40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53000" y="1676400"/>
            <a:ext cx="990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67100" y="5980934"/>
            <a:ext cx="2285999" cy="467578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15"/>
          <p:cNvSpPr txBox="1"/>
          <p:nvPr/>
        </p:nvSpPr>
        <p:spPr>
          <a:xfrm>
            <a:off x="4800600" y="1614039"/>
            <a:ext cx="1224224" cy="33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080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12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હવામાનમાં N₂</a:t>
            </a:r>
            <a:endParaRPr sz="12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1" name="Google Shape;221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86462" y="5974838"/>
            <a:ext cx="1333435" cy="500526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15"/>
          <p:cNvSpPr txBox="1"/>
          <p:nvPr/>
        </p:nvSpPr>
        <p:spPr>
          <a:xfrm>
            <a:off x="3467100" y="5952447"/>
            <a:ext cx="2285999" cy="524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080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12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કઠોળ વર્ગની વનસ્પતિઓના મૂળ ગાંઠોમાં બેક્ટેરિયા દ્વારા સ્થિરકરણ</a:t>
            </a:r>
            <a:endParaRPr sz="12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5"/>
          <p:cNvSpPr txBox="1"/>
          <p:nvPr/>
        </p:nvSpPr>
        <p:spPr>
          <a:xfrm>
            <a:off x="1132402" y="5962825"/>
            <a:ext cx="1441554" cy="524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080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12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જમીનમાં એમોનિયા અને નાઈટ્રેટસ</a:t>
            </a:r>
            <a:endParaRPr sz="12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5"/>
          <p:cNvSpPr txBox="1"/>
          <p:nvPr/>
        </p:nvSpPr>
        <p:spPr>
          <a:xfrm>
            <a:off x="1290376" y="1600200"/>
            <a:ext cx="1224224" cy="524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080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12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વીજળી દ્વારા સ્થિરકરણ</a:t>
            </a:r>
            <a:endParaRPr sz="12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24;p10"/>
          <p:cNvSpPr/>
          <p:nvPr/>
        </p:nvSpPr>
        <p:spPr>
          <a:xfrm>
            <a:off x="598311" y="319833"/>
            <a:ext cx="5836356" cy="792088"/>
          </a:xfrm>
          <a:prstGeom prst="homePlate">
            <a:avLst>
              <a:gd name="adj" fmla="val 50000"/>
            </a:avLst>
          </a:prstGeom>
          <a:solidFill>
            <a:schemeClr val="accent2">
              <a:lumMod val="40000"/>
              <a:lumOff val="60000"/>
            </a:schemeClr>
          </a:soli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180000" rIns="91425" bIns="45700" anchor="ctr" anchorCtr="0">
            <a:noAutofit/>
          </a:bodyPr>
          <a:lstStyle/>
          <a:p>
            <a:r>
              <a:rPr lang="gu-IN" sz="3600" b="1" i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નાઇટ્રોજન  </a:t>
            </a:r>
            <a:r>
              <a:rPr lang="gu-IN" sz="36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સ્થિરકરણ(સ્થાપન) </a:t>
            </a:r>
            <a:endParaRPr lang="gu-IN" sz="3600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gu-IN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MM Index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30" name="Google Shape;230;p16"/>
          <p:cNvGraphicFramePr/>
          <p:nvPr/>
        </p:nvGraphicFramePr>
        <p:xfrm>
          <a:off x="457200" y="1397001"/>
          <a:ext cx="8229600" cy="4470375"/>
        </p:xfrm>
        <a:graphic>
          <a:graphicData uri="http://schemas.openxmlformats.org/drawingml/2006/table">
            <a:tbl>
              <a:tblPr firstRow="1" bandRow="1">
                <a:noFill/>
                <a:tableStyleId>{E9273A79-F2A6-4EC6-8D32-C34C9403EFAA}</a:tableStyleId>
              </a:tblPr>
              <a:tblGrid>
                <a:gridCol w="9144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38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gu-IN" sz="1800" u="none" strike="noStrike" cap="none">
                          <a:solidFill>
                            <a:schemeClr val="dk1"/>
                          </a:solidFill>
                        </a:rPr>
                        <a:t>Slide#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gu-IN" sz="1800" u="none" strike="noStrike" cap="none">
                          <a:solidFill>
                            <a:schemeClr val="dk1"/>
                          </a:solidFill>
                        </a:rPr>
                        <a:t>Thumbnail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gu-IN" sz="1800" u="none" strike="noStrike" cap="none">
                          <a:solidFill>
                            <a:schemeClr val="dk1"/>
                          </a:solidFill>
                        </a:rPr>
                        <a:t>Source and Attribution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gu-IN" sz="1200" u="none" strike="noStrike" cap="none">
                          <a:solidFill>
                            <a:schemeClr val="dk1"/>
                          </a:solidFill>
                        </a:rPr>
                        <a:t>1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gu-IN" sz="800"/>
                        <a:t>https://pixabay.com/en/onion-vegetable-plant-food-3706937/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gu-IN" sz="1200">
                          <a:solidFill>
                            <a:schemeClr val="dk1"/>
                          </a:solidFill>
                        </a:rPr>
                        <a:t>2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gu-IN" sz="800" u="sng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https://www.flickr.com/photos/mauroguanandi/41834424281 - CC BY 2.0</a:t>
                      </a:r>
                      <a:r>
                        <a:rPr lang="gu-IN" sz="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- </a:t>
                      </a:r>
                      <a:r>
                        <a:rPr lang="gu-IN" sz="800" b="1" i="0" u="sng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mauro halpern</a:t>
                      </a:r>
                      <a:endParaRPr sz="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gu-IN" sz="1200">
                          <a:solidFill>
                            <a:schemeClr val="dk1"/>
                          </a:solidFill>
                        </a:rPr>
                        <a:t>3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gu-IN" sz="800" u="sng">
                          <a:solidFill>
                            <a:schemeClr val="hlink"/>
                          </a:solidFill>
                          <a:hlinkClick r:id="rId5"/>
                        </a:rPr>
                        <a:t>https://pixabay.com/photos/field-cereals-rye-agriculture-196173/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gu-IN" sz="1200">
                          <a:solidFill>
                            <a:schemeClr val="dk1"/>
                          </a:solidFill>
                        </a:rPr>
                        <a:t>5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gu-IN" sz="800"/>
                        <a:t>https://pixabay.com/en/corals-underwater-algae-ecosystem-154793/ - CC0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gu-IN" sz="1200">
                          <a:solidFill>
                            <a:schemeClr val="dk1"/>
                          </a:solidFill>
                        </a:rPr>
                        <a:t>8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gu-IN" sz="800">
                          <a:solidFill>
                            <a:schemeClr val="dk1"/>
                          </a:solidFill>
                        </a:rPr>
                        <a:t>SSSVV Gallery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gu-IN" sz="1200">
                          <a:solidFill>
                            <a:schemeClr val="dk1"/>
                          </a:solidFill>
                        </a:rPr>
                        <a:t>8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gu-IN" sz="800">
                          <a:solidFill>
                            <a:schemeClr val="dk1"/>
                          </a:solidFill>
                        </a:rPr>
                        <a:t>SSSVV Gallery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231" name="Google Shape;231;p16" descr="Onion, Vegetable, Plant, Food, Nutrition, Soil, Growth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76400" y="2133600"/>
            <a:ext cx="4572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6" descr="Asset Image Loading....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52600" y="2762762"/>
            <a:ext cx="454224" cy="348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6" descr="Field, Cereals, Rye, Agriculture, Rye Field, Arable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704020" y="3489008"/>
            <a:ext cx="429580" cy="286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6" descr="Corals, Underwater, Algae, Ecosystem, Ocean Floor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472503" y="4047448"/>
            <a:ext cx="1014418" cy="507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781503" y="4720254"/>
            <a:ext cx="376436" cy="396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752600" y="5360795"/>
            <a:ext cx="509378" cy="3820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gu-IN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MM Index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42" name="Google Shape;242;p17"/>
          <p:cNvGraphicFramePr/>
          <p:nvPr/>
        </p:nvGraphicFramePr>
        <p:xfrm>
          <a:off x="457200" y="1397001"/>
          <a:ext cx="8229600" cy="4470375"/>
        </p:xfrm>
        <a:graphic>
          <a:graphicData uri="http://schemas.openxmlformats.org/drawingml/2006/table">
            <a:tbl>
              <a:tblPr firstRow="1" bandRow="1">
                <a:noFill/>
                <a:tableStyleId>{E9273A79-F2A6-4EC6-8D32-C34C9403EFAA}</a:tableStyleId>
              </a:tblPr>
              <a:tblGrid>
                <a:gridCol w="9144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38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gu-IN" sz="1800">
                          <a:solidFill>
                            <a:schemeClr val="dk1"/>
                          </a:solidFill>
                        </a:rPr>
                        <a:t>Slide#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gu-IN" sz="1800">
                          <a:solidFill>
                            <a:schemeClr val="dk1"/>
                          </a:solidFill>
                        </a:rPr>
                        <a:t>Thumbnail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gu-IN" sz="1800">
                          <a:solidFill>
                            <a:schemeClr val="dk1"/>
                          </a:solidFill>
                        </a:rPr>
                        <a:t>Source and Attribution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gu-IN" sz="1200">
                          <a:solidFill>
                            <a:schemeClr val="dk1"/>
                          </a:solidFill>
                        </a:rPr>
                        <a:t>9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gu-IN" sz="800"/>
                        <a:t>https://pixabay.com/en/cow-animal-mammal-cattle-domestic-3463328/ - CC0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gu-IN" sz="1200">
                          <a:solidFill>
                            <a:schemeClr val="dk1"/>
                          </a:solidFill>
                        </a:rPr>
                        <a:t>10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gu-IN" sz="800" u="sng">
                          <a:solidFill>
                            <a:schemeClr val="hlink"/>
                          </a:solidFill>
                          <a:hlinkClick r:id="rId3"/>
                        </a:rPr>
                        <a:t>https://pixabay.com/photos/moss-plant-green-nature-forest-2874038/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gu-IN" sz="1200">
                          <a:solidFill>
                            <a:schemeClr val="dk1"/>
                          </a:solidFill>
                        </a:rPr>
                        <a:t>12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gu-IN" sz="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https://www.flickr.com/photos/51770637@N06/6983789773/ - CC BY 2.0 – </a:t>
                      </a:r>
                      <a:r>
                        <a:rPr lang="gu-IN" sz="800" b="1" i="0" u="sng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fickleandfreckled</a:t>
                      </a:r>
                      <a:r>
                        <a:rPr lang="gu-IN" sz="800" b="1" i="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gu-IN" sz="800" b="1" i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 CYCLING DIAGRAM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endParaRPr sz="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gu-IN" sz="1200">
                          <a:solidFill>
                            <a:schemeClr val="dk1"/>
                          </a:solidFill>
                        </a:rPr>
                        <a:t>14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gu-IN" sz="800"/>
                        <a:t>Original contribution - </a:t>
                      </a:r>
                      <a:r>
                        <a:rPr lang="gu-IN" sz="800" b="0" i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srideviandkarthik@gmail.com</a:t>
                      </a:r>
                      <a:endParaRPr sz="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gu-IN" sz="1200">
                          <a:solidFill>
                            <a:schemeClr val="dk1"/>
                          </a:solidFill>
                        </a:rPr>
                        <a:t>15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gu-IN" sz="800">
                          <a:solidFill>
                            <a:schemeClr val="dk1"/>
                          </a:solidFill>
                        </a:rPr>
                        <a:t>SSSVV Gallery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243" name="Google Shape;243;p17" descr="Cow, Animal, Mammal, Cattle, Domestic, Grazing, Playful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76400" y="2133599"/>
            <a:ext cx="609602" cy="406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7" descr="Moss, Plant, Green, Nature, Forest, Fall, White, Autumn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76399" y="2791504"/>
            <a:ext cx="609601" cy="406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7" descr="Asset Image Loading....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13185" y="3436569"/>
            <a:ext cx="430088" cy="411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86909" y="4133447"/>
            <a:ext cx="601551" cy="3691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723442" y="4682572"/>
            <a:ext cx="451362" cy="3489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686</Words>
  <Application>Microsoft Office PowerPoint</Application>
  <PresentationFormat>On-screen Show (4:3)</PresentationFormat>
  <Paragraphs>144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MM Index</vt:lpstr>
      <vt:lpstr>MM Index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Satish</cp:lastModifiedBy>
  <cp:revision>25</cp:revision>
  <dcterms:created xsi:type="dcterms:W3CDTF">2018-12-16T04:20:25Z</dcterms:created>
  <dcterms:modified xsi:type="dcterms:W3CDTF">2026-05-09T17:08:17Z</dcterms:modified>
</cp:coreProperties>
</file>