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KyUtP3IwpAco0IrHvyBlj3SGE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E8D8393-6F73-4406-BA84-BB55629B6ABD}">
  <a:tblStyle styleId="{9E8D8393-6F73-4406-BA84-BB55629B6AB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71" autoAdjust="0"/>
    <p:restoredTop sz="94615" autoAdjust="0"/>
  </p:normalViewPr>
  <p:slideViewPr>
    <p:cSldViewPr snapToGrid="0">
      <p:cViewPr varScale="1">
        <p:scale>
          <a:sx n="42" d="100"/>
          <a:sy n="42" d="100"/>
        </p:scale>
        <p:origin x="-63" y="-513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45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haga-fungus-saprophyte-deadwood-2870598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iraffe-standing-animal-wildlife-304284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mushrooms-klee-nature-autumn-3682547/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https://pixabay.com/en/chaga-fungus-saprophyte-deadwood-2870598/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CC0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https://pixabay.com/en/photosynthesis-3498260/ -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https://pixabay.com/en/oak-tree-deciduous-tree-leaves-3064187/ -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https://pixabay.com/en/almonds-nuts-roasted-salted-1768792/ -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https://pixabay.com/en/photosynthesis-3498260/ - CC0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8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https://pixabay.com/en/tree-branches-root-eco-ecology-309046/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https://pixabay.com/en/mint-leaf-menthol-herb-peppermint-1549247/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https://pixabay.com/en/giraffe-standing-animal-wildlife-304284/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hlink"/>
                </a:solidFill>
                <a:hlinkClick r:id="rId4"/>
              </a:rPr>
              <a:t>https://pixabay.com/photos/mushrooms-klee-nature-autumn-3682547/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6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6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6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6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6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6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6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6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6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6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aphicFrame>
        <p:nvGraphicFramePr>
          <p:cNvPr id="31" name="Google Shape;31;p18"/>
          <p:cNvGraphicFramePr/>
          <p:nvPr/>
        </p:nvGraphicFramePr>
        <p:xfrm>
          <a:off x="457200" y="139700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{9E8D8393-6F73-4406-BA84-BB55629B6ABD}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5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hyperlink" Target="https://pixabay.com/en/chaga-fungus-saprophyte-deadwood-2870598/" TargetMode="External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hyperlink" Target="https://pixabay.com/photos/mushrooms-klee-nature-autumn-3682547/" TargetMode="External"/><Relationship Id="rId10" Type="http://schemas.openxmlformats.org/officeDocument/2006/relationships/image" Target="../media/image16.png"/><Relationship Id="rId4" Type="http://schemas.openxmlformats.org/officeDocument/2006/relationships/hyperlink" Target="https://pixabay.com/en/giraffe-standing-animal-wildlife-304284/" TargetMode="External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"/>
          <p:cNvSpPr txBox="1"/>
          <p:nvPr/>
        </p:nvSpPr>
        <p:spPr>
          <a:xfrm>
            <a:off x="1012032" y="2512873"/>
            <a:ext cx="6912768" cy="175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u="none" strike="noStrike" cap="none" dirty="0">
                <a:solidFill>
                  <a:srgbClr val="4F6128"/>
                </a:solidFill>
                <a:latin typeface="Calibri"/>
                <a:ea typeface="Calibri"/>
                <a:cs typeface="Calibri"/>
                <a:sym typeface="Calibri"/>
              </a:rPr>
              <a:t>વનસ્પતિમાં પોષણ – પ્રશ્નાવલી</a:t>
            </a:r>
            <a:endParaRPr sz="5400" b="1" i="0" u="none" strike="noStrike" cap="none" dirty="0">
              <a:solidFill>
                <a:srgbClr val="4F61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"/>
          <p:cNvSpPr/>
          <p:nvPr/>
        </p:nvSpPr>
        <p:spPr>
          <a:xfrm>
            <a:off x="572350" y="914400"/>
            <a:ext cx="803825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gu-IN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મૃત અને ક્ષય પામેલા પદાર્થો પરથી પોષણ મેળવનાર જીવોને ___________ કહેવામાં આવે છે.</a:t>
            </a:r>
            <a:endParaRPr lang="en-GB"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 (ક)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સ્વપોષી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(ખ)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બ્રાયોફાઈટ્સ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(ગ)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થેલોફાઈટ્સ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(ઘ</a:t>
            </a:r>
            <a:r>
              <a:rPr lang="en-US" sz="2400" i="0" u="none" strike="noStrike" cap="none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gu-IN" sz="24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મૃતોપજીવી </a:t>
            </a:r>
            <a:r>
              <a:rPr lang="en-US" sz="24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  (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સેપ્રોફાઈટ્સ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  <p:sp>
        <p:nvSpPr>
          <p:cNvPr id="44" name="Google Shape;44;p2"/>
          <p:cNvSpPr/>
          <p:nvPr/>
        </p:nvSpPr>
        <p:spPr>
          <a:xfrm>
            <a:off x="937525" y="2577501"/>
            <a:ext cx="2832963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636712" y="3746252"/>
            <a:ext cx="7897688" cy="1877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0363" lvl="0" indent="-360363" algn="just"/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૨.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દરમિયાન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વનસ્પતિ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કયો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વાયુ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બહાર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કાઢે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?       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________.</a:t>
            </a:r>
            <a:endParaRPr dirty="0"/>
          </a:p>
          <a:p>
            <a:pPr lvl="0" algn="just">
              <a:spcBef>
                <a:spcPts val="1200"/>
              </a:spcBef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(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ક) નાઇટ્રોજન 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ખ) કાર્બન ડાયોક્સાઇડ 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ગ) ઓક્સિજન </a:t>
            </a:r>
            <a:endParaRPr lang="en-US" sz="2400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just">
              <a:spcBef>
                <a:spcPts val="1200"/>
              </a:spcBef>
            </a:pP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(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ઘ) હિલિયમ</a:t>
            </a:r>
            <a:endParaRPr dirty="0"/>
          </a:p>
        </p:txBody>
      </p:sp>
      <p:sp>
        <p:nvSpPr>
          <p:cNvPr id="46" name="Google Shape;46;p2"/>
          <p:cNvSpPr/>
          <p:nvPr/>
        </p:nvSpPr>
        <p:spPr>
          <a:xfrm>
            <a:off x="1149507" y="1283711"/>
            <a:ext cx="17514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સેપ્રોફાઇટ્સ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2" descr="Chaga, Fungus, Saprophyte, Deadwoo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48402" y="2248644"/>
            <a:ext cx="2181517" cy="144298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"/>
          <p:cNvSpPr/>
          <p:nvPr/>
        </p:nvSpPr>
        <p:spPr>
          <a:xfrm>
            <a:off x="1468844" y="220248"/>
            <a:ext cx="6206312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પ્ર.૧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યોગ્ય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વિકલ્પ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પસંદ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1081773" y="5734756"/>
            <a:ext cx="2756449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50" name="Google Shape;50;p2"/>
          <p:cNvSpPr/>
          <p:nvPr/>
        </p:nvSpPr>
        <p:spPr>
          <a:xfrm>
            <a:off x="1592827" y="4109174"/>
            <a:ext cx="203527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ઓક્સિજન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2" descr="Photosynthesis, Diagram Of Photosynthesis, Pla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7000" y="5106888"/>
            <a:ext cx="1648848" cy="1586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/>
          <p:nvPr/>
        </p:nvSpPr>
        <p:spPr>
          <a:xfrm>
            <a:off x="609600" y="4425315"/>
            <a:ext cx="8239784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૪.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પોતા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આહાર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પોતે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બનાવતા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જીવોને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શું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કહે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___________.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200"/>
              </a:spcBef>
            </a:pPr>
            <a:r>
              <a:rPr lang="gu-IN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વિષમ</a:t>
            </a:r>
            <a:r>
              <a:rPr lang="gu-IN" sz="2400" b="1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પોષી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(ખ)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સ્વપોષી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(ગ)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સેપ્રોપોષી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(ઘ)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પૈકી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એક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પણ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નહીં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609600" y="996315"/>
            <a:ext cx="7300569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૩.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ક્લોરોફિલ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ક્યાં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રહે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gu-IN" sz="2400" b="1" i="0" u="sng" strike="noStrike" cap="none" dirty="0">
                <a:solidFill>
                  <a:schemeClr val="accent6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પાંદડા</a:t>
            </a:r>
            <a:endParaRPr sz="2400" b="0" i="0" u="none" strike="noStrike" cap="none" dirty="0">
              <a:solidFill>
                <a:schemeClr val="accent6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 </a:t>
            </a:r>
            <a:r>
              <a:rPr lang="gu-IN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ક) મૂળ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gu-IN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ખ) ફળો 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gu-IN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ગ) શાકભાજી 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gu-IN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ઘ) પાંદડા</a:t>
            </a:r>
            <a:endParaRPr dirty="0"/>
          </a:p>
        </p:txBody>
      </p:sp>
      <p:sp>
        <p:nvSpPr>
          <p:cNvPr id="59" name="Google Shape;59;p3"/>
          <p:cNvSpPr/>
          <p:nvPr/>
        </p:nvSpPr>
        <p:spPr>
          <a:xfrm>
            <a:off x="838200" y="2281535"/>
            <a:ext cx="2796822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pic>
        <p:nvPicPr>
          <p:cNvPr id="61" name="Google Shape;61;p3" descr="Oak, Tree, Deciduous Tree, Leaves, Parrotia Persic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4019" y="2002453"/>
            <a:ext cx="2309381" cy="195994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"/>
          <p:cNvSpPr/>
          <p:nvPr/>
        </p:nvSpPr>
        <p:spPr>
          <a:xfrm>
            <a:off x="914400" y="5715000"/>
            <a:ext cx="2743200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63" name="Google Shape;63;p3"/>
          <p:cNvSpPr/>
          <p:nvPr/>
        </p:nvSpPr>
        <p:spPr>
          <a:xfrm>
            <a:off x="6830290" y="4428990"/>
            <a:ext cx="16906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સ્વપોષી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48;p2">
            <a:extLst>
              <a:ext uri="{FF2B5EF4-FFF2-40B4-BE49-F238E27FC236}">
                <a16:creationId xmlns:a16="http://schemas.microsoft.com/office/drawing/2014/main" xmlns="" id="{804A1B6B-DD51-5DAA-F67A-54113E8F9690}"/>
              </a:ext>
            </a:extLst>
          </p:cNvPr>
          <p:cNvSpPr/>
          <p:nvPr/>
        </p:nvSpPr>
        <p:spPr>
          <a:xfrm>
            <a:off x="1468844" y="310559"/>
            <a:ext cx="6206312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 ૧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યોગ્ય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વિકલ્પ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પસંદ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"/>
          <p:cNvSpPr/>
          <p:nvPr/>
        </p:nvSpPr>
        <p:spPr>
          <a:xfrm>
            <a:off x="533400" y="1143000"/>
            <a:ext cx="806489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૫.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પ્રકાશસંશ્લેષણના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ઉત્પાદનો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કયા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_______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_____.</a:t>
            </a:r>
            <a:endParaRPr dirty="0"/>
          </a:p>
          <a:p>
            <a:pPr marL="358775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(ક)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હાઇડ્રોજન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કાર્બન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ડાયોક્સાઈડ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(ખ)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કાર્બન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ડાયોક્સાઈડ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(ગ)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હિલિયમ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(ઘ)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ઉપરોક્ત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પૈકી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કોઈ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નહીં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3880237" y="3106573"/>
            <a:ext cx="32915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ઉપરોક્ત પૈકી કોઈ </a:t>
            </a:r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ન</a:t>
            </a:r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થી </a:t>
            </a:r>
            <a:endParaRPr dirty="0"/>
          </a:p>
        </p:txBody>
      </p:sp>
      <p:sp>
        <p:nvSpPr>
          <p:cNvPr id="72" name="Google Shape;72;p4"/>
          <p:cNvSpPr/>
          <p:nvPr/>
        </p:nvSpPr>
        <p:spPr>
          <a:xfrm>
            <a:off x="605408" y="3813441"/>
            <a:ext cx="792088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6.  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જીવંત સજીવો ઊર્જા </a:t>
            </a:r>
            <a:r>
              <a:rPr lang="en-GB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______ 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માંથી મેળવે છે.</a:t>
            </a:r>
            <a:endParaRPr lang="en-GB" sz="2400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endParaRPr lang="en-GB" sz="2400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(ક)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(ખ)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(ગ)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(ઘ)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ઓક્સિજન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3252515" y="3806040"/>
            <a:ext cx="112775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" descr="Almonds, Nuts, Roasted, Salted, Roasted Nu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5009402"/>
            <a:ext cx="2433799" cy="161999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4"/>
          <p:cNvSpPr/>
          <p:nvPr/>
        </p:nvSpPr>
        <p:spPr>
          <a:xfrm>
            <a:off x="990599" y="3120943"/>
            <a:ext cx="2825045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77" name="Google Shape;77;p4"/>
          <p:cNvSpPr/>
          <p:nvPr/>
        </p:nvSpPr>
        <p:spPr>
          <a:xfrm>
            <a:off x="990600" y="5329535"/>
            <a:ext cx="2723444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2" name="Google Shape;48;p2">
            <a:extLst>
              <a:ext uri="{FF2B5EF4-FFF2-40B4-BE49-F238E27FC236}">
                <a16:creationId xmlns:a16="http://schemas.microsoft.com/office/drawing/2014/main" xmlns="" id="{B0D2584C-51FA-AE6A-02F6-456B962F8ACA}"/>
              </a:ext>
            </a:extLst>
          </p:cNvPr>
          <p:cNvSpPr/>
          <p:nvPr/>
        </p:nvSpPr>
        <p:spPr>
          <a:xfrm>
            <a:off x="1468844" y="310559"/>
            <a:ext cx="6206312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પ્ર.૧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યોગ્ય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વિકલ્પ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પસંદ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/>
          <p:nvPr/>
        </p:nvSpPr>
        <p:spPr>
          <a:xfrm>
            <a:off x="558280" y="1084183"/>
            <a:ext cx="8280920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૭.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જરૂરી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ઘટકો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કયા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  _____________.</a:t>
            </a:r>
            <a:endParaRPr dirty="0"/>
          </a:p>
          <a:p>
            <a:pPr marL="358775" marR="0" lvl="0" indent="-268288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(ક)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ક્લોરોફિલ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(ખ)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સુર્યપ્રકાશ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(ગ)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કાર્બન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ડાયોક્સાઈડ</a:t>
            </a:r>
            <a:endParaRPr lang="en-US"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58775" marR="0" lvl="0" indent="-268288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(ઘ)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ઉપરોક્ત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બધું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જ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/>
          <p:nvPr/>
        </p:nvSpPr>
        <p:spPr>
          <a:xfrm>
            <a:off x="5671801" y="1066800"/>
            <a:ext cx="29139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ઉપરોક્ત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બધું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</a:t>
            </a:r>
            <a:endParaRPr dirty="0"/>
          </a:p>
        </p:txBody>
      </p:sp>
      <p:pic>
        <p:nvPicPr>
          <p:cNvPr id="85" name="Google Shape;85;p5" descr="Photosynthesis, Diagram Of Photosynthesis, Pla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2884" y="2269812"/>
            <a:ext cx="2649116" cy="184498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5"/>
          <p:cNvSpPr/>
          <p:nvPr/>
        </p:nvSpPr>
        <p:spPr>
          <a:xfrm>
            <a:off x="524744" y="4419600"/>
            <a:ext cx="7704856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58775" lvl="0" indent="-358775"/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૮.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લઈ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તેનો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ઉપયોગ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વૃદ્ધિ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દૈનિક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કર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એ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પ્રક્રિયાને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શું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કહે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?     __________.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1200"/>
              </a:spcBef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(ક)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(ખ)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પોષણ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(ગ)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પોષકતત્ત્વો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(ઘ)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પોષ</a:t>
            </a:r>
            <a:r>
              <a:rPr lang="en-US" sz="2400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5867400" y="4783217"/>
            <a:ext cx="14045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પોષણ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1014683" y="2814935"/>
            <a:ext cx="2789673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90" name="Google Shape;90;p5"/>
          <p:cNvSpPr/>
          <p:nvPr/>
        </p:nvSpPr>
        <p:spPr>
          <a:xfrm>
            <a:off x="990600" y="5874325"/>
            <a:ext cx="2802467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2" name="Google Shape;48;p2">
            <a:extLst>
              <a:ext uri="{FF2B5EF4-FFF2-40B4-BE49-F238E27FC236}">
                <a16:creationId xmlns:a16="http://schemas.microsoft.com/office/drawing/2014/main" xmlns="" id="{45543997-9DE3-28D8-00B6-CCE8BA13CA3A}"/>
              </a:ext>
            </a:extLst>
          </p:cNvPr>
          <p:cNvSpPr/>
          <p:nvPr/>
        </p:nvSpPr>
        <p:spPr>
          <a:xfrm>
            <a:off x="1468844" y="310559"/>
            <a:ext cx="6206312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પ્ર.૧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યોગ્ય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વિકલ્પ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પસંદ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/>
          <p:nvPr/>
        </p:nvSpPr>
        <p:spPr>
          <a:xfrm>
            <a:off x="634480" y="1160383"/>
            <a:ext cx="767132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49263" marR="0" lvl="0" indent="-4492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9. </a:t>
            </a:r>
            <a:r>
              <a:rPr lang="gu-IN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પરોપજીવી વનસ્પતિઓ યજમાનમાંથી પોષણ મેળવવા માટે પરિવર્તિત _________ ધરાવે છે.</a:t>
            </a:r>
            <a:endParaRPr lang="en-GB"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449263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49263" marR="0" lvl="0" indent="-4492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(ક)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મૂળ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(ખ)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ફળો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(ગ)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ટેંડી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(ઘ)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ફૂલો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6"/>
          <p:cNvSpPr/>
          <p:nvPr/>
        </p:nvSpPr>
        <p:spPr>
          <a:xfrm>
            <a:off x="2714354" y="1454062"/>
            <a:ext cx="93410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મૂળ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6" descr="Tree, Branches, Root, Eco, Ecology, Nature, Pla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71116" y="2062800"/>
            <a:ext cx="2863284" cy="20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6"/>
          <p:cNvSpPr/>
          <p:nvPr/>
        </p:nvSpPr>
        <p:spPr>
          <a:xfrm>
            <a:off x="539528" y="4500027"/>
            <a:ext cx="8366728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૧૦.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પ્રોટીન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બનાવવા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પાકો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માટીમાંથી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શું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મેળવે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?__________.</a:t>
            </a:r>
            <a:endParaRPr dirty="0"/>
          </a:p>
          <a:p>
            <a:pPr lvl="0">
              <a:spcBef>
                <a:spcPts val="1200"/>
              </a:spcBef>
            </a:pP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    (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ઓક્સિજન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ખ)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  (</a:t>
            </a:r>
            <a:r>
              <a:rPr lang="en-US" sz="2400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ગ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)( </a:t>
            </a:r>
            <a:r>
              <a:rPr lang="en-US" sz="2400" b="0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Waterd</a:t>
            </a:r>
            <a:r>
              <a:rPr lang="en-US" sz="2400" b="0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) Potassium</a:t>
            </a:r>
            <a:endParaRPr sz="2400" b="0" i="0" u="none" strike="noStrike" cap="none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7204512" y="4459111"/>
            <a:ext cx="153715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lvl="0"/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નાઈટ્રોજન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1226350" y="2967335"/>
            <a:ext cx="2713471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103" name="Google Shape;103;p6"/>
          <p:cNvSpPr/>
          <p:nvPr/>
        </p:nvSpPr>
        <p:spPr>
          <a:xfrm>
            <a:off x="1098597" y="5833245"/>
            <a:ext cx="2931536" cy="461624"/>
          </a:xfrm>
          <a:prstGeom prst="rect">
            <a:avLst/>
          </a:prstGeom>
          <a:solidFill>
            <a:srgbClr val="0080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ક્લિક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2400" dirty="0"/>
          </a:p>
        </p:txBody>
      </p:sp>
      <p:sp>
        <p:nvSpPr>
          <p:cNvPr id="2" name="Google Shape;48;p2">
            <a:extLst>
              <a:ext uri="{FF2B5EF4-FFF2-40B4-BE49-F238E27FC236}">
                <a16:creationId xmlns:a16="http://schemas.microsoft.com/office/drawing/2014/main" xmlns="" id="{4C3D9F4B-B13B-BEA5-483F-7669397E609F}"/>
              </a:ext>
            </a:extLst>
          </p:cNvPr>
          <p:cNvSpPr/>
          <p:nvPr/>
        </p:nvSpPr>
        <p:spPr>
          <a:xfrm>
            <a:off x="1468844" y="310559"/>
            <a:ext cx="6206312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પ્ર.૧ 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યોગ્ય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વિકલ્પ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પસંદ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કરો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/>
          <p:nvPr/>
        </p:nvSpPr>
        <p:spPr>
          <a:xfrm>
            <a:off x="381000" y="1143000"/>
            <a:ext cx="82809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૧.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પૃથ્વીના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તમામ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જીવોથી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થાય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10" name="Google Shape;110;p7"/>
          <p:cNvSpPr txBox="1"/>
          <p:nvPr/>
        </p:nvSpPr>
        <p:spPr>
          <a:xfrm>
            <a:off x="1690936" y="116632"/>
            <a:ext cx="562426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પ્ર.૨ 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સાચું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કે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ખોટું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જણાવો</a:t>
            </a:r>
            <a:endParaRPr dirty="0"/>
          </a:p>
        </p:txBody>
      </p:sp>
      <p:sp>
        <p:nvSpPr>
          <p:cNvPr id="111" name="Google Shape;111;p7"/>
          <p:cNvSpPr/>
          <p:nvPr/>
        </p:nvSpPr>
        <p:spPr>
          <a:xfrm>
            <a:off x="362008" y="3623348"/>
            <a:ext cx="60240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૩.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શેવાળા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સહજીવી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સંબંધ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દર્શાવે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2" name="Google Shape;112;p7"/>
          <p:cNvSpPr/>
          <p:nvPr/>
        </p:nvSpPr>
        <p:spPr>
          <a:xfrm>
            <a:off x="381000" y="2129279"/>
            <a:ext cx="617524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૨.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જીવખોર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વનસ્પતિઓ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અન્ય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sz="2400" b="1" dirty="0">
                <a:solidFill>
                  <a:srgbClr val="000066"/>
                </a:solidFill>
                <a:latin typeface="Calibri"/>
                <a:cs typeface="Calibri"/>
                <a:sym typeface="Calibri"/>
              </a:rPr>
              <a:t>     </a:t>
            </a:r>
            <a:r>
              <a:rPr lang="en-US" sz="2400" b="1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વનસ્પતિઓ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આધાર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રાખે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3" name="Google Shape;113;p7"/>
          <p:cNvSpPr/>
          <p:nvPr/>
        </p:nvSpPr>
        <p:spPr>
          <a:xfrm>
            <a:off x="358140" y="4500027"/>
            <a:ext cx="77048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૪. 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મશ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રૂમ્સ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સ્વપોષી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4" name="Google Shape;114;p7"/>
          <p:cNvSpPr/>
          <p:nvPr/>
        </p:nvSpPr>
        <p:spPr>
          <a:xfrm>
            <a:off x="358140" y="5451455"/>
            <a:ext cx="77048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૫. 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કાચા બટાકામાં સ્ટાર્ચ (શ્રેષ્ઠ કાર્બોહાઇડ્રેટ) હોય છે.</a:t>
            </a:r>
            <a:endParaRPr dirty="0"/>
          </a:p>
        </p:txBody>
      </p:sp>
      <p:sp>
        <p:nvSpPr>
          <p:cNvPr id="115" name="Google Shape;115;p7"/>
          <p:cNvSpPr txBox="1"/>
          <p:nvPr/>
        </p:nvSpPr>
        <p:spPr>
          <a:xfrm>
            <a:off x="7062271" y="1143000"/>
            <a:ext cx="8238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ખોટું</a:t>
            </a:r>
            <a:endParaRPr dirty="0"/>
          </a:p>
        </p:txBody>
      </p:sp>
      <p:sp>
        <p:nvSpPr>
          <p:cNvPr id="116" name="Google Shape;116;p7"/>
          <p:cNvSpPr txBox="1"/>
          <p:nvPr/>
        </p:nvSpPr>
        <p:spPr>
          <a:xfrm>
            <a:off x="7062271" y="2119852"/>
            <a:ext cx="8238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ખોટું</a:t>
            </a:r>
            <a:endParaRPr dirty="0"/>
          </a:p>
        </p:txBody>
      </p:sp>
      <p:sp>
        <p:nvSpPr>
          <p:cNvPr id="117" name="Google Shape;117;p7"/>
          <p:cNvSpPr txBox="1"/>
          <p:nvPr/>
        </p:nvSpPr>
        <p:spPr>
          <a:xfrm>
            <a:off x="7022564" y="3511920"/>
            <a:ext cx="86358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સાચું</a:t>
            </a:r>
            <a:endParaRPr dirty="0"/>
          </a:p>
        </p:txBody>
      </p:sp>
      <p:sp>
        <p:nvSpPr>
          <p:cNvPr id="118" name="Google Shape;118;p7"/>
          <p:cNvSpPr txBox="1"/>
          <p:nvPr/>
        </p:nvSpPr>
        <p:spPr>
          <a:xfrm>
            <a:off x="6986016" y="4463348"/>
            <a:ext cx="8238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ખોટું</a:t>
            </a:r>
            <a:endParaRPr/>
          </a:p>
        </p:txBody>
      </p:sp>
      <p:sp>
        <p:nvSpPr>
          <p:cNvPr id="119" name="Google Shape;119;p7"/>
          <p:cNvSpPr txBox="1"/>
          <p:nvPr/>
        </p:nvSpPr>
        <p:spPr>
          <a:xfrm>
            <a:off x="6986015" y="5358899"/>
            <a:ext cx="107698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સાચું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/>
          <p:nvPr/>
        </p:nvSpPr>
        <p:spPr>
          <a:xfrm>
            <a:off x="405880" y="1081798"/>
            <a:ext cx="8280920" cy="2529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>
              <a:lnSpc>
                <a:spcPct val="110000"/>
              </a:lnSpc>
              <a:buAutoNum type="arabicPeriod"/>
            </a:pP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સૂર્યપ્રકાશની હાજરીમાં લીલા છોડ પોતાનો ખોરાક તૈયાર કરે છે તે               </a:t>
            </a:r>
            <a:r>
              <a:rPr lang="en-US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</a:t>
            </a: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પ્રક્રિયાને</a:t>
            </a:r>
            <a:r>
              <a:rPr lang="en-US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sng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sng" strike="noStrike" cap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પ્રકાશસંશ્લેષણ</a:t>
            </a:r>
            <a:r>
              <a:rPr lang="en-US" sz="2400" b="0" i="0" u="sng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u="sng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કહેવાય છે.</a:t>
            </a:r>
          </a:p>
          <a:p>
            <a:pPr lvl="0">
              <a:lnSpc>
                <a:spcPct val="110000"/>
              </a:lnSpc>
            </a:pPr>
            <a:endParaRPr lang="gu-IN" sz="2400" dirty="0">
              <a:solidFill>
                <a:srgbClr val="66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lnSpc>
                <a:spcPct val="110000"/>
              </a:lnSpc>
            </a:pP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2. પાંદડાંમાં નાના છિદ્રો હોય છે, જેને _</a:t>
            </a:r>
            <a:r>
              <a:rPr lang="gu-IN" sz="24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સ્ટોમેટા</a:t>
            </a: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 _ કહે છે.</a:t>
            </a:r>
          </a:p>
          <a:p>
            <a:pPr lvl="0">
              <a:lnSpc>
                <a:spcPct val="110000"/>
              </a:lnSpc>
            </a:pP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lvl="0">
              <a:lnSpc>
                <a:spcPct val="110000"/>
              </a:lnSpc>
            </a:pPr>
            <a:endParaRPr lang="gu-IN" sz="2400" dirty="0">
              <a:solidFill>
                <a:srgbClr val="66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 txBox="1"/>
          <p:nvPr/>
        </p:nvSpPr>
        <p:spPr>
          <a:xfrm>
            <a:off x="2071936" y="165678"/>
            <a:ext cx="5014664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પ્ર.૩ 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ખાલી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જગ્યાઓ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ભરો</a:t>
            </a:r>
            <a:endParaRPr sz="3600" dirty="0"/>
          </a:p>
        </p:txBody>
      </p:sp>
      <p:sp>
        <p:nvSpPr>
          <p:cNvPr id="127" name="Google Shape;127;p8"/>
          <p:cNvSpPr/>
          <p:nvPr/>
        </p:nvSpPr>
        <p:spPr>
          <a:xfrm>
            <a:off x="405856" y="3746500"/>
            <a:ext cx="8509544" cy="2416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લીલો રંગ ધરાવતું રંગદ્રવ્ય ____________ કહેવાય છે.</a:t>
            </a:r>
            <a:endParaRPr dirty="0"/>
          </a:p>
          <a:p>
            <a:pPr marL="0" marR="0" lvl="0" indent="0" algn="l" rtl="0">
              <a:spcBef>
                <a:spcPts val="2400"/>
              </a:spcBef>
              <a:spcAft>
                <a:spcPts val="0"/>
              </a:spcAft>
              <a:buNone/>
            </a:pPr>
            <a:endParaRPr sz="1500" dirty="0">
              <a:solidFill>
                <a:srgbClr val="66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9875" marR="0" lvl="0" indent="-269875" algn="l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_____________ એ એવું પદાર્થ છે જેમાં જીવંત સૂક્ષ્મજીવો હોય છે અને જયારે તેને બીજ કે જમીનમાં મૂકવામાં આવે છે ત્યારે તે છોડની અંદર વિકાસ કરે છે અને જમીનની ઉત્પાદકતામાં વધારો કરે છે.</a:t>
            </a:r>
            <a:endParaRPr sz="1800" dirty="0">
              <a:solidFill>
                <a:srgbClr val="66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8"/>
          <p:cNvSpPr txBox="1"/>
          <p:nvPr/>
        </p:nvSpPr>
        <p:spPr>
          <a:xfrm flipH="1">
            <a:off x="4130646" y="3714044"/>
            <a:ext cx="16239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ક્લોરોફિલ</a:t>
            </a:r>
            <a:endParaRPr dirty="0"/>
          </a:p>
        </p:txBody>
      </p:sp>
      <p:sp>
        <p:nvSpPr>
          <p:cNvPr id="131" name="Google Shape;131;p8"/>
          <p:cNvSpPr txBox="1"/>
          <p:nvPr/>
        </p:nvSpPr>
        <p:spPr>
          <a:xfrm flipH="1">
            <a:off x="1004702" y="4933243"/>
            <a:ext cx="14824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જૈવ ખાતર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624136" y="1143000"/>
            <a:ext cx="79102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 5. </a:t>
            </a:r>
            <a:r>
              <a:rPr lang="gu-IN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નીચે આપેલા ચિત્રો માટે યોગ્ય પોષણ પ્રકાર લખો</a:t>
            </a:r>
            <a:r>
              <a:rPr lang="en-US" sz="2400" dirty="0">
                <a:solidFill>
                  <a:srgbClr val="66006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pic>
        <p:nvPicPr>
          <p:cNvPr id="138" name="Google Shape;138;p9" descr="Mint, Leaf, Menthol, Herb, Peppermint, Fresh, Spearmi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756" y="1974182"/>
            <a:ext cx="2000084" cy="147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 descr="Giraffe, Standing, Animal, Wildlife, Mammal, Wil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2991" y="3095693"/>
            <a:ext cx="1919052" cy="270568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9"/>
          <p:cNvSpPr txBox="1"/>
          <p:nvPr/>
        </p:nvSpPr>
        <p:spPr>
          <a:xfrm>
            <a:off x="562744" y="1974182"/>
            <a:ext cx="5040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/>
          <p:cNvSpPr txBox="1"/>
          <p:nvPr/>
        </p:nvSpPr>
        <p:spPr>
          <a:xfrm>
            <a:off x="3553003" y="4031797"/>
            <a:ext cx="40939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5760016" y="2015573"/>
            <a:ext cx="41218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 txBox="1"/>
          <p:nvPr/>
        </p:nvSpPr>
        <p:spPr>
          <a:xfrm>
            <a:off x="1761066" y="319841"/>
            <a:ext cx="5072065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પ્ર.૩ 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ખાલી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જગ્યાઓ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ભરો</a:t>
            </a:r>
            <a:endParaRPr sz="3600" dirty="0"/>
          </a:p>
        </p:txBody>
      </p:sp>
      <p:sp>
        <p:nvSpPr>
          <p:cNvPr id="144" name="Google Shape;144;p9"/>
          <p:cNvSpPr txBox="1"/>
          <p:nvPr/>
        </p:nvSpPr>
        <p:spPr>
          <a:xfrm>
            <a:off x="1121768" y="3527741"/>
            <a:ext cx="19737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2800" b="1" dirty="0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સ્વપોષી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3553003" y="5896615"/>
            <a:ext cx="227228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2800" b="1" dirty="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વિષમ પોષી </a:t>
            </a:r>
            <a:endParaRPr dirty="0"/>
          </a:p>
        </p:txBody>
      </p:sp>
      <p:sp>
        <p:nvSpPr>
          <p:cNvPr id="146" name="Google Shape;146;p9"/>
          <p:cNvSpPr txBox="1"/>
          <p:nvPr/>
        </p:nvSpPr>
        <p:spPr>
          <a:xfrm>
            <a:off x="6381212" y="3527741"/>
            <a:ext cx="210596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2800" b="1" dirty="0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rPr>
              <a:t> મૃતોપજીવી </a:t>
            </a:r>
            <a:endParaRPr dirty="0"/>
          </a:p>
        </p:txBody>
      </p:sp>
      <p:pic>
        <p:nvPicPr>
          <p:cNvPr id="147" name="Google Shape;147;p9" descr="Mushrooms, Klee, Nature, Autumn, Forest Floor, Fores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0148" y="1887893"/>
            <a:ext cx="2348091" cy="1565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"/>
          <p:cNvSpPr txBox="1"/>
          <p:nvPr/>
        </p:nvSpPr>
        <p:spPr>
          <a:xfrm>
            <a:off x="1965412" y="406122"/>
            <a:ext cx="5213176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પ્ર.૪ 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જોડકાં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મેળવો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4" name="Google Shape;154;p10"/>
          <p:cNvGraphicFramePr/>
          <p:nvPr>
            <p:extLst>
              <p:ext uri="{D42A27DB-BD31-4B8C-83A1-F6EECF244321}">
                <p14:modId xmlns:p14="http://schemas.microsoft.com/office/powerpoint/2010/main" xmlns="" val="4146162756"/>
              </p:ext>
            </p:extLst>
          </p:nvPr>
        </p:nvGraphicFramePr>
        <p:xfrm>
          <a:off x="1187624" y="1940192"/>
          <a:ext cx="6624750" cy="2708000"/>
        </p:xfrm>
        <a:graphic>
          <a:graphicData uri="http://schemas.openxmlformats.org/drawingml/2006/table">
            <a:tbl>
              <a:tblPr firstRow="1" bandRow="1">
                <a:noFill/>
                <a:tableStyleId>{9E8D8393-6F73-4406-BA84-BB55629B6ABD}</a:tableStyleId>
              </a:tblPr>
              <a:tblGrid>
                <a:gridCol w="3312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3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94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મચ્છર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B7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જીવખોર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6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ઘડાવાળો છોડ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સહજીવન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6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લાઇકેન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પરપોષી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55" name="Google Shape;155;p10"/>
          <p:cNvGraphicFramePr/>
          <p:nvPr>
            <p:extLst>
              <p:ext uri="{D42A27DB-BD31-4B8C-83A1-F6EECF244321}">
                <p14:modId xmlns:p14="http://schemas.microsoft.com/office/powerpoint/2010/main" xmlns="" val="472508828"/>
              </p:ext>
            </p:extLst>
          </p:nvPr>
        </p:nvGraphicFramePr>
        <p:xfrm>
          <a:off x="1187624" y="1940192"/>
          <a:ext cx="6624750" cy="2708000"/>
        </p:xfrm>
        <a:graphic>
          <a:graphicData uri="http://schemas.openxmlformats.org/drawingml/2006/table">
            <a:tbl>
              <a:tblPr firstRow="1" bandRow="1">
                <a:noFill/>
                <a:tableStyleId>{9E8D8393-6F73-4406-BA84-BB55629B6ABD}</a:tableStyleId>
              </a:tblPr>
              <a:tblGrid>
                <a:gridCol w="3312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23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94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મચ્છર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B7CC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પરપોષી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E36C0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06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ઘડાવાળો છોડ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66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જીવખોર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E36C0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6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લાઈકેન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66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b. </a:t>
                      </a:r>
                      <a:r>
                        <a:rPr lang="gu-IN" sz="2400" b="1" dirty="0">
                          <a:solidFill>
                            <a:srgbClr val="0000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સહજીવન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E36C0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/>
          <p:nvPr/>
        </p:nvSpPr>
        <p:spPr>
          <a:xfrm>
            <a:off x="630620" y="2293244"/>
            <a:ext cx="808871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lang="en-US" sz="2400" b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gu-IN" sz="2400" b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endParaRPr sz="2400" b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1"/>
          <p:cNvSpPr/>
          <p:nvPr/>
        </p:nvSpPr>
        <p:spPr>
          <a:xfrm>
            <a:off x="623722" y="997424"/>
            <a:ext cx="71825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66"/>
              </a:buClr>
              <a:buSzPts val="2400"/>
              <a:buFont typeface="Calibri"/>
              <a:buAutoNum type="arabicPeriod"/>
            </a:pP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જીવખોર વનસ્પતિઓના બે ઉદાહરણ આપો.</a:t>
            </a:r>
            <a:endParaRPr sz="2400" b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1"/>
          <p:cNvSpPr/>
          <p:nvPr/>
        </p:nvSpPr>
        <p:spPr>
          <a:xfrm>
            <a:off x="635536" y="1524000"/>
            <a:ext cx="48768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ઉત્તર:</a:t>
            </a:r>
            <a:r>
              <a:rPr lang="en-GB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નેપેથીસ, ડ્રોસેરા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64" name="Google Shape;164;p11"/>
          <p:cNvSpPr/>
          <p:nvPr/>
        </p:nvSpPr>
        <p:spPr>
          <a:xfrm>
            <a:off x="624880" y="3124200"/>
            <a:ext cx="7757120" cy="2985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ઉત્તર: 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2400" b="1" dirty="0">
              <a:solidFill>
                <a:srgbClr val="00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>
              <a:spcBef>
                <a:spcPts val="1200"/>
              </a:spcBef>
              <a:buClr>
                <a:srgbClr val="006600"/>
              </a:buClr>
              <a:buSzPts val="2400"/>
              <a:buFont typeface="Noto Sans Symbols"/>
              <a:buChar char="⮚"/>
            </a:pP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એવી જગ્યાએ છોડ ઉગે છે જ્યાં માટીમાં ખનીજ તત્વોની ઉણપ ખુબ વધુ હોય છે અથવા તે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ખૂબ અમ્લીય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એસિડિક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 હોય ત્યાં પોષણ માટે તેઓ અન્ય સ્ત્રોતો પર આધાર રાખે છે.</a:t>
            </a:r>
            <a:endParaRPr lang="en-GB" sz="2400" b="1" dirty="0">
              <a:solidFill>
                <a:srgbClr val="00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>
              <a:spcBef>
                <a:spcPts val="1200"/>
              </a:spcBef>
              <a:buClr>
                <a:srgbClr val="006600"/>
              </a:buClr>
              <a:buSzPts val="2400"/>
              <a:buFont typeface="Noto Sans Symbols"/>
              <a:buChar char="⮚"/>
            </a:pP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પકડાયેલા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જંતુઓ પાચક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ઉત્સેચકો 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એન્જાઇમ્સથી</a:t>
            </a: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 પચાવવામાં આવે છે અને તેમાં રહેલા નાઈટ્રોજન, ફોસ્ફરસ જેવા ખનિજ પોષકતત્વો શોષી લેવામાં આવે છે.</a:t>
            </a:r>
            <a:endParaRPr dirty="0"/>
          </a:p>
        </p:txBody>
      </p:sp>
      <p:sp>
        <p:nvSpPr>
          <p:cNvPr id="165" name="Google Shape;165;p11"/>
          <p:cNvSpPr txBox="1"/>
          <p:nvPr/>
        </p:nvSpPr>
        <p:spPr>
          <a:xfrm>
            <a:off x="451556" y="267269"/>
            <a:ext cx="7366000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પ્ર.૫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gu-IN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નીચે આપેલા </a:t>
            </a:r>
            <a:r>
              <a:rPr lang="en-US" sz="3600" b="1" dirty="0" err="1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પ્રશ્નોના</a:t>
            </a:r>
            <a:r>
              <a:rPr lang="en-US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આપો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7CC8AA-F556-A014-6551-6880B5463DA8}"/>
              </a:ext>
            </a:extLst>
          </p:cNvPr>
          <p:cNvSpPr txBox="1"/>
          <p:nvPr/>
        </p:nvSpPr>
        <p:spPr>
          <a:xfrm>
            <a:off x="589856" y="1985665"/>
            <a:ext cx="99552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2. જીવખોર વનસ્પતિઓ જંતુઓ પર આધાર રાખે છે એ માટે બે    </a:t>
            </a:r>
            <a:endParaRPr lang="en-US" sz="2400" b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/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કારણો  આપો.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"/>
          <p:cNvSpPr/>
          <p:nvPr/>
        </p:nvSpPr>
        <p:spPr>
          <a:xfrm>
            <a:off x="552500" y="4196715"/>
            <a:ext cx="8039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4.  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વરસાદી ઋતુમાં અનાજ ઝડપથી ખરાબ કેમ થાય છે?</a:t>
            </a:r>
            <a:endParaRPr sz="2400" b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2"/>
          <p:cNvSpPr/>
          <p:nvPr/>
        </p:nvSpPr>
        <p:spPr>
          <a:xfrm>
            <a:off x="456928" y="1066800"/>
            <a:ext cx="835599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પરપોષી અને સેપ્રોપોષી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gu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મૃતોપજીવી</a:t>
            </a:r>
            <a:r>
              <a:rPr lang="gu-IN" sz="2400" b="1" dirty="0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વચ્ચેનો તફાવત </a:t>
            </a: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જણાવો.</a:t>
            </a:r>
            <a:endParaRPr sz="2400" b="1" dirty="0">
              <a:solidFill>
                <a:srgbClr val="00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2"/>
          <p:cNvSpPr/>
          <p:nvPr/>
        </p:nvSpPr>
        <p:spPr>
          <a:xfrm>
            <a:off x="482858" y="1676400"/>
            <a:ext cx="7899142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ઉત્તર:</a:t>
            </a:r>
            <a:endParaRPr dirty="0"/>
          </a:p>
          <a:p>
            <a:pPr marL="342900" lvl="0" indent="-342900" algn="just">
              <a:spcBef>
                <a:spcPts val="1200"/>
              </a:spcBef>
              <a:buClr>
                <a:srgbClr val="006600"/>
              </a:buClr>
              <a:buFont typeface="Wingdings" panose="05000000000000000000" pitchFamily="2" charset="2"/>
              <a:buChar char="Ø"/>
            </a:pP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પરપોષી જીવિત યજમાનમાંથી પોષણ મેળવે છે અને તેને નુકસાન કરે છે. </a:t>
            </a:r>
            <a:endParaRPr lang="en-GB" sz="2400" b="1" dirty="0">
              <a:solidFill>
                <a:srgbClr val="00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just">
              <a:spcBef>
                <a:spcPts val="1200"/>
              </a:spcBef>
              <a:buClr>
                <a:srgbClr val="006600"/>
              </a:buClr>
              <a:buFont typeface="Wingdings" panose="05000000000000000000" pitchFamily="2" charset="2"/>
              <a:buChar char="Ø"/>
            </a:pP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સેપ્રોપોષી મૃત્યુ પામેલા કે ક્ષય પામેલા પદાર્થોમાંથી પોષણ મેળવે છે.</a:t>
            </a:r>
            <a:endParaRPr lang="en-GB" sz="2400" b="1" dirty="0">
              <a:solidFill>
                <a:srgbClr val="00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 algn="just">
              <a:spcBef>
                <a:spcPts val="1200"/>
              </a:spcBef>
              <a:buFontTx/>
              <a:buChar char="-"/>
            </a:pPr>
            <a:endParaRPr dirty="0"/>
          </a:p>
        </p:txBody>
      </p:sp>
      <p:sp>
        <p:nvSpPr>
          <p:cNvPr id="174" name="Google Shape;174;p12"/>
          <p:cNvSpPr/>
          <p:nvPr/>
        </p:nvSpPr>
        <p:spPr>
          <a:xfrm>
            <a:off x="573204" y="4806315"/>
            <a:ext cx="7503996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gu-IN" sz="2400" b="1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ઉત્તર:</a:t>
            </a:r>
            <a:endParaRPr dirty="0"/>
          </a:p>
          <a:p>
            <a:pPr lvl="0" algn="just">
              <a:spcBef>
                <a:spcPts val="1200"/>
              </a:spcBef>
            </a:pP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ભીની અને ભેજવાળી મોસમમાં ફૂગ ઝડપથી વિકસે છે.</a:t>
            </a:r>
            <a:endParaRPr dirty="0"/>
          </a:p>
        </p:txBody>
      </p:sp>
      <p:sp>
        <p:nvSpPr>
          <p:cNvPr id="175" name="Google Shape;175;p12"/>
          <p:cNvSpPr txBox="1"/>
          <p:nvPr/>
        </p:nvSpPr>
        <p:spPr>
          <a:xfrm>
            <a:off x="609600" y="197556"/>
            <a:ext cx="7239000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પ્ર.૫</a:t>
            </a:r>
            <a:r>
              <a:rPr lang="gu-IN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નીચે આપેલા </a:t>
            </a:r>
            <a:r>
              <a:rPr lang="en-US" sz="36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પ્રશ્નોના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આપો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/>
          <p:nvPr/>
        </p:nvSpPr>
        <p:spPr>
          <a:xfrm>
            <a:off x="581890" y="5054769"/>
            <a:ext cx="8153400" cy="51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પાંદડામાં મળતો લીલો રંગ ક્લોરોફિલ છે.</a:t>
            </a:r>
            <a:endParaRPr dirty="0"/>
          </a:p>
        </p:txBody>
      </p:sp>
      <p:sp>
        <p:nvSpPr>
          <p:cNvPr id="182" name="Google Shape;182;p13"/>
          <p:cNvSpPr/>
          <p:nvPr/>
        </p:nvSpPr>
        <p:spPr>
          <a:xfrm>
            <a:off x="559058" y="1066800"/>
            <a:ext cx="79248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libri"/>
              <a:buAutoNum type="arabicPeriod"/>
            </a:pP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વિપોષી જીવો અજૈવિક કાચા માલમાંથી પોતા</a:t>
            </a:r>
            <a:r>
              <a:rPr lang="gu-IN" sz="24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ખોરાક બનાવી શકે છે.</a:t>
            </a:r>
            <a:endParaRPr lang="en-GB"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3"/>
          <p:cNvSpPr txBox="1"/>
          <p:nvPr/>
        </p:nvSpPr>
        <p:spPr>
          <a:xfrm>
            <a:off x="1452246" y="279590"/>
            <a:ext cx="5471864" cy="5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VI. </a:t>
            </a:r>
            <a:r>
              <a:rPr lang="gu-IN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ખોટા નિવેદનો સુધારો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3"/>
          <p:cNvSpPr/>
          <p:nvPr/>
        </p:nvSpPr>
        <p:spPr>
          <a:xfrm>
            <a:off x="568287" y="4364504"/>
            <a:ext cx="82296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49263" lvl="0" indent="-449263" algn="just"/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2.  </a:t>
            </a:r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પાંદડામાં મળતો લીલો રંગ ઝાંથોફિલ છે.</a:t>
            </a:r>
            <a:endParaRPr dirty="0"/>
          </a:p>
        </p:txBody>
      </p:sp>
      <p:sp>
        <p:nvSpPr>
          <p:cNvPr id="185" name="Google Shape;185;p13"/>
          <p:cNvSpPr/>
          <p:nvPr/>
        </p:nvSpPr>
        <p:spPr>
          <a:xfrm>
            <a:off x="568287" y="1976472"/>
            <a:ext cx="7848600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58775" lvl="0" indent="-358775" algn="just">
              <a:lnSpc>
                <a:spcPct val="115000"/>
              </a:lnSpc>
            </a:pPr>
            <a:r>
              <a:rPr lang="en-GB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સ્વપોષી જીવો અજૈવિક કાચા માલમાંથી પોતા</a:t>
            </a:r>
            <a:r>
              <a:rPr lang="gu-IN" sz="2400" b="1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gu-IN" sz="2400" b="1" dirty="0">
                <a:solidFill>
                  <a:srgbClr val="006600"/>
                </a:solidFill>
                <a:latin typeface="Calibri"/>
                <a:ea typeface="Calibri"/>
                <a:cs typeface="Calibri"/>
                <a:sym typeface="Calibri"/>
              </a:rPr>
              <a:t> ખોરાક બનાવી શકે છે.</a:t>
            </a:r>
            <a:endParaRPr sz="2400" b="1" dirty="0">
              <a:solidFill>
                <a:srgbClr val="00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એમએમ સૂચિ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2" name="Google Shape;192;p14"/>
          <p:cNvGraphicFramePr/>
          <p:nvPr/>
        </p:nvGraphicFramePr>
        <p:xfrm>
          <a:off x="457200" y="1143000"/>
          <a:ext cx="7467600" cy="4876840"/>
        </p:xfrm>
        <a:graphic>
          <a:graphicData uri="http://schemas.openxmlformats.org/drawingml/2006/table">
            <a:tbl>
              <a:tblPr firstRow="1" bandRow="1">
                <a:noFill/>
                <a:tableStyleId>{9E8D8393-6F73-4406-BA84-BB55629B6ABD}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https://pixabay.com/en/chaga-fungus-saprophyte-deadwood-2870598/</a:t>
                      </a:r>
                      <a:r>
                        <a:rPr lang="en-US" sz="11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2,4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https://pixabay.com/en/photosynthesis-3498260/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https://pixabay.com/en/oak-tree-deciduous-tree-leaves-3064187/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https://pixabay.com/en/almonds-nuts-roasted-salted-1768792/ - CC0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https://pixabay.com/en/tree-branches-root-eco-ecology-309046/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8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https://pixabay.com/en/mint-leaf-menthol-herb-peppermint-1549247/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https://pixabay.com/en/giraffe-standing-animal-wildlife-304284/</a:t>
                      </a:r>
                      <a:r>
                        <a:rPr lang="en-U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hlink"/>
                          </a:solidFill>
                          <a:hlinkClick r:id="rId5"/>
                        </a:rPr>
                        <a:t>https://pixabay.com/photos/mushrooms-klee-nature-autumn-3682547/</a:t>
                      </a:r>
                      <a:endParaRPr sz="11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93" name="Google Shape;193;p14" descr="Chaga, Fungus, Saprophyte, Deadwoo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 flipH="1">
            <a:off x="1700893" y="1756577"/>
            <a:ext cx="454791" cy="300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4" descr="Oak, Tree, Deciduous Tree, Leaves, Parrotia Persic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40656" y="2781684"/>
            <a:ext cx="354457" cy="30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4" descr="Almonds, Nuts, Roasted, Salted, Roasted Nut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58317" y="3378456"/>
            <a:ext cx="475283" cy="31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4" descr="Photosynthesis, Diagram Of Photosynthesis, Plant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19644" y="2257686"/>
            <a:ext cx="368888" cy="256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4" descr="Tree, Branches, Root, Eco, Ecology, Nature, Plant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45044" y="3962400"/>
            <a:ext cx="325320" cy="233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4" descr="Mint, Leaf, Menthol, Herb, Peppermint, Fresh, Spearmint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748040" y="4501667"/>
            <a:ext cx="324440" cy="35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4" descr="Giraffe, Standing, Animal, Wildlife, Mammal, Wil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91937" y="5069819"/>
            <a:ext cx="293243" cy="340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4" descr="Mushrooms, Klee, Nature, Autumn, Forest Floor, Forest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23028" y="5603219"/>
            <a:ext cx="510572" cy="340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832</Words>
  <Application>Microsoft Office PowerPoint</Application>
  <PresentationFormat>On-screen Show (4:3)</PresentationFormat>
  <Paragraphs>161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એમએમ સૂચિ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43</cp:revision>
  <dcterms:created xsi:type="dcterms:W3CDTF">2018-12-16T04:20:25Z</dcterms:created>
  <dcterms:modified xsi:type="dcterms:W3CDTF">2026-05-09T16:01:55Z</dcterms:modified>
</cp:coreProperties>
</file>