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izwXUeis88q0tpqDhYxcesxHu4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CEE25B9-77E4-438C-85C7-435C87614E46}">
  <a:tblStyle styleId="{ECEE25B9-77E4-438C-85C7-435C87614E4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-54" y="-51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 Courtesy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Mushroom on moss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Page URL: https://pixabay.com/en/nature-tree-plant-moss-mushroom-3068185/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CC0 Creative Commons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Fly Agaric Mushroom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Page URL: https://pixabay.com/en/fly-cap-colorful-danger-fall-21685/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CC0 Creative Commons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Pitcher Plant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Page URL: https://pixabay.com/en/pitcher-plant-wildflower-300535/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CC0 Creative Commons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Type: Main Script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slides must be put in a slide show with a single click to proceed for a better presentation to the children.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the slide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Cooked rice, Food, Milk, Fruits, Water, Oil – SSSVV Gallery</a:t>
            </a:r>
            <a:endParaRPr/>
          </a:p>
        </p:txBody>
      </p:sp>
      <p:sp>
        <p:nvSpPr>
          <p:cNvPr id="38" name="Google Shape;3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to the teacher – CLICK on the SLIDE to display the contents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" name="Google Shape;6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the slide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Leaves - https://pixabay.com/photos/sun-leaves-tree-nature-leaf-975600/</a:t>
            </a:r>
            <a:endParaRPr/>
          </a:p>
        </p:txBody>
      </p:sp>
      <p:sp>
        <p:nvSpPr>
          <p:cNvPr id="87" name="Google Shape;8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Source of multimedia used in the slide</a:t>
            </a:r>
            <a:endParaRPr b="1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 Panda Red Panda Animal Sitting Eating</a:t>
            </a:r>
            <a:r>
              <a:rPr lang="en-US" b="1"/>
              <a:t>: https://www.maxpixels.net/Sitting-Red-Panda-Animal-Red-Eating-Panda-708044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2. Child eating food: https://pixabay.com/photos/child-kids-children-food-eating-1566470/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3. Wolf, eating: https://pixnio.com/fauna-animals/foxes-and-wolves/wolf-eating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4. Hippopotamus - https://pixabay.com/photos/hippo-nature-animal-world-safari-3647750/</a:t>
            </a:r>
            <a:endParaRPr b="1"/>
          </a:p>
        </p:txBody>
      </p:sp>
      <p:sp>
        <p:nvSpPr>
          <p:cNvPr id="117" name="Google Shape;11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" name="Google Shape;128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Source of multimedia used in the slide</a:t>
            </a:r>
            <a:endParaRPr b="1"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Mushroom - </a:t>
            </a:r>
            <a:r>
              <a:rPr lang="en-US" b="1"/>
              <a:t>https://www.flickr.com/photos/pierrelardinois/102767563  (Attribution  Credit - Pierre Lardinois)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Mushroom - </a:t>
            </a:r>
            <a:r>
              <a:rPr lang="en-US"/>
              <a:t> </a:t>
            </a:r>
            <a:r>
              <a:rPr lang="en-US" b="1"/>
              <a:t>https://www.flickr.com/photos/humpapa/4971390495 (Attribution Credit – Humpapa)</a:t>
            </a:r>
            <a:endParaRPr b="1"/>
          </a:p>
        </p:txBody>
      </p:sp>
      <p:sp>
        <p:nvSpPr>
          <p:cNvPr id="147" name="Google Shape;14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Source of multimedia used in the slide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b="1"/>
              <a:t>Parasitic Plant: https://pixabay.com/en/parasite-parasitic-plants-host-2454363/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b="1"/>
              <a:t>Cuscuta: https://www.flickr.com/photos/scotnelson/30357846696 (Attribution Credit – Scot Nelson)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b="1"/>
              <a:t>Viscus album: https://commons.wikimedia.org/wiki/File:Viscum_album_apple-tree_2009_G1.jpg</a:t>
            </a:r>
            <a:endParaRPr b="1"/>
          </a:p>
        </p:txBody>
      </p:sp>
      <p:sp>
        <p:nvSpPr>
          <p:cNvPr id="171" name="Google Shape;17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u="none">
                <a:solidFill>
                  <a:srgbClr val="244061"/>
                </a:solidFill>
              </a:rPr>
              <a:t>Source of multimedia used in the slide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b="1"/>
              <a:t>Lichen: https://pixabay.com/en/lichens-with-moss-lichen-symbiotic-2046695/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b="1"/>
              <a:t>Mycorrhiza: https://pixabay.com/photos/mushrooms-moss-curled-crater-elle-1194846/</a:t>
            </a:r>
            <a:endParaRPr sz="1200" b="1" u="none">
              <a:solidFill>
                <a:srgbClr val="244061"/>
              </a:solidFill>
            </a:endParaRPr>
          </a:p>
        </p:txBody>
      </p:sp>
      <p:sp>
        <p:nvSpPr>
          <p:cNvPr id="181" name="Google Shape;18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Source of multimedia used in the slide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1. Venus fly trap: https://pixabay.com/en/venus-fly-trap-carnivorous-plant-962575/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2. Drosera: https://pixabay.com/en/plant-drosera-spatulata-flower-142084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3. Nepanthes: https://pxhere.com/en/photo/487125</a:t>
            </a:r>
            <a:endParaRPr b="1"/>
          </a:p>
        </p:txBody>
      </p:sp>
      <p:sp>
        <p:nvSpPr>
          <p:cNvPr id="191" name="Google Shape;19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" name="Google Shape;14;p15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5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5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5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19;p15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5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5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5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5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scotnelson/30357846696" TargetMode="External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3" Type="http://schemas.openxmlformats.org/officeDocument/2006/relationships/hyperlink" Target="https://www.maxpixels.net/Sitting-Red-Panda-Animal-Red-Eating-Panda-708044" TargetMode="External"/><Relationship Id="rId21" Type="http://schemas.openxmlformats.org/officeDocument/2006/relationships/image" Target="../media/image31.jpeg"/><Relationship Id="rId7" Type="http://schemas.openxmlformats.org/officeDocument/2006/relationships/hyperlink" Target="https://www.flickr.com/photos/humpapa/4971390495" TargetMode="External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6.jpeg"/><Relationship Id="rId20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pierrelardinois/102767563" TargetMode="External"/><Relationship Id="rId11" Type="http://schemas.openxmlformats.org/officeDocument/2006/relationships/image" Target="../media/image21.jpeg"/><Relationship Id="rId5" Type="http://schemas.openxmlformats.org/officeDocument/2006/relationships/hyperlink" Target="https://pixnio.com/fauna-animals/foxes-and-wolves/wolf-eating" TargetMode="External"/><Relationship Id="rId15" Type="http://schemas.openxmlformats.org/officeDocument/2006/relationships/image" Target="../media/image25.jpeg"/><Relationship Id="rId23" Type="http://schemas.openxmlformats.org/officeDocument/2006/relationships/image" Target="../media/image33.jpeg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hyperlink" Target="https://pixabay.com/photos/child-kids-children-food-eating-1566470/" TargetMode="External"/><Relationship Id="rId9" Type="http://schemas.openxmlformats.org/officeDocument/2006/relationships/image" Target="../media/image19.jpeg"/><Relationship Id="rId14" Type="http://schemas.openxmlformats.org/officeDocument/2006/relationships/image" Target="../media/image24.jpeg"/><Relationship Id="rId22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/>
        </p:nvSpPr>
        <p:spPr>
          <a:xfrm>
            <a:off x="1600200" y="2667000"/>
            <a:ext cx="5943600" cy="1338788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પોષણના </a:t>
            </a:r>
            <a:r>
              <a:rPr lang="en-US" sz="54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54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પ્રકારો</a:t>
            </a:r>
            <a:endParaRPr sz="5400" b="1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/>
          <p:nvPr/>
        </p:nvSpPr>
        <p:spPr>
          <a:xfrm>
            <a:off x="3200400" y="152400"/>
            <a:ext cx="27432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gu-IN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endParaRPr sz="3600" b="1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p2"/>
          <p:cNvPicPr preferRelativeResize="0"/>
          <p:nvPr/>
        </p:nvPicPr>
        <p:blipFill rotWithShape="1">
          <a:blip r:embed="rId3">
            <a:alphaModFix/>
          </a:blip>
          <a:srcRect t="59590"/>
          <a:stretch/>
        </p:blipFill>
        <p:spPr>
          <a:xfrm>
            <a:off x="990600" y="5562600"/>
            <a:ext cx="7258310" cy="100105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 txBox="1"/>
          <p:nvPr/>
        </p:nvSpPr>
        <p:spPr>
          <a:xfrm>
            <a:off x="2667000" y="2194679"/>
            <a:ext cx="4800600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પોષક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તત્વો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Calibri"/>
              </a:rPr>
              <a:t>:</a:t>
            </a:r>
            <a:endParaRPr sz="2400" b="0" i="0" u="none" strike="noStrike" cap="none" dirty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Calibri" pitchFamily="34" charset="0"/>
              <a:sym typeface="Arial"/>
            </a:endParaRPr>
          </a:p>
          <a:p>
            <a:pPr marL="742950" lvl="0" indent="-341313">
              <a:spcBef>
                <a:spcPts val="60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શર્ક</a:t>
            </a:r>
            <a:r>
              <a:rPr lang="en-US" sz="2400" dirty="0" err="1">
                <a:solidFill>
                  <a:schemeClr val="dk1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Calibri"/>
              </a:rPr>
              <a:t>રા</a:t>
            </a:r>
            <a:endParaRPr sz="2400" b="0" i="0" u="none" strike="noStrike" cap="none" dirty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Calibri" pitchFamily="34" charset="0"/>
              <a:sym typeface="Arial"/>
            </a:endParaRPr>
          </a:p>
          <a:p>
            <a:pPr marL="742950" marR="0" lvl="0" indent="-34131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પ્રોટીન</a:t>
            </a:r>
            <a:endParaRPr sz="2400" b="0" i="0" u="none" strike="noStrike" cap="none" dirty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Calibri" pitchFamily="34" charset="0"/>
              <a:sym typeface="Arial"/>
            </a:endParaRPr>
          </a:p>
          <a:p>
            <a:pPr marL="742950" marR="0" lvl="0" indent="-34131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ચરબી</a:t>
            </a:r>
            <a:endParaRPr sz="2400" b="0" i="0" u="none" strike="noStrike" cap="none" dirty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Calibri" pitchFamily="34" charset="0"/>
              <a:sym typeface="Arial"/>
            </a:endParaRPr>
          </a:p>
          <a:p>
            <a:pPr marL="742950" marR="0" lvl="0" indent="-34131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વિટામિન્સ</a:t>
            </a:r>
            <a:endParaRPr sz="2400" b="0" i="0" u="none" strike="noStrike" cap="none" dirty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Calibri" pitchFamily="34" charset="0"/>
              <a:sym typeface="Arial"/>
            </a:endParaRPr>
          </a:p>
          <a:p>
            <a:pPr marL="742950" lvl="0" indent="-341313">
              <a:spcBef>
                <a:spcPts val="60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ખનિજ</a:t>
            </a:r>
            <a:r>
              <a:rPr lang="gu-IN" sz="2400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તત્ત્વો </a:t>
            </a:r>
            <a:endParaRPr sz="2400" b="0" i="0" u="none" strike="noStrike" cap="none" dirty="0">
              <a:solidFill>
                <a:srgbClr val="000000"/>
              </a:solidFill>
              <a:latin typeface="Calibri" pitchFamily="34" charset="0"/>
              <a:ea typeface="Arial Unicode MS" pitchFamily="34" charset="-128"/>
              <a:cs typeface="Calibri" pitchFamily="34" charset="0"/>
              <a:sym typeface="Arial"/>
            </a:endParaRPr>
          </a:p>
          <a:p>
            <a:pPr marL="742950" marR="0" lvl="0" indent="-34131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Arial"/>
              </a:rPr>
              <a:t>પાણી</a:t>
            </a:r>
            <a:endParaRPr sz="2400" b="0" i="0" u="none" strike="noStrike" cap="none" dirty="0">
              <a:solidFill>
                <a:schemeClr val="dk1"/>
              </a:solidFill>
              <a:latin typeface="Calibri" pitchFamily="34" charset="0"/>
              <a:ea typeface="Arial Unicode MS" pitchFamily="34" charset="-128"/>
              <a:cs typeface="Calibri" pitchFamily="34" charset="0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 rot="-5400000">
            <a:off x="1796465" y="-309733"/>
            <a:ext cx="955596" cy="3778671"/>
          </a:xfrm>
          <a:prstGeom prst="flowChartManualOperation">
            <a:avLst/>
          </a:prstGeom>
          <a:gradFill>
            <a:gsLst>
              <a:gs pos="0">
                <a:srgbClr val="BBBBBB"/>
              </a:gs>
              <a:gs pos="80000">
                <a:srgbClr val="F6F6F6"/>
              </a:gs>
              <a:gs pos="100000">
                <a:srgbClr val="F7F7F7"/>
              </a:gs>
            </a:gsLst>
            <a:lin ang="16200038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288150" y="1359663"/>
            <a:ext cx="3953400" cy="510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1524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</a:t>
            </a:r>
            <a:r>
              <a:rPr lang="gu-IN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જીવ દ્વારા ખોરાક ગ્રહણ કરવાની પદ્ધતિ</a:t>
            </a:r>
          </a:p>
        </p:txBody>
      </p:sp>
      <p:sp>
        <p:nvSpPr>
          <p:cNvPr id="45" name="Google Shape;45;p2"/>
          <p:cNvSpPr/>
          <p:nvPr/>
        </p:nvSpPr>
        <p:spPr>
          <a:xfrm rot="-5400000">
            <a:off x="5858538" y="-309733"/>
            <a:ext cx="955596" cy="3778671"/>
          </a:xfrm>
          <a:prstGeom prst="flowChartManualOperation">
            <a:avLst/>
          </a:prstGeom>
          <a:gradFill>
            <a:gsLst>
              <a:gs pos="0">
                <a:srgbClr val="BBBBBB"/>
              </a:gs>
              <a:gs pos="80000">
                <a:srgbClr val="F6F6F6"/>
              </a:gs>
              <a:gs pos="100000">
                <a:srgbClr val="F7F7F7"/>
              </a:gs>
            </a:gsLst>
            <a:lin ang="16200038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"/>
          <p:cNvSpPr txBox="1"/>
          <p:nvPr/>
        </p:nvSpPr>
        <p:spPr>
          <a:xfrm rot="225">
            <a:off x="4048099" y="406443"/>
            <a:ext cx="4576500" cy="23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15240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શરીર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દ્વારા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તેનો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ઉપયોગ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/>
          <p:nvPr/>
        </p:nvSpPr>
        <p:spPr>
          <a:xfrm>
            <a:off x="838200" y="4534287"/>
            <a:ext cx="7620000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00"/>
              </a:buClr>
              <a:buSzPts val="2400"/>
              <a:buFont typeface="Noto Sans Symbols"/>
              <a:buChar char="❖"/>
            </a:pP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ખોરાકમાં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હાજર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ઘટકો</a:t>
            </a:r>
            <a:endParaRPr sz="2400" b="0" i="0" u="none" strike="noStrike" cap="none" dirty="0">
              <a:solidFill>
                <a:srgbClr val="00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spcBef>
                <a:spcPts val="1200"/>
              </a:spcBef>
              <a:buClr>
                <a:srgbClr val="003300"/>
              </a:buClr>
              <a:buSzPts val="2400"/>
              <a:buFont typeface="Noto Sans Symbols"/>
              <a:buChar char="❖"/>
            </a:pP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આપણા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શરીરના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વૃદ્ધિ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ઉપયોગી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 dirty="0">
              <a:solidFill>
                <a:srgbClr val="00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spcBef>
                <a:spcPts val="1200"/>
              </a:spcBef>
              <a:buClr>
                <a:srgbClr val="003300"/>
              </a:buClr>
              <a:buSzPts val="2400"/>
              <a:buFont typeface="Noto Sans Symbols"/>
              <a:buChar char="❖"/>
            </a:pP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તે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શર્કરા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gu-IN" sz="2400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કાર્બોહાઈડ્રેટ્સ </a:t>
            </a:r>
            <a:r>
              <a:rPr lang="en-US" sz="2400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પ્રોટીન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ચરબી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વિટામિન્સ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ખનિજ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/>
              <a:t>તત્ત્વો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પાણી</a:t>
            </a:r>
            <a:r>
              <a:rPr lang="en-US" sz="2400" b="0" i="0" u="none" strike="noStrike" cap="none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400" b="0" i="0" u="none" strike="noStrike" cap="none" dirty="0">
              <a:solidFill>
                <a:srgbClr val="00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3048000" y="76200"/>
            <a:ext cx="29718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gu-IN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endParaRPr sz="3600" b="1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914400" y="3733800"/>
            <a:ext cx="17832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પોષક</a:t>
            </a:r>
            <a:r>
              <a:rPr lang="en-US" sz="24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તત્વો</a:t>
            </a:r>
            <a:r>
              <a:rPr lang="en-US" sz="28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1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914400" y="838200"/>
            <a:ext cx="15240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400" b="1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685800" y="1627763"/>
            <a:ext cx="7696200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4813" lvl="0" indent="-404813"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બધાં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જીવંત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સજીવો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જીવવા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ખોરાકની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જરૂર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હોય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4813" marR="0" lvl="0" indent="-404813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છોડ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પોતાનો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ખોરાક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તૈયાર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કરે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4813" lvl="0" indent="-404813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મનુષ્ય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સહિતના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પ્રાણીઓ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અન્ય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આધાર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રાખે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"/>
          <p:cNvSpPr/>
          <p:nvPr/>
        </p:nvSpPr>
        <p:spPr>
          <a:xfrm>
            <a:off x="2057400" y="838200"/>
            <a:ext cx="4611056" cy="815305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વનસ્પતિઓમાં</a:t>
            </a:r>
            <a:r>
              <a:rPr lang="en-US" sz="28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8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r>
              <a:rPr lang="en-US" sz="28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ના</a:t>
            </a:r>
            <a:r>
              <a:rPr lang="en-US" sz="28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પ્રકારો</a:t>
            </a:r>
            <a:endParaRPr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685800" y="2057400"/>
            <a:ext cx="1950210" cy="594924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en-US" sz="24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સ્વ</a:t>
            </a:r>
            <a:r>
              <a:rPr lang="gu-IN" sz="2400" b="1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યં </a:t>
            </a:r>
            <a:r>
              <a:rPr lang="en-US" sz="24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પોષી</a:t>
            </a: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1845042" y="3025422"/>
            <a:ext cx="2681803" cy="867944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en-US" sz="20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r>
              <a:rPr lang="gu-IN" sz="240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ની ક્રિયાથી</a:t>
            </a:r>
            <a:r>
              <a:rPr lang="en-US" sz="240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પોષી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1962208" y="4647458"/>
            <a:ext cx="2499387" cy="736912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રાસાયણિક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સ્વ</a:t>
            </a:r>
            <a:r>
              <a:rPr lang="gu-IN" sz="240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યં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પોષી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5410200" y="2057400"/>
            <a:ext cx="2128337" cy="557209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પરપોષી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6019800" y="3073154"/>
            <a:ext cx="2286360" cy="658181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gu-IN" sz="2400" dirty="0"/>
              <a:t>મૃતોપજીવી</a:t>
            </a:r>
            <a:endParaRPr sz="24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6019800" y="4009262"/>
            <a:ext cx="2242470" cy="668240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પરોપજીવી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6019800" y="4940720"/>
            <a:ext cx="2258652" cy="640524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સહજીવી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6019800" y="5943600"/>
            <a:ext cx="2206862" cy="563863"/>
          </a:xfrm>
          <a:prstGeom prst="flowChartPunchedTape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gu-IN" sz="2400" dirty="0"/>
              <a:t>કીટકભક્ષી</a:t>
            </a:r>
            <a:endParaRPr sz="2400"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1600200" y="0"/>
            <a:ext cx="59436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વનસ્પતિઓમાં</a:t>
            </a:r>
            <a:r>
              <a:rPr lang="en-US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endParaRPr sz="3600" b="1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2" name="Google Shape;72;p4"/>
          <p:cNvCxnSpPr/>
          <p:nvPr/>
        </p:nvCxnSpPr>
        <p:spPr>
          <a:xfrm>
            <a:off x="2133600" y="1905000"/>
            <a:ext cx="4039394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73" name="Google Shape;73;p4"/>
          <p:cNvCxnSpPr/>
          <p:nvPr/>
        </p:nvCxnSpPr>
        <p:spPr>
          <a:xfrm rot="5400000">
            <a:off x="3695700" y="4457700"/>
            <a:ext cx="37338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74" name="Google Shape;74;p4"/>
          <p:cNvCxnSpPr/>
          <p:nvPr/>
        </p:nvCxnSpPr>
        <p:spPr>
          <a:xfrm>
            <a:off x="5562600" y="6324600"/>
            <a:ext cx="4572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75" name="Google Shape;75;p4"/>
          <p:cNvCxnSpPr/>
          <p:nvPr/>
        </p:nvCxnSpPr>
        <p:spPr>
          <a:xfrm>
            <a:off x="5562600" y="5257800"/>
            <a:ext cx="4572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76" name="Google Shape;76;p4"/>
          <p:cNvCxnSpPr/>
          <p:nvPr/>
        </p:nvCxnSpPr>
        <p:spPr>
          <a:xfrm>
            <a:off x="5562600" y="4343400"/>
            <a:ext cx="4572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77" name="Google Shape;77;p4"/>
          <p:cNvCxnSpPr/>
          <p:nvPr/>
        </p:nvCxnSpPr>
        <p:spPr>
          <a:xfrm>
            <a:off x="5562600" y="3429000"/>
            <a:ext cx="4572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78" name="Google Shape;78;p4"/>
          <p:cNvCxnSpPr/>
          <p:nvPr/>
        </p:nvCxnSpPr>
        <p:spPr>
          <a:xfrm rot="5400000">
            <a:off x="153194" y="3961606"/>
            <a:ext cx="25908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79" name="Google Shape;79;p4"/>
          <p:cNvCxnSpPr/>
          <p:nvPr/>
        </p:nvCxnSpPr>
        <p:spPr>
          <a:xfrm>
            <a:off x="1447800" y="5257800"/>
            <a:ext cx="4572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80" name="Google Shape;80;p4"/>
          <p:cNvCxnSpPr/>
          <p:nvPr/>
        </p:nvCxnSpPr>
        <p:spPr>
          <a:xfrm>
            <a:off x="1447800" y="3429000"/>
            <a:ext cx="4572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81" name="Google Shape;81;p4"/>
          <p:cNvCxnSpPr/>
          <p:nvPr/>
        </p:nvCxnSpPr>
        <p:spPr>
          <a:xfrm rot="5400000">
            <a:off x="4229894" y="1790700"/>
            <a:ext cx="2286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82" name="Google Shape;82;p4"/>
          <p:cNvCxnSpPr/>
          <p:nvPr/>
        </p:nvCxnSpPr>
        <p:spPr>
          <a:xfrm rot="5400000">
            <a:off x="2058194" y="1980406"/>
            <a:ext cx="1524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83" name="Google Shape;83;p4"/>
          <p:cNvCxnSpPr/>
          <p:nvPr/>
        </p:nvCxnSpPr>
        <p:spPr>
          <a:xfrm rot="5400000">
            <a:off x="6058694" y="2018506"/>
            <a:ext cx="228600" cy="1588"/>
          </a:xfrm>
          <a:prstGeom prst="straightConnector1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/>
          <p:nvPr/>
        </p:nvSpPr>
        <p:spPr>
          <a:xfrm>
            <a:off x="682059" y="3429000"/>
            <a:ext cx="7625634" cy="661506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682059" y="3429000"/>
            <a:ext cx="7625634" cy="66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15225" rIns="0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સ્વપોષણ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સક્ષમ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682059" y="4191000"/>
            <a:ext cx="7625634" cy="661506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682059" y="4191000"/>
            <a:ext cx="7625634" cy="66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15225" rIns="0" bIns="15225" anchor="ctr" anchorCtr="0">
            <a:noAutofit/>
          </a:bodyPr>
          <a:lstStyle/>
          <a:p>
            <a:pPr lvl="0" algn="ctr">
              <a:lnSpc>
                <a:spcPct val="90000"/>
              </a:lnSpc>
              <a:buSzPts val="2000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દ્વારા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પોતા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નો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બનાવવામાં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સક્ષમ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682059" y="4953003"/>
            <a:ext cx="7625634" cy="661506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682059" y="4953003"/>
            <a:ext cx="7625634" cy="66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15225" rIns="0" bIns="15225" anchor="ctr" anchorCtr="0">
            <a:noAutofit/>
          </a:bodyPr>
          <a:lstStyle/>
          <a:p>
            <a:pPr lvl="0" algn="ctr">
              <a:lnSpc>
                <a:spcPct val="90000"/>
              </a:lnSpc>
              <a:buSzPts val="2000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બનાવવાની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પ્રક્રિયાને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સ્વપોષી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કહેવામાં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આવે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683907" y="5730523"/>
            <a:ext cx="7625634" cy="661506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683907" y="5730523"/>
            <a:ext cx="7625634" cy="66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15225" rIns="0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ઉદા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લીલા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5" descr="Sun, Leaves, Tree, Nature, Leaf, Natural, Ligh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1800" y="914400"/>
            <a:ext cx="3276600" cy="218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"/>
          <p:cNvSpPr/>
          <p:nvPr/>
        </p:nvSpPr>
        <p:spPr>
          <a:xfrm>
            <a:off x="2971800" y="152400"/>
            <a:ext cx="30480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સ્વપોષી</a:t>
            </a:r>
            <a:endParaRPr sz="3600" b="1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/>
          <p:nvPr/>
        </p:nvSpPr>
        <p:spPr>
          <a:xfrm>
            <a:off x="838200" y="914400"/>
            <a:ext cx="7162800" cy="949812"/>
          </a:xfrm>
          <a:prstGeom prst="rect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સ્વ</a:t>
            </a:r>
            <a:r>
              <a:rPr lang="gu-IN" sz="2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પોષી</a:t>
            </a:r>
            <a:endParaRPr sz="28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અજૈવિક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પદાર્થો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માં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થી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જૈવિક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પદાર્થો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બનાવે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400" b="0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4872605" y="2331679"/>
            <a:ext cx="3024336" cy="594924"/>
          </a:xfrm>
          <a:prstGeom prst="rect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en-US" sz="2400" b="1" i="0" u="none" strike="noStrike" cap="none" dirty="0" err="1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રાસાયણિક-સ્વપોષી</a:t>
            </a:r>
            <a:endParaRPr sz="2400" b="1" i="0" u="none" strike="noStrike" cap="none" dirty="0">
              <a:solidFill>
                <a:srgbClr val="66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457200" y="2318031"/>
            <a:ext cx="3576533" cy="594924"/>
          </a:xfrm>
          <a:prstGeom prst="rect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en-US" sz="2000" b="1" i="0" u="none" strike="noStrike" cap="none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પ્રકાશ-સ્વપોષી</a:t>
            </a:r>
            <a:endParaRPr sz="2400" b="1" i="0" u="none" strike="noStrike" cap="none" dirty="0">
              <a:solidFill>
                <a:srgbClr val="66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4800600" y="3301503"/>
            <a:ext cx="3733800" cy="2963829"/>
          </a:xfrm>
          <a:prstGeom prst="rect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457200" lvl="0" indent="-341313">
              <a:lnSpc>
                <a:spcPct val="90000"/>
              </a:lnSpc>
              <a:buClr>
                <a:srgbClr val="0C0C0C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 smtClean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રાસાયણિક</a:t>
            </a:r>
            <a:r>
              <a:rPr lang="en-US" sz="2400" b="0" i="0" u="none" strike="noStrike" cap="none" dirty="0" smtClean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ઉર્જાનો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ઉપયોગ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કરીને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બનાવે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જે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પ્રક્રિયાને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રાસાયણિક</a:t>
            </a:r>
            <a:r>
              <a:rPr lang="en-US" sz="240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સંશ્લેષણ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કેમોસંશ્લેષણ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કહેવામાં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આવે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400" b="0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1313">
              <a:lnSpc>
                <a:spcPct val="90000"/>
              </a:lnSpc>
              <a:buClr>
                <a:srgbClr val="0C0C0C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ઉદા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નાઈટ્રિફાઈંગ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જીવાણુ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બેક્ટેરિયા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" name="Google Shape;108;p6"/>
          <p:cNvCxnSpPr/>
          <p:nvPr/>
        </p:nvCxnSpPr>
        <p:spPr>
          <a:xfrm flipH="1">
            <a:off x="3732339" y="1874721"/>
            <a:ext cx="801938" cy="381000"/>
          </a:xfrm>
          <a:prstGeom prst="straightConnector1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109" name="Google Shape;109;p6"/>
          <p:cNvCxnSpPr/>
          <p:nvPr/>
        </p:nvCxnSpPr>
        <p:spPr>
          <a:xfrm>
            <a:off x="4534277" y="1885229"/>
            <a:ext cx="850055" cy="370492"/>
          </a:xfrm>
          <a:prstGeom prst="straightConnector1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110" name="Google Shape;110;p6"/>
          <p:cNvCxnSpPr/>
          <p:nvPr/>
        </p:nvCxnSpPr>
        <p:spPr>
          <a:xfrm>
            <a:off x="6384773" y="2926603"/>
            <a:ext cx="0" cy="319217"/>
          </a:xfrm>
          <a:prstGeom prst="straightConnector1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cxnSp>
        <p:nvCxnSpPr>
          <p:cNvPr id="111" name="Google Shape;111;p6"/>
          <p:cNvCxnSpPr/>
          <p:nvPr/>
        </p:nvCxnSpPr>
        <p:spPr>
          <a:xfrm>
            <a:off x="2454028" y="2926603"/>
            <a:ext cx="0" cy="319217"/>
          </a:xfrm>
          <a:prstGeom prst="straightConnector1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</p:cxnSp>
      <p:sp>
        <p:nvSpPr>
          <p:cNvPr id="112" name="Google Shape;112;p6"/>
          <p:cNvSpPr/>
          <p:nvPr/>
        </p:nvSpPr>
        <p:spPr>
          <a:xfrm>
            <a:off x="2971800" y="152400"/>
            <a:ext cx="28956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સ્વ</a:t>
            </a:r>
            <a:r>
              <a:rPr lang="gu-IN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પોષી</a:t>
            </a:r>
            <a:endParaRPr sz="3600" b="1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381000" y="3276600"/>
            <a:ext cx="4191000" cy="2985392"/>
          </a:xfrm>
          <a:prstGeom prst="rect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3038" marR="0" lvl="0" indent="-1730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પ્રકાશસંશ્લેષણ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દ્વારા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સૂર્યપ્રકાશમાંથી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ઉર્જા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મેળવે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173038" lvl="0" indent="-173038">
              <a:spcBef>
                <a:spcPts val="120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પાણી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કાર્બન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ડાયોક્સાઇડ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સૂર્યપ્રકાશ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gu-IN" sz="2400" dirty="0">
                <a:latin typeface="Calibri" pitchFamily="34" charset="0"/>
              </a:rPr>
              <a:t>હરિતદ્રવ્ય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ની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(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ક્લોરોફિલ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)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ની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મદદથી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gu-IN" sz="2400" dirty="0">
                <a:latin typeface="Calibri" pitchFamily="34" charset="0"/>
              </a:rPr>
              <a:t>કાંજી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(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સ્ટાર્ચ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)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બનાવે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endParaRPr sz="2400" b="0" i="0" u="none" strike="noStrike" cap="none" dirty="0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173038" marR="0" lvl="0" indent="-17303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ઉદા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.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લીલા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છોડ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endParaRPr sz="2400" b="0" i="0" u="none" strike="noStrike" cap="none" dirty="0">
              <a:solidFill>
                <a:schemeClr val="dk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/>
          <p:nvPr/>
        </p:nvSpPr>
        <p:spPr>
          <a:xfrm>
            <a:off x="1154289" y="2573867"/>
            <a:ext cx="7010400" cy="202635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 w="9525" cap="flat" cmpd="sng">
            <a:solidFill>
              <a:srgbClr val="45A9C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 smtClean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પોતાનો</a:t>
            </a:r>
            <a:r>
              <a:rPr lang="en-US" sz="2400" b="0" i="0" u="none" strike="noStrike" cap="none" dirty="0" smtClean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તૈયાર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કરી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શકતા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નથી</a:t>
            </a:r>
            <a:endParaRPr sz="2400" b="0" i="0" u="none" strike="noStrike" cap="none">
              <a:solidFill>
                <a:srgbClr val="1D1B1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માટે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અન્ય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વનસ્પતિઓ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પ્રાણીઓ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પર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આધાર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રાખે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છે</a:t>
            </a:r>
            <a:endParaRPr sz="2400" b="0" i="0" u="none" strike="noStrike" cap="none">
              <a:solidFill>
                <a:srgbClr val="1D1B1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D1B1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આવા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પોષણને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પરપોષી</a:t>
            </a:r>
            <a:r>
              <a:rPr lang="en-US" sz="2400" b="1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પોષણ</a:t>
            </a:r>
            <a:r>
              <a:rPr lang="en-US" sz="2400" b="1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કહેવામાં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આવે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છે</a:t>
            </a:r>
            <a:endParaRPr sz="2400" b="1" i="0" u="none" strike="noStrike" cap="none">
              <a:solidFill>
                <a:srgbClr val="1D1B1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pic>
        <p:nvPicPr>
          <p:cNvPr id="120" name="Google Shape;120;p7" descr="IMG_2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6470" y="914401"/>
            <a:ext cx="2462530" cy="16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7" descr="IMG_2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5000" y="907212"/>
            <a:ext cx="2447989" cy="159892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7"/>
          <p:cNvSpPr/>
          <p:nvPr/>
        </p:nvSpPr>
        <p:spPr>
          <a:xfrm>
            <a:off x="2971800" y="76200"/>
            <a:ext cx="35814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પરપોષી</a:t>
            </a:r>
            <a:endParaRPr sz="3600" b="1" i="0" u="none" strike="noStrike" cap="non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7" descr="IMG_2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5000" y="4662311"/>
            <a:ext cx="2660205" cy="185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7" descr="Hippo, Nature, Animal World, Safari, Afric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07395" y="4662312"/>
            <a:ext cx="2660205" cy="1853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/>
          <p:nvPr/>
        </p:nvSpPr>
        <p:spPr>
          <a:xfrm>
            <a:off x="2209800" y="2819400"/>
            <a:ext cx="4724401" cy="792088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 w="5715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પરપોષી</a:t>
            </a:r>
            <a:r>
              <a:rPr lang="en-US" sz="2400" b="1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endParaRPr sz="2400" b="1" i="0" u="none" strike="noStrike" cap="none" dirty="0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/>
          <p:nvPr/>
        </p:nvSpPr>
        <p:spPr>
          <a:xfrm>
            <a:off x="575733" y="4521928"/>
            <a:ext cx="2065867" cy="1750800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 w="5715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en-IN" sz="2400" dirty="0" smtClean="0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/>
            <a:r>
              <a:rPr lang="gu-IN" sz="2400" dirty="0" smtClean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સડેલા</a:t>
            </a:r>
            <a:r>
              <a:rPr lang="en-US" sz="2400" b="0" i="0" u="none" strike="noStrike" cap="none" dirty="0" smtClean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પદાર્થ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આધાર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રાખનાર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સપ્રોપાઇટિક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0" i="0" u="none" strike="noStrike" cap="none" dirty="0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/>
          <p:nvPr/>
        </p:nvSpPr>
        <p:spPr>
          <a:xfrm>
            <a:off x="2743200" y="4553755"/>
            <a:ext cx="1749778" cy="1719000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 w="5715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 smtClean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પરોપજીવી</a:t>
            </a:r>
            <a:endParaRPr lang="en-US" sz="2400" b="0" i="0" u="none" strike="noStrike" cap="none" dirty="0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smtClean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પેરાસિટિક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0" i="0" u="none" strike="noStrike" cap="none" dirty="0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4594578" y="4575775"/>
            <a:ext cx="1885244" cy="1632000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 w="5715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સહજીવી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સિંબાયોટિક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0" i="0" u="none" strike="noStrike" cap="none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/>
          <p:nvPr/>
        </p:nvSpPr>
        <p:spPr>
          <a:xfrm>
            <a:off x="6557324" y="4566075"/>
            <a:ext cx="2304454" cy="1632000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 w="5715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કીટકભક્ષી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ઇનસેક્ટિવોરસ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0" i="0" u="none" strike="noStrike" cap="none" dirty="0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5" name="Google Shape;135;p8"/>
          <p:cNvCxnSpPr/>
          <p:nvPr/>
        </p:nvCxnSpPr>
        <p:spPr>
          <a:xfrm>
            <a:off x="1676400" y="4191000"/>
            <a:ext cx="5829625" cy="22575"/>
          </a:xfrm>
          <a:prstGeom prst="straightConnector1">
            <a:avLst/>
          </a:prstGeom>
          <a:noFill/>
          <a:ln w="3810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6" name="Google Shape;136;p8"/>
          <p:cNvCxnSpPr/>
          <p:nvPr/>
        </p:nvCxnSpPr>
        <p:spPr>
          <a:xfrm>
            <a:off x="4560941" y="3617640"/>
            <a:ext cx="0" cy="576064"/>
          </a:xfrm>
          <a:prstGeom prst="straightConnector1">
            <a:avLst/>
          </a:prstGeom>
          <a:noFill/>
          <a:ln w="3810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7" name="Google Shape;137;p8"/>
          <p:cNvCxnSpPr/>
          <p:nvPr/>
        </p:nvCxnSpPr>
        <p:spPr>
          <a:xfrm>
            <a:off x="1676400" y="4191000"/>
            <a:ext cx="0" cy="360040"/>
          </a:xfrm>
          <a:prstGeom prst="straightConnector1">
            <a:avLst/>
          </a:prstGeom>
          <a:noFill/>
          <a:ln w="38100" cap="flat" cmpd="sng">
            <a:solidFill>
              <a:srgbClr val="63242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38" name="Google Shape;138;p8"/>
          <p:cNvCxnSpPr/>
          <p:nvPr/>
        </p:nvCxnSpPr>
        <p:spPr>
          <a:xfrm>
            <a:off x="7491468" y="4206037"/>
            <a:ext cx="0" cy="360040"/>
          </a:xfrm>
          <a:prstGeom prst="straightConnector1">
            <a:avLst/>
          </a:prstGeom>
          <a:noFill/>
          <a:ln w="38100" cap="flat" cmpd="sng">
            <a:solidFill>
              <a:srgbClr val="63242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39" name="Google Shape;139;p8"/>
          <p:cNvCxnSpPr/>
          <p:nvPr/>
        </p:nvCxnSpPr>
        <p:spPr>
          <a:xfrm>
            <a:off x="5500544" y="4206037"/>
            <a:ext cx="0" cy="360040"/>
          </a:xfrm>
          <a:prstGeom prst="straightConnector1">
            <a:avLst/>
          </a:prstGeom>
          <a:noFill/>
          <a:ln w="38100" cap="flat" cmpd="sng">
            <a:solidFill>
              <a:srgbClr val="632423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40" name="Google Shape;140;p8"/>
          <p:cNvCxnSpPr/>
          <p:nvPr/>
        </p:nvCxnSpPr>
        <p:spPr>
          <a:xfrm>
            <a:off x="3609015" y="4206037"/>
            <a:ext cx="0" cy="360040"/>
          </a:xfrm>
          <a:prstGeom prst="straightConnector1">
            <a:avLst/>
          </a:prstGeom>
          <a:noFill/>
          <a:ln w="38100" cap="flat" cmpd="sng">
            <a:solidFill>
              <a:srgbClr val="632423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41" name="Google Shape;141;p8"/>
          <p:cNvSpPr/>
          <p:nvPr/>
        </p:nvSpPr>
        <p:spPr>
          <a:xfrm>
            <a:off x="1143000" y="1371600"/>
            <a:ext cx="3346512" cy="715045"/>
          </a:xfrm>
          <a:prstGeom prst="roundRect">
            <a:avLst>
              <a:gd name="adj" fmla="val 16667"/>
            </a:avLst>
          </a:prstGeom>
          <a:solidFill>
            <a:srgbClr val="FBD4B4"/>
          </a:solidFill>
          <a:ln w="5715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અન્ય</a:t>
            </a:r>
            <a:endParaRPr sz="2400" b="0" i="0" u="none" strike="noStrike" cap="none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4876800" y="1371600"/>
            <a:ext cx="3429000" cy="715045"/>
          </a:xfrm>
          <a:prstGeom prst="roundRect">
            <a:avLst>
              <a:gd name="adj" fmla="val 16667"/>
            </a:avLst>
          </a:prstGeom>
          <a:solidFill>
            <a:srgbClr val="FBD4B4"/>
          </a:solidFill>
          <a:ln w="57150" cap="flat" cmpd="sng">
            <a:solidFill>
              <a:srgbClr val="6324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પોષી</a:t>
            </a:r>
            <a:r>
              <a:rPr lang="en-US" sz="2400" b="0" i="0" u="none" strike="noStrike" cap="none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en-US" sz="2400" b="0" i="0" u="none" strike="noStrike" cap="none" dirty="0" err="1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endParaRPr sz="2400" b="0" i="0" u="none" strike="noStrike" cap="none">
              <a:solidFill>
                <a:srgbClr val="1D1B1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2667000" y="152400"/>
            <a:ext cx="35814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પરપોષી</a:t>
            </a:r>
            <a:endParaRPr sz="3600" b="1" i="0" u="none" strike="noStrike" cap="none" dirty="0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/>
          <p:nvPr/>
        </p:nvSpPr>
        <p:spPr>
          <a:xfrm>
            <a:off x="1371600" y="152400"/>
            <a:ext cx="64008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મૃતોપજીવી</a:t>
            </a:r>
            <a:r>
              <a:rPr lang="en-US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r>
              <a:rPr lang="en-US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પદ્ધતિ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" name="Google Shape;150;p9"/>
          <p:cNvGrpSpPr/>
          <p:nvPr/>
        </p:nvGrpSpPr>
        <p:grpSpPr>
          <a:xfrm>
            <a:off x="457200" y="1375021"/>
            <a:ext cx="5638800" cy="3498356"/>
            <a:chOff x="0" y="3421"/>
            <a:chExt cx="5638800" cy="3498356"/>
          </a:xfrm>
        </p:grpSpPr>
        <p:sp>
          <p:nvSpPr>
            <p:cNvPr id="151" name="Google Shape;151;p9"/>
            <p:cNvSpPr/>
            <p:nvPr/>
          </p:nvSpPr>
          <p:spPr>
            <a:xfrm>
              <a:off x="0" y="3421"/>
              <a:ext cx="5638800" cy="63606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86B1D"/>
                </a:gs>
                <a:gs pos="80000">
                  <a:srgbClr val="FF8D25"/>
                </a:gs>
                <a:gs pos="100000">
                  <a:srgbClr val="FF8D2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9"/>
            <p:cNvSpPr txBox="1"/>
            <p:nvPr/>
          </p:nvSpPr>
          <p:spPr>
            <a:xfrm>
              <a:off x="0" y="3421"/>
              <a:ext cx="5638800" cy="636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ઉત્સેચકોનો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સ્રાવ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કરે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છે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9"/>
            <p:cNvSpPr/>
            <p:nvPr/>
          </p:nvSpPr>
          <p:spPr>
            <a:xfrm rot="5400000">
              <a:off x="2700137" y="655387"/>
              <a:ext cx="238524" cy="286229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C09077"/>
                </a:gs>
                <a:gs pos="80000">
                  <a:srgbClr val="FBBD9D"/>
                </a:gs>
                <a:gs pos="100000">
                  <a:srgbClr val="FFBD9C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9"/>
            <p:cNvSpPr txBox="1"/>
            <p:nvPr/>
          </p:nvSpPr>
          <p:spPr>
            <a:xfrm rot="10800000">
              <a:off x="2700137" y="655387"/>
              <a:ext cx="238524" cy="28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0" y="957518"/>
              <a:ext cx="5638800" cy="63606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86B1D"/>
                </a:gs>
                <a:gs pos="80000">
                  <a:srgbClr val="FF8D25"/>
                </a:gs>
                <a:gs pos="100000">
                  <a:srgbClr val="FF8D2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9"/>
            <p:cNvSpPr txBox="1"/>
            <p:nvPr/>
          </p:nvSpPr>
          <p:spPr>
            <a:xfrm>
              <a:off x="0" y="957518"/>
              <a:ext cx="5638800" cy="636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મૃત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વનસ્પતિના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શરીર</a:t>
              </a: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નું વિઘટન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કરે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છે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9"/>
            <p:cNvSpPr/>
            <p:nvPr/>
          </p:nvSpPr>
          <p:spPr>
            <a:xfrm rot="5400000">
              <a:off x="2700137" y="1609485"/>
              <a:ext cx="238524" cy="286229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C09077"/>
                </a:gs>
                <a:gs pos="80000">
                  <a:srgbClr val="FBBD9D"/>
                </a:gs>
                <a:gs pos="100000">
                  <a:srgbClr val="FFBD9C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9"/>
            <p:cNvSpPr txBox="1"/>
            <p:nvPr/>
          </p:nvSpPr>
          <p:spPr>
            <a:xfrm rot="10800000">
              <a:off x="2700137" y="1609485"/>
              <a:ext cx="238524" cy="28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0" y="1911616"/>
              <a:ext cx="5638800" cy="63606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86B1D"/>
                </a:gs>
                <a:gs pos="80000">
                  <a:srgbClr val="FF8D25"/>
                </a:gs>
                <a:gs pos="100000">
                  <a:srgbClr val="FF8D2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9"/>
            <p:cNvSpPr txBox="1"/>
            <p:nvPr/>
          </p:nvSpPr>
          <p:spPr>
            <a:xfrm>
              <a:off x="0" y="1911616"/>
              <a:ext cx="5638800" cy="636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તેને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સરળ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દ્રાવ્ય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સ્વરૂપમાં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ફેરવે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છે</a:t>
              </a: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9"/>
            <p:cNvSpPr/>
            <p:nvPr/>
          </p:nvSpPr>
          <p:spPr>
            <a:xfrm rot="5400000">
              <a:off x="2700137" y="2563582"/>
              <a:ext cx="238524" cy="286229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C09077"/>
                </a:gs>
                <a:gs pos="80000">
                  <a:srgbClr val="FBBD9D"/>
                </a:gs>
                <a:gs pos="100000">
                  <a:srgbClr val="FFBD9C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9"/>
            <p:cNvSpPr txBox="1"/>
            <p:nvPr/>
          </p:nvSpPr>
          <p:spPr>
            <a:xfrm rot="10800000">
              <a:off x="2700137" y="2563582"/>
              <a:ext cx="238524" cy="286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0" y="2865713"/>
              <a:ext cx="5638800" cy="63606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86B1D"/>
                </a:gs>
                <a:gs pos="80000">
                  <a:srgbClr val="FF8D25"/>
                </a:gs>
                <a:gs pos="100000">
                  <a:srgbClr val="FF8D2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9"/>
            <p:cNvSpPr txBox="1"/>
            <p:nvPr/>
          </p:nvSpPr>
          <p:spPr>
            <a:xfrm>
              <a:off x="0" y="2865713"/>
              <a:ext cx="5638800" cy="636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શરીરની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દિવાલો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દ્વારા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સજીવ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ખોરાક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નિષ્ક્રિય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રીતે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શોષી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લે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છે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9"/>
          <p:cNvSpPr/>
          <p:nvPr/>
        </p:nvSpPr>
        <p:spPr>
          <a:xfrm>
            <a:off x="1343379" y="5192890"/>
            <a:ext cx="6107288" cy="1298222"/>
          </a:xfrm>
          <a:prstGeom prst="roundRect">
            <a:avLst>
              <a:gd name="adj" fmla="val 16667"/>
            </a:avLst>
          </a:prstGeom>
          <a:solidFill>
            <a:srgbClr val="FABF8E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231775" lvl="0" indent="-231775">
              <a:lnSpc>
                <a:spcPct val="90000"/>
              </a:lnSpc>
              <a:buClr>
                <a:srgbClr val="0C0C0C"/>
              </a:buClr>
              <a:buSzPts val="2400"/>
              <a:buFont typeface="Arial"/>
              <a:buChar char="•"/>
            </a:pPr>
            <a:endParaRPr lang="en-US" sz="2400" b="0" i="0" u="none" strike="noStrike" cap="none" dirty="0" smtClean="0">
              <a:solidFill>
                <a:srgbClr val="0C0C0C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231775" lvl="0" indent="-231775">
              <a:lnSpc>
                <a:spcPct val="90000"/>
              </a:lnSpc>
              <a:buClr>
                <a:srgbClr val="0C0C0C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 smtClean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તેઓ</a:t>
            </a:r>
            <a:r>
              <a:rPr lang="en-US" sz="2400" b="0" i="0" u="none" strike="noStrike" cap="none" dirty="0" smtClean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લીલાં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gu-IN" sz="2400" dirty="0">
                <a:solidFill>
                  <a:srgbClr val="0C0C0C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રંગ</a:t>
            </a:r>
            <a:r>
              <a:rPr lang="en-US" sz="2400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ના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છોડ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 smtClean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નથી</a:t>
            </a:r>
            <a:endParaRPr lang="en-US" sz="2400" b="0" i="0" u="none" strike="noStrike" cap="none" dirty="0" smtClean="0">
              <a:solidFill>
                <a:srgbClr val="0C0C0C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231775" lvl="0" indent="-231775">
              <a:lnSpc>
                <a:spcPct val="90000"/>
              </a:lnSpc>
              <a:buClr>
                <a:srgbClr val="0C0C0C"/>
              </a:buClr>
              <a:buSzPts val="2400"/>
              <a:buFont typeface="Arial"/>
              <a:buChar char="•"/>
            </a:pPr>
            <a:endParaRPr sz="2400" b="0" i="0" u="none" strike="noStrike" cap="none" dirty="0">
              <a:solidFill>
                <a:srgbClr val="0C0C0C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231775" marR="0" lvl="0" indent="-2317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ગાયના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છાણ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બ્રેડ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લાકડું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વગેરેમાં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જોવા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મળે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rgbClr val="0C0C0C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. </a:t>
            </a:r>
            <a:endParaRPr sz="2400" b="0" i="0" u="none" strike="noStrike" cap="none" dirty="0">
              <a:solidFill>
                <a:srgbClr val="0C0C0C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pic>
        <p:nvPicPr>
          <p:cNvPr id="166" name="Google Shape;166;p9" descr="4971390495_909228fc47_k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0800" y="1295400"/>
            <a:ext cx="2438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9" descr="102767563_8042c0b941_h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3352800"/>
            <a:ext cx="24384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6050" y="4549422"/>
            <a:ext cx="2303997" cy="181837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0"/>
          <p:cNvSpPr/>
          <p:nvPr/>
        </p:nvSpPr>
        <p:spPr>
          <a:xfrm>
            <a:off x="1120422" y="191911"/>
            <a:ext cx="6393426" cy="824089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algn="ctr">
              <a:lnSpc>
                <a:spcPct val="90000"/>
              </a:lnSpc>
              <a:buSzPts val="3200"/>
            </a:pPr>
            <a:r>
              <a:rPr lang="gu-IN" sz="3600" b="1" dirty="0">
                <a:solidFill>
                  <a:srgbClr val="0C0C0C"/>
                </a:solidFill>
                <a:latin typeface="Calibri"/>
                <a:sym typeface="Calibri"/>
              </a:rPr>
              <a:t>પરોપજીવી</a:t>
            </a:r>
            <a:r>
              <a:rPr lang="en-US" sz="3600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 પદ્ધતિ</a:t>
            </a:r>
            <a:endParaRPr lang="gu-IN"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0"/>
          <p:cNvSpPr/>
          <p:nvPr/>
        </p:nvSpPr>
        <p:spPr>
          <a:xfrm>
            <a:off x="428979" y="1066800"/>
            <a:ext cx="8195732" cy="366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8925" marR="0" lvl="0" indent="-288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જીવંત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જીવજંતુઓમાં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અથવા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તેના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જીવતા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જીવ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પોષક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તત્વ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મેળવતા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સજીવો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8925" indent="-288925">
              <a:spcBef>
                <a:spcPts val="120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યજમાન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સાથે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gu-IN" sz="2400" dirty="0">
                <a:solidFill>
                  <a:srgbClr val="1D1B10"/>
                </a:solidFill>
                <a:latin typeface="Calibri"/>
                <a:ea typeface="Calibri"/>
                <a:cs typeface="Calibri"/>
                <a:sym typeface="Calibri"/>
              </a:rPr>
              <a:t> મૂળ દ્વારા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શારીરિક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સંપર્કમાં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રહે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હૉસ્ટોરિયા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કહે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8925" lvl="0" indent="-288925">
              <a:spcBef>
                <a:spcPts val="120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મૂળો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યજમાન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છોડના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તંતુમાં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ઘૂસી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પોષક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તત્ત્વ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શોષી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લે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8925" lvl="0" indent="-288925">
              <a:spcBef>
                <a:spcPts val="120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યજમાન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નુકસાન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પહોંચાડી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શકે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8925" lvl="0" indent="-288925">
              <a:spcBef>
                <a:spcPts val="120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દા.ત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અન્ય પ્રકાંડ પર આધારીત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પરજીવી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અમરવેલ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વિસ્કમ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એલ્બમ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10" descr="C:\Users\sridevi\Downloads\Modeofnutrition inplants\parasite-2454363_64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000" y="4583288"/>
            <a:ext cx="2303997" cy="1784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0" descr="File:Viscum album apple-tree 2009 G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25603" y="4538134"/>
            <a:ext cx="2303997" cy="1829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"/>
          <p:cNvSpPr/>
          <p:nvPr/>
        </p:nvSpPr>
        <p:spPr>
          <a:xfrm>
            <a:off x="1524000" y="152400"/>
            <a:ext cx="60960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સહજીવન</a:t>
            </a:r>
            <a:r>
              <a:rPr lang="en-US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પોષણનો</a:t>
            </a:r>
            <a:r>
              <a:rPr lang="en-US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પ્રકાર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1"/>
          <p:cNvSpPr/>
          <p:nvPr/>
        </p:nvSpPr>
        <p:spPr>
          <a:xfrm>
            <a:off x="533400" y="990600"/>
            <a:ext cx="79248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3038" lvl="0" indent="-173038"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બે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gu-IN" sz="2400" dirty="0"/>
              <a:t>સજીવો</a:t>
            </a:r>
            <a:r>
              <a:rPr lang="en-US" sz="2400" dirty="0"/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પરસ્પર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નજીકના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શારીરિક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સંપર્કમાં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રહે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છે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3038" lvl="0" indent="-173038"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ઉદાહરણ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લાઈકન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અને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માયકોરાઈઝા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gu-IN" sz="2400" dirty="0"/>
              <a:t>મૂળ ફૂગ )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533400" y="4191000"/>
            <a:ext cx="8001000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3038" marR="0" lvl="0" indent="-1730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લાઈકન્સ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3038" lvl="0" indent="-173038">
              <a:spcBef>
                <a:spcPts val="1200"/>
              </a:spcBef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શેવાળ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સમાવિષ્ટ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હોય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તેવા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/>
              <a:t>સજીવો</a:t>
            </a:r>
            <a:r>
              <a:rPr lang="en-US" sz="2400" dirty="0"/>
              <a:t>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3038" marR="0" lvl="0" indent="-17303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શેવાળ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ફૂગને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3038" marR="0" lvl="0" indent="-17303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પાણી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ખનિજ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શોષી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શેવાળને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પૂરું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પાડે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11" descr="Lichens With Moss, Lichen, Symbiotic, Cyanobacter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2057400"/>
            <a:ext cx="2133600" cy="2029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1" descr="Mushrooms, Moss, Curled Crater El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6800" y="2057400"/>
            <a:ext cx="2133599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2"/>
          <p:cNvGrpSpPr/>
          <p:nvPr/>
        </p:nvGrpSpPr>
        <p:grpSpPr>
          <a:xfrm>
            <a:off x="304800" y="1143000"/>
            <a:ext cx="8534399" cy="3257727"/>
            <a:chOff x="0" y="0"/>
            <a:chExt cx="8534399" cy="3257727"/>
          </a:xfrm>
        </p:grpSpPr>
        <p:sp>
          <p:nvSpPr>
            <p:cNvPr id="194" name="Google Shape;194;p12"/>
            <p:cNvSpPr/>
            <p:nvPr/>
          </p:nvSpPr>
          <p:spPr>
            <a:xfrm>
              <a:off x="0" y="0"/>
              <a:ext cx="6827520" cy="7167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2"/>
            <p:cNvSpPr txBox="1"/>
            <p:nvPr/>
          </p:nvSpPr>
          <p:spPr>
            <a:xfrm>
              <a:off x="0" y="0"/>
              <a:ext cx="6035566" cy="71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તેમના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પર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બેસતા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જીવાતોને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પકડી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લે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છે</a:t>
              </a:r>
              <a:endPara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2"/>
            <p:cNvSpPr/>
            <p:nvPr/>
          </p:nvSpPr>
          <p:spPr>
            <a:xfrm>
              <a:off x="571804" y="847009"/>
              <a:ext cx="6827520" cy="7167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2"/>
            <p:cNvSpPr txBox="1"/>
            <p:nvPr/>
          </p:nvSpPr>
          <p:spPr>
            <a:xfrm>
              <a:off x="571804" y="847009"/>
              <a:ext cx="5789860" cy="71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જીવાતને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મારી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નાખે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છે</a:t>
              </a:r>
              <a:endPara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2"/>
            <p:cNvSpPr/>
            <p:nvPr/>
          </p:nvSpPr>
          <p:spPr>
            <a:xfrm>
              <a:off x="1135075" y="1694018"/>
              <a:ext cx="6827520" cy="7167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2"/>
            <p:cNvSpPr txBox="1"/>
            <p:nvPr/>
          </p:nvSpPr>
          <p:spPr>
            <a:xfrm>
              <a:off x="1135075" y="1694018"/>
              <a:ext cx="5798394" cy="71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તેમના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શરીરમાંથી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નાઈટ્રોજન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મેળવી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લે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છે</a:t>
              </a:r>
              <a:endPara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1706879" y="2541027"/>
              <a:ext cx="6827520" cy="7167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2"/>
            <p:cNvSpPr txBox="1"/>
            <p:nvPr/>
          </p:nvSpPr>
          <p:spPr>
            <a:xfrm>
              <a:off x="1706879" y="2541027"/>
              <a:ext cx="5789860" cy="71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ઉદાહરણ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lang="gu-IN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શ્રીધર 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વીનસ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ફ્લાય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ટ્રેપ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,) </a:t>
              </a:r>
              <a:r>
                <a:rPr lang="gu-IN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સૂર્ય દેવ  જંતુભક્ષી છોડ 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ડ્રોસેરા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), </a:t>
              </a:r>
              <a:r>
                <a:rPr lang="gu-IN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કળશપર્ણ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(</a:t>
              </a:r>
              <a:r>
                <a:rPr lang="en-US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નેપેન્થેસ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6361664" y="548927"/>
              <a:ext cx="465855" cy="46585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FD7E7">
                <a:alpha val="89411"/>
              </a:srgbClr>
            </a:solidFill>
            <a:ln w="9525" cap="flat" cmpd="sng">
              <a:solidFill>
                <a:srgbClr val="CFD7E7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2"/>
            <p:cNvSpPr txBox="1"/>
            <p:nvPr/>
          </p:nvSpPr>
          <p:spPr>
            <a:xfrm>
              <a:off x="6361664" y="548927"/>
              <a:ext cx="465855" cy="46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2"/>
            <p:cNvSpPr/>
            <p:nvPr/>
          </p:nvSpPr>
          <p:spPr>
            <a:xfrm>
              <a:off x="6933469" y="1395936"/>
              <a:ext cx="465855" cy="46585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FD7E7">
                <a:alpha val="89411"/>
              </a:srgbClr>
            </a:solidFill>
            <a:ln w="9525" cap="flat" cmpd="sng">
              <a:solidFill>
                <a:srgbClr val="CFD7E7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2"/>
            <p:cNvSpPr txBox="1"/>
            <p:nvPr/>
          </p:nvSpPr>
          <p:spPr>
            <a:xfrm>
              <a:off x="6933469" y="1395936"/>
              <a:ext cx="465855" cy="46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2"/>
            <p:cNvSpPr/>
            <p:nvPr/>
          </p:nvSpPr>
          <p:spPr>
            <a:xfrm>
              <a:off x="7496740" y="2242945"/>
              <a:ext cx="465855" cy="46585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CFD7E7">
                <a:alpha val="89411"/>
              </a:srgbClr>
            </a:solidFill>
            <a:ln w="9525" cap="flat" cmpd="sng">
              <a:solidFill>
                <a:srgbClr val="CFD7E7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2"/>
            <p:cNvSpPr txBox="1"/>
            <p:nvPr/>
          </p:nvSpPr>
          <p:spPr>
            <a:xfrm>
              <a:off x="7496740" y="2242945"/>
              <a:ext cx="465855" cy="4658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12"/>
          <p:cNvSpPr/>
          <p:nvPr/>
        </p:nvSpPr>
        <p:spPr>
          <a:xfrm>
            <a:off x="762000" y="113556"/>
            <a:ext cx="6934200" cy="6096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15225" tIns="15225" rIns="15225" bIns="152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જંતુભક્ષી</a:t>
            </a:r>
            <a:r>
              <a:rPr lang="en-US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પોષણનો</a:t>
            </a:r>
            <a:r>
              <a:rPr lang="en-US" sz="3600" b="1" i="0" u="none" strike="noStrike" cap="none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પ્રકાર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12" descr="Venus Fly Trap, Carnivorous, Plant, Natur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4572000"/>
            <a:ext cx="2411998" cy="187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2" descr="plant, leaf, flower, botany, flora, urn, trap, heliconia, arum, flowering plant, nepenthe, epiphyte, carnivorous plant, tunicate, operculum, pitcher plant, plant stem, land pla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7401" y="4572000"/>
            <a:ext cx="2411998" cy="187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2" descr="Plant, Flower, Sundew, Spoon-Leaved Sundew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2801" y="4572000"/>
            <a:ext cx="2411998" cy="187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8" name="Google Shape;218;p13"/>
          <p:cNvGraphicFramePr/>
          <p:nvPr/>
        </p:nvGraphicFramePr>
        <p:xfrm>
          <a:off x="762000" y="1249680"/>
          <a:ext cx="7543800" cy="4084360"/>
        </p:xfrm>
        <a:graphic>
          <a:graphicData uri="http://schemas.openxmlformats.org/drawingml/2006/table">
            <a:tbl>
              <a:tblPr firstRow="1" bandRow="1">
                <a:noFill/>
                <a:tableStyleId>{ECEE25B9-77E4-438C-85C7-435C87614E46}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chemeClr val="dk1"/>
                          </a:solidFill>
                        </a:rPr>
                        <a:t>https://pixabay.com/photos/sun-leaves-tree-nature-leaf-975600/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7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 u="sng" strike="noStrike" cap="none">
                          <a:solidFill>
                            <a:schemeClr val="hlink"/>
                          </a:solidFill>
                          <a:hlinkClick r:id="rId3"/>
                        </a:rPr>
                        <a:t>https://www.maxpixels.net/Sitting-Red-Panda-Animal-Red-Eating-Panda-708044</a:t>
                      </a:r>
                      <a:endParaRPr sz="1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 u="sng" strike="noStrike" cap="none">
                          <a:solidFill>
                            <a:schemeClr val="hlink"/>
                          </a:solidFill>
                          <a:hlinkClick r:id="rId4"/>
                        </a:rPr>
                        <a:t>https://pixabay.com/photos/child-kids-children-food-eating-1566470/</a:t>
                      </a:r>
                      <a:endParaRPr sz="1100" b="1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 u="sng" strike="noStrike" cap="none">
                          <a:solidFill>
                            <a:schemeClr val="hlink"/>
                          </a:solidFill>
                          <a:hlinkClick r:id="rId5"/>
                        </a:rPr>
                        <a:t>https://pixnio.com/fauna-animals/foxes-and-wolves/wolf-eating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chemeClr val="dk1"/>
                          </a:solidFill>
                        </a:rPr>
                        <a:t>https://pixabay.com/photos/hippo-nature-animal-world-safari-3647750/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9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 u="sng" strike="noStrike" cap="none">
                          <a:solidFill>
                            <a:schemeClr val="hlink"/>
                          </a:solidFill>
                          <a:hlinkClick r:id="rId6"/>
                        </a:rPr>
                        <a:t>https://www.flickr.com/photos/pierrelardinois/102767563</a:t>
                      </a:r>
                      <a:r>
                        <a:rPr lang="en-US" sz="1100" b="1" u="none" strike="noStrike" cap="none"/>
                        <a:t>  (Attribution  Credit - Pierre Lardinois)</a:t>
                      </a:r>
                      <a:endParaRPr sz="1400" u="none" strike="noStrike" cap="none"/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 u="sng" strike="noStrike" cap="none">
                          <a:solidFill>
                            <a:schemeClr val="hlink"/>
                          </a:solidFill>
                          <a:hlinkClick r:id="rId7"/>
                        </a:rPr>
                        <a:t>https://www.flickr.com/photos/humpapa/4971390495</a:t>
                      </a:r>
                      <a:r>
                        <a:rPr lang="en-US" sz="1100" b="1" u="none" strike="noStrike" cap="none"/>
                        <a:t> (Attribution Credit – Humpapa)</a:t>
                      </a:r>
                      <a:endParaRPr sz="1100" b="1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10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/>
                        <a:t>https://pixabay.com/en/parasite-parasitic-plants-host-2454363/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sng" strike="noStrike" cap="none">
                          <a:solidFill>
                            <a:schemeClr val="hlink"/>
                          </a:solidFill>
                          <a:hlinkClick r:id="rId8"/>
                        </a:rPr>
                        <a:t>https://www.flickr.com/photos/scotnelson/30357846696</a:t>
                      </a:r>
                      <a:r>
                        <a:rPr lang="en-US" sz="1100" u="none" strike="noStrike" cap="none"/>
                        <a:t>  (Attribution  credit– Scot Nelson)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/>
                        <a:t>https://commons.wikimedia.org/wiki/File:Viscum_album_apple-tree_2009_G1.jpg</a:t>
                      </a:r>
                      <a:endParaRPr sz="11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11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/>
                        <a:t>https://pixabay.com/en/lichens-with-moss-lichen-symbiotic-2046695/ </a:t>
                      </a:r>
                      <a:endParaRPr sz="1400" u="none" strike="noStrike" cap="none"/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 u="none" strike="noStrike" cap="none"/>
                        <a:t>https://pixabay.com/photos/mushrooms-moss-curled-crater-elle-1194846/</a:t>
                      </a:r>
                      <a:endParaRPr sz="1100" b="1" u="none" strike="noStrike" cap="none">
                        <a:solidFill>
                          <a:srgbClr val="24406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12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/>
                        <a:t>https://pixabay.com/en/venus-fly-trap-carnivorous-plant-962575/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/>
                        <a:t>https://pixabay.com/en/plant-drosera-spatulata-flower-142084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/>
                        <a:t>https://pxhere.com/en/photo/487125</a:t>
                      </a:r>
                      <a:endParaRPr sz="11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219" name="Google Shape;219;p13" descr="Sun, Leaves, Tree, Nature, Leaf, Natural, Light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24075" y="1777822"/>
            <a:ext cx="419100" cy="27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0" name="Google Shape;220;p13"/>
          <p:cNvGrpSpPr/>
          <p:nvPr/>
        </p:nvGrpSpPr>
        <p:grpSpPr>
          <a:xfrm>
            <a:off x="1828800" y="3124518"/>
            <a:ext cx="898525" cy="304800"/>
            <a:chOff x="1336675" y="2743200"/>
            <a:chExt cx="898525" cy="304800"/>
          </a:xfrm>
        </p:grpSpPr>
        <p:pic>
          <p:nvPicPr>
            <p:cNvPr id="221" name="Google Shape;221;p13" descr="102767563_8042c0b941_h.jp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336675" y="2743200"/>
              <a:ext cx="381000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13" descr="4971390495_909228fc47_k.jp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828800" y="2743200"/>
              <a:ext cx="406400" cy="304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3" name="Google Shape;223;p13"/>
          <p:cNvGrpSpPr/>
          <p:nvPr/>
        </p:nvGrpSpPr>
        <p:grpSpPr>
          <a:xfrm>
            <a:off x="1752600" y="2471806"/>
            <a:ext cx="1066800" cy="195512"/>
            <a:chOff x="1295400" y="2286000"/>
            <a:chExt cx="1066800" cy="195512"/>
          </a:xfrm>
        </p:grpSpPr>
        <p:grpSp>
          <p:nvGrpSpPr>
            <p:cNvPr id="224" name="Google Shape;224;p13"/>
            <p:cNvGrpSpPr/>
            <p:nvPr/>
          </p:nvGrpSpPr>
          <p:grpSpPr>
            <a:xfrm>
              <a:off x="1295400" y="2286000"/>
              <a:ext cx="533400" cy="195512"/>
              <a:chOff x="855717" y="1442042"/>
              <a:chExt cx="7982615" cy="2959521"/>
            </a:xfrm>
          </p:grpSpPr>
          <p:pic>
            <p:nvPicPr>
              <p:cNvPr id="225" name="Google Shape;225;p13" descr="IMG_256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4926176" y="1442042"/>
                <a:ext cx="3912156" cy="291678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4313"/>
                  </a:srgbClr>
                </a:outerShdw>
              </a:effectLst>
            </p:spPr>
          </p:pic>
          <p:pic>
            <p:nvPicPr>
              <p:cNvPr id="226" name="Google Shape;226;p13" descr="IMG_256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855717" y="1484784"/>
                <a:ext cx="3889038" cy="291677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4313"/>
                  </a:srgbClr>
                </a:outerShdw>
              </a:effectLst>
            </p:spPr>
          </p:pic>
        </p:grpSp>
        <p:pic>
          <p:nvPicPr>
            <p:cNvPr id="227" name="Google Shape;227;p13" descr="IMG_256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828800" y="2286000"/>
              <a:ext cx="228600" cy="16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13" descr="Hippo, Nature, Animal World, Safari, Africa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2133600" y="2286000"/>
              <a:ext cx="228600" cy="1670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9" name="Google Shape;229;p13"/>
          <p:cNvGrpSpPr/>
          <p:nvPr/>
        </p:nvGrpSpPr>
        <p:grpSpPr>
          <a:xfrm>
            <a:off x="1752600" y="3734118"/>
            <a:ext cx="1021800" cy="288000"/>
            <a:chOff x="1371599" y="2946840"/>
            <a:chExt cx="1021800" cy="288000"/>
          </a:xfrm>
        </p:grpSpPr>
        <p:pic>
          <p:nvPicPr>
            <p:cNvPr id="230" name="Google Shape;230;p13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717862" y="2971799"/>
              <a:ext cx="287127" cy="252000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313"/>
                </a:srgbClr>
              </a:outerShdw>
            </a:effectLst>
          </p:spPr>
        </p:pic>
        <p:pic>
          <p:nvPicPr>
            <p:cNvPr id="231" name="Google Shape;231;p13" descr="C:\Users\sridevi\Downloads\Modeofnutrition inplants\parasite-2454363_640.jpg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371599" y="2946840"/>
              <a:ext cx="293069" cy="288000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313"/>
                </a:srgbClr>
              </a:outerShdw>
            </a:effectLst>
          </p:spPr>
        </p:pic>
        <p:pic>
          <p:nvPicPr>
            <p:cNvPr id="232" name="Google Shape;232;p13" descr="File:Viscum album apple-tree 2009 G1.jpg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2057399" y="2971800"/>
              <a:ext cx="336000" cy="252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3" name="Google Shape;233;p13"/>
          <p:cNvGrpSpPr/>
          <p:nvPr/>
        </p:nvGrpSpPr>
        <p:grpSpPr>
          <a:xfrm>
            <a:off x="1905000" y="4343718"/>
            <a:ext cx="773289" cy="304800"/>
            <a:chOff x="1447800" y="3505200"/>
            <a:chExt cx="773289" cy="304800"/>
          </a:xfrm>
        </p:grpSpPr>
        <p:pic>
          <p:nvPicPr>
            <p:cNvPr id="234" name="Google Shape;234;p13" descr="Lichens With Moss, Lichen, Symbiotic, Cyanobacteria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447800" y="3505200"/>
              <a:ext cx="316088" cy="300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13" descr="Mushrooms, Moss, Curled Crater Ell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1905000" y="3505200"/>
              <a:ext cx="316089" cy="304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6" name="Google Shape;236;p13"/>
          <p:cNvGrpSpPr/>
          <p:nvPr/>
        </p:nvGrpSpPr>
        <p:grpSpPr>
          <a:xfrm>
            <a:off x="1752600" y="4953318"/>
            <a:ext cx="1066800" cy="228600"/>
            <a:chOff x="1295400" y="3962400"/>
            <a:chExt cx="1066800" cy="228600"/>
          </a:xfrm>
        </p:grpSpPr>
        <p:pic>
          <p:nvPicPr>
            <p:cNvPr id="237" name="Google Shape;237;p13" descr="Venus Fly Trap, Carnivorous, Plant, Nature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295400" y="3962400"/>
              <a:ext cx="304800" cy="228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p13" descr="plant, leaf, flower, botany, flora, urn, trap, heliconia, arum, flowering plant, nepenthe, epiphyte, carnivorous plant, tunicate, operculum, pitcher plant, plant stem, land plant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2057400" y="3962400"/>
              <a:ext cx="304800" cy="228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p13" descr="Plant, Flower, Sundew, Spoon-Leaved Sundew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1676400" y="3962400"/>
              <a:ext cx="304799" cy="2031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834</Words>
  <Application>Microsoft Office PowerPoint</Application>
  <PresentationFormat>On-screen Show (4:3)</PresentationFormat>
  <Paragraphs>172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Satish</cp:lastModifiedBy>
  <cp:revision>31</cp:revision>
  <dcterms:created xsi:type="dcterms:W3CDTF">2018-12-16T04:20:25Z</dcterms:created>
  <dcterms:modified xsi:type="dcterms:W3CDTF">2026-05-10T03:27:43Z</dcterms:modified>
</cp:coreProperties>
</file>