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7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817" autoAdjust="0"/>
  </p:normalViewPr>
  <p:slideViewPr>
    <p:cSldViewPr>
      <p:cViewPr>
        <p:scale>
          <a:sx n="50" d="100"/>
          <a:sy n="50" d="100"/>
        </p:scale>
        <p:origin x="-762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09-05-2026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=""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=""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risathyasaividyavahini.org/index.php/component/joomgallery/nature/plants/plants-726.html" TargetMode="External"/><Relationship Id="rId7" Type="http://schemas.openxmlformats.org/officeDocument/2006/relationships/image" Target="../media/image8.jpeg"/><Relationship Id="rId2" Type="http://schemas.openxmlformats.org/officeDocument/2006/relationships/hyperlink" Target="https://www.srisathyasaividyavahini.org/index.php/component/joomgallery/default/photosynthesis-4894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hyperlink" Target="https://www.srisathyasaividyavahini.org/index.php/component/joomgallery/nature/plants/plants-67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514600"/>
            <a:ext cx="7704856" cy="21318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5400" dirty="0" err="1" smtClean="0">
                <a:solidFill>
                  <a:schemeClr val="bg1"/>
                </a:solidFill>
                <a:cs typeface="Shruti" panose="020B0502040204020203" pitchFamily="34" charset="0"/>
              </a:rPr>
              <a:t>પ્રકાશસંશ્ર્લેષણ</a:t>
            </a:r>
            <a:r>
              <a:rPr lang="en-GB" sz="5400" dirty="0" smtClean="0">
                <a:solidFill>
                  <a:schemeClr val="bg1"/>
                </a:solidFill>
                <a:cs typeface="Shruti" panose="020B0502040204020203" pitchFamily="34" charset="0"/>
              </a:rPr>
              <a:t>-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5400" dirty="0" err="1" smtClean="0">
                <a:solidFill>
                  <a:schemeClr val="bg1"/>
                </a:solidFill>
                <a:cs typeface="Shruti" panose="020B0502040204020203" pitchFamily="34" charset="0"/>
              </a:rPr>
              <a:t>એક</a:t>
            </a:r>
            <a:r>
              <a:rPr lang="en-GB" sz="5400" dirty="0" smtClean="0">
                <a:solidFill>
                  <a:schemeClr val="bg1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5400" dirty="0" err="1">
                <a:solidFill>
                  <a:schemeClr val="bg1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વિચાર</a:t>
            </a:r>
            <a:r>
              <a:rPr lang="en-GB" sz="5400" dirty="0">
                <a:solidFill>
                  <a:schemeClr val="bg1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endParaRPr lang="en-US" sz="5400" dirty="0">
              <a:solidFill>
                <a:schemeClr val="bg1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073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uestion"/>
          <p:cNvSpPr txBox="1"/>
          <p:nvPr/>
        </p:nvSpPr>
        <p:spPr>
          <a:xfrm>
            <a:off x="395536" y="1195011"/>
            <a:ext cx="7429552" cy="5847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  <a:effectLst/>
              </a:rPr>
              <a:t>1</a:t>
            </a:r>
            <a:r>
              <a:rPr lang="en-GB" sz="2800" b="1" dirty="0">
                <a:solidFill>
                  <a:schemeClr val="tx2"/>
                </a:solidFill>
                <a:effectLst/>
              </a:rPr>
              <a:t>.</a:t>
            </a:r>
            <a:r>
              <a:rPr lang="gu-IN" sz="2800" b="1" dirty="0">
                <a:solidFill>
                  <a:schemeClr val="tx2"/>
                </a:solidFill>
                <a:effectLst/>
              </a:rPr>
              <a:t>છોડ આપણા માટે કેવી </a:t>
            </a:r>
            <a:r>
              <a:rPr lang="en-GB" sz="2800" b="1" dirty="0" err="1">
                <a:solidFill>
                  <a:schemeClr val="tx2"/>
                </a:solidFill>
                <a:effectLst/>
              </a:rPr>
              <a:t>રીતે</a:t>
            </a:r>
            <a:r>
              <a:rPr lang="gu-IN" sz="2800" b="1" dirty="0">
                <a:solidFill>
                  <a:schemeClr val="tx2"/>
                </a:solidFill>
                <a:effectLst/>
              </a:rPr>
              <a:t> </a:t>
            </a:r>
            <a:r>
              <a:rPr lang="en-GB" sz="2800" b="1" dirty="0">
                <a:solidFill>
                  <a:schemeClr val="tx2"/>
                </a:solidFill>
                <a:effectLst/>
              </a:rPr>
              <a:t>મહત્ત્વપૂર્ણ </a:t>
            </a:r>
            <a:r>
              <a:rPr lang="gu-IN" sz="2800" b="1" dirty="0">
                <a:solidFill>
                  <a:schemeClr val="tx2"/>
                </a:solidFill>
                <a:effectLst/>
              </a:rPr>
              <a:t>છે?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4" name="question 2"/>
          <p:cNvSpPr txBox="1"/>
          <p:nvPr/>
        </p:nvSpPr>
        <p:spPr>
          <a:xfrm>
            <a:off x="533400" y="4038600"/>
            <a:ext cx="5032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effectLst/>
              </a:rPr>
              <a:t>ii. </a:t>
            </a:r>
            <a:r>
              <a:rPr lang="gu-IN" sz="2800" b="1" dirty="0">
                <a:solidFill>
                  <a:schemeClr val="accent3">
                    <a:lumMod val="50000"/>
                  </a:schemeClr>
                </a:solidFill>
                <a:effectLst/>
              </a:rPr>
              <a:t>તેઓ ખોરાક પૂરો પાડે છે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effectLst/>
              </a:rPr>
              <a:t>. 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D680320-BF4F-DAD8-66B5-375A1A4FA6FB}"/>
              </a:ext>
            </a:extLst>
          </p:cNvPr>
          <p:cNvSpPr txBox="1"/>
          <p:nvPr/>
        </p:nvSpPr>
        <p:spPr>
          <a:xfrm>
            <a:off x="599375" y="3332292"/>
            <a:ext cx="50394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 err="1">
                <a:solidFill>
                  <a:schemeClr val="accent3">
                    <a:lumMod val="50000"/>
                  </a:schemeClr>
                </a:solidFill>
                <a:effectLst/>
              </a:rPr>
              <a:t>i</a:t>
            </a:r>
            <a:r>
              <a:rPr lang="en-GB" sz="2400" b="1" dirty="0">
                <a:solidFill>
                  <a:schemeClr val="accent3">
                    <a:lumMod val="50000"/>
                  </a:schemeClr>
                </a:solidFill>
                <a:effectLst/>
              </a:rPr>
              <a:t>. </a:t>
            </a:r>
            <a:r>
              <a:rPr lang="gu-IN" sz="2800" b="1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તેઓ</a:t>
            </a:r>
            <a:r>
              <a:rPr lang="en-GB" sz="2800" b="1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> </a:t>
            </a:r>
            <a:r>
              <a:rPr lang="gu-IN" sz="2800" b="1" dirty="0">
                <a:solidFill>
                  <a:schemeClr val="accent3">
                    <a:lumMod val="50000"/>
                  </a:schemeClr>
                </a:solidFill>
                <a:effectLst/>
              </a:rPr>
              <a:t>આશ્રય આપે છે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effectLst/>
              </a:rPr>
              <a:t>. 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D368DB8-6128-F7CF-242D-89B786312BE3}"/>
              </a:ext>
            </a:extLst>
          </p:cNvPr>
          <p:cNvSpPr txBox="1"/>
          <p:nvPr/>
        </p:nvSpPr>
        <p:spPr>
          <a:xfrm>
            <a:off x="484789" y="4728896"/>
            <a:ext cx="53811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u-IN" sz="2800" b="1" dirty="0">
                <a:solidFill>
                  <a:schemeClr val="accent3">
                    <a:lumMod val="50000"/>
                  </a:schemeClr>
                </a:solidFill>
                <a:effectLst/>
              </a:rPr>
              <a:t>iii તેઓ ઓક્સિજન પ્રદાન કરે છે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effectLst/>
              </a:rPr>
              <a:t>. 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Google Shape;45;p2"/>
          <p:cNvSpPr txBox="1"/>
          <p:nvPr/>
        </p:nvSpPr>
        <p:spPr>
          <a:xfrm>
            <a:off x="1524000" y="304800"/>
            <a:ext cx="5105400" cy="646290"/>
          </a:xfrm>
          <a:prstGeom prst="rect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સાચો જાવાબ  પસંદ કરો </a:t>
            </a: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46;p2"/>
          <p:cNvSpPr txBox="1"/>
          <p:nvPr/>
        </p:nvSpPr>
        <p:spPr>
          <a:xfrm>
            <a:off x="457200" y="2209800"/>
            <a:ext cx="2743200" cy="461624"/>
          </a:xfrm>
          <a:prstGeom prst="rect">
            <a:avLst/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 માટે ક્લિક કરો 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1958" y="304800"/>
            <a:ext cx="6771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solidFill>
                  <a:srgbClr val="663300"/>
                </a:solidFill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048000"/>
            <a:ext cx="2743200" cy="2807137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2400" dirty="0" err="1">
                <a:solidFill>
                  <a:schemeClr val="tx1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પ્રકાશસંશ્ર્લેષણની</a:t>
            </a:r>
            <a:r>
              <a:rPr lang="en-GB" sz="2400" dirty="0">
                <a:solidFill>
                  <a:schemeClr val="tx1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gu-IN" sz="2400" dirty="0">
                <a:effectLst/>
              </a:rPr>
              <a:t>પ્રક્રિયા દરમિયાન કાર્બન ડાયોક્સાઇડ  અંદર લેવામાં આવે છે અને ઓક્સિજન </a:t>
            </a:r>
            <a:r>
              <a:rPr lang="en-GB" sz="2400" dirty="0" err="1">
                <a:effectLst/>
              </a:rPr>
              <a:t>બહાર</a:t>
            </a:r>
            <a:r>
              <a:rPr lang="en-GB" sz="2400" dirty="0">
                <a:effectLst/>
              </a:rPr>
              <a:t> </a:t>
            </a:r>
            <a:r>
              <a:rPr lang="en-GB" sz="2400" dirty="0" err="1"/>
              <a:t>કાઢવામાં</a:t>
            </a:r>
            <a:r>
              <a:rPr lang="en-GB" sz="2400" dirty="0"/>
              <a:t> </a:t>
            </a:r>
            <a:r>
              <a:rPr lang="gu-IN" sz="2400" dirty="0">
                <a:effectLst/>
              </a:rPr>
              <a:t> આવે છે.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B4BC6FB-FFA7-586E-F4F2-3A7FF2373950}"/>
              </a:ext>
            </a:extLst>
          </p:cNvPr>
          <p:cNvSpPr txBox="1"/>
          <p:nvPr/>
        </p:nvSpPr>
        <p:spPr>
          <a:xfrm>
            <a:off x="762000" y="1295400"/>
            <a:ext cx="72542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0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2</a:t>
            </a:r>
            <a:r>
              <a:rPr lang="en-GB" sz="2000" b="1" i="0" dirty="0" smtClean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.</a:t>
            </a:r>
            <a:r>
              <a:rPr lang="gu-IN" sz="2000" b="1" i="0" dirty="0" smtClean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gu-IN" sz="2400" b="1" i="0" dirty="0" smtClean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શું </a:t>
            </a:r>
            <a:r>
              <a:rPr lang="gu-IN" sz="2400" b="1" i="0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તમે ક્યારેય વિચાર્યું છે કે છોડ કેવી રીતે ઓક્સિજન ઉત્પન્ન કરે છે?</a:t>
            </a:r>
            <a:endParaRPr lang="en-US" sz="2400" b="1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D59515C-D6B7-762C-151D-E9DA1011A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803085"/>
            <a:ext cx="4085083" cy="3210420"/>
          </a:xfrm>
          <a:prstGeom prst="rect">
            <a:avLst/>
          </a:prstGeom>
        </p:spPr>
      </p:pic>
      <p:sp>
        <p:nvSpPr>
          <p:cNvPr id="6" name="Google Shape;45;p2"/>
          <p:cNvSpPr txBox="1"/>
          <p:nvPr/>
        </p:nvSpPr>
        <p:spPr>
          <a:xfrm>
            <a:off x="1447800" y="152400"/>
            <a:ext cx="5105400" cy="646290"/>
          </a:xfrm>
          <a:prstGeom prst="rect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સાચો જાવાબ  પસંદ કરો </a:t>
            </a: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46;p2"/>
          <p:cNvSpPr txBox="1"/>
          <p:nvPr/>
        </p:nvSpPr>
        <p:spPr>
          <a:xfrm>
            <a:off x="609600" y="2286000"/>
            <a:ext cx="2743200" cy="461624"/>
          </a:xfrm>
          <a:prstGeom prst="rect">
            <a:avLst/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 માટે ક્લિક કરો 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928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066800"/>
            <a:ext cx="77048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chemeClr val="accent5">
                    <a:lumMod val="50000"/>
                  </a:schemeClr>
                </a:solidFill>
              </a:rPr>
              <a:t>3. </a:t>
            </a:r>
            <a:r>
              <a:rPr lang="en-GB" sz="2400" b="1" dirty="0" err="1">
                <a:solidFill>
                  <a:schemeClr val="tx2"/>
                </a:solidFill>
                <a:cs typeface="Shruti" panose="020B0502040204020203" pitchFamily="34" charset="0"/>
              </a:rPr>
              <a:t>પ્રકાશસંશ્ર્લેષણની</a:t>
            </a: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 પ્રક્રિયા </a:t>
            </a:r>
            <a:r>
              <a:rPr lang="en-GB" sz="2400" b="1" dirty="0" err="1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દરમિયાન</a:t>
            </a: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ઉત્પન્ન</a:t>
            </a: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થયેલો</a:t>
            </a: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કાર્બન</a:t>
            </a: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ડાયોક્સાઈડ</a:t>
            </a: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અને</a:t>
            </a: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ઓક્સિજન</a:t>
            </a: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વાતાવરણમાં</a:t>
            </a: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કેવી</a:t>
            </a: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રીતે</a:t>
            </a: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વિનિમય</a:t>
            </a: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કરે</a:t>
            </a: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 </a:t>
            </a:r>
            <a:r>
              <a:rPr lang="en-GB" sz="2400" b="1" dirty="0" err="1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છે</a:t>
            </a: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  <a:cs typeface="Shruti" panose="020B0502040204020203" pitchFamily="34" charset="0"/>
              </a:rPr>
              <a:t>? 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cs typeface="Shruti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971800"/>
            <a:ext cx="3505200" cy="26776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2400" dirty="0" err="1">
                <a:solidFill>
                  <a:schemeClr val="tx1"/>
                </a:solidFill>
              </a:rPr>
              <a:t>વનસ્પતિમાં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પર્ણની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સપાટી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ઉપર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નાનાં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છિદ્રો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હોય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છે</a:t>
            </a:r>
            <a:r>
              <a:rPr lang="en-GB" sz="2400" dirty="0">
                <a:solidFill>
                  <a:schemeClr val="tx1"/>
                </a:solidFill>
              </a:rPr>
              <a:t>. આ </a:t>
            </a:r>
            <a:r>
              <a:rPr lang="en-GB" sz="2400" dirty="0" err="1">
                <a:solidFill>
                  <a:schemeClr val="tx1"/>
                </a:solidFill>
              </a:rPr>
              <a:t>છિદ્રો</a:t>
            </a:r>
            <a:r>
              <a:rPr lang="en-GB" sz="2400" dirty="0">
                <a:solidFill>
                  <a:schemeClr val="tx1"/>
                </a:solidFill>
              </a:rPr>
              <a:t> ‘</a:t>
            </a:r>
            <a:r>
              <a:rPr lang="en-GB" sz="2400" dirty="0" err="1">
                <a:solidFill>
                  <a:schemeClr val="tx1"/>
                </a:solidFill>
              </a:rPr>
              <a:t>રક્ષક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કોષો</a:t>
            </a:r>
            <a:r>
              <a:rPr lang="en-GB" sz="2400" dirty="0">
                <a:solidFill>
                  <a:schemeClr val="tx1"/>
                </a:solidFill>
              </a:rPr>
              <a:t>’ </a:t>
            </a:r>
            <a:r>
              <a:rPr lang="en-GB" sz="2400" dirty="0" err="1">
                <a:solidFill>
                  <a:schemeClr val="tx1"/>
                </a:solidFill>
              </a:rPr>
              <a:t>દ્વારા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આવરિત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હોય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છે.આ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છિદ્રોને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પર્ણ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રંધ્ર</a:t>
            </a:r>
            <a:r>
              <a:rPr lang="en-GB" sz="2400" dirty="0">
                <a:solidFill>
                  <a:schemeClr val="tx1"/>
                </a:solidFill>
              </a:rPr>
              <a:t> (stomata) </a:t>
            </a:r>
            <a:r>
              <a:rPr lang="en-GB" sz="2400" dirty="0" err="1">
                <a:solidFill>
                  <a:schemeClr val="tx1"/>
                </a:solidFill>
              </a:rPr>
              <a:t>કહેવાય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છે</a:t>
            </a:r>
            <a:r>
              <a:rPr lang="en-GB" sz="2400" dirty="0">
                <a:solidFill>
                  <a:schemeClr val="tx1"/>
                </a:solidFill>
              </a:rPr>
              <a:t>. </a:t>
            </a:r>
            <a:r>
              <a:rPr lang="gu-IN" sz="2400" b="1" dirty="0" err="1">
                <a:solidFill>
                  <a:schemeClr val="tx1"/>
                </a:solidFill>
                <a:effectLst/>
              </a:rPr>
              <a:t>વાયુઓનું</a:t>
            </a:r>
            <a:r>
              <a:rPr lang="gu-IN" sz="2400" b="1" dirty="0">
                <a:solidFill>
                  <a:schemeClr val="tx1"/>
                </a:solidFill>
                <a:effectLst/>
              </a:rPr>
              <a:t> વિનિમય </a:t>
            </a:r>
            <a:r>
              <a:rPr lang="en-GB" sz="2400" b="1" dirty="0" err="1">
                <a:solidFill>
                  <a:schemeClr val="tx1"/>
                </a:solidFill>
                <a:effectLst/>
              </a:rPr>
              <a:t>પર્ણ</a:t>
            </a:r>
            <a:r>
              <a:rPr lang="en-GB" sz="2400" b="1" dirty="0">
                <a:solidFill>
                  <a:schemeClr val="tx1"/>
                </a:solidFill>
                <a:effectLst/>
              </a:rPr>
              <a:t> </a:t>
            </a:r>
            <a:r>
              <a:rPr lang="en-GB" sz="2400" b="1" dirty="0" err="1">
                <a:solidFill>
                  <a:schemeClr val="tx1"/>
                </a:solidFill>
                <a:effectLst/>
              </a:rPr>
              <a:t>રંધ્ર</a:t>
            </a:r>
            <a:r>
              <a:rPr lang="en-GB" sz="2400" b="1" dirty="0">
                <a:solidFill>
                  <a:schemeClr val="tx1"/>
                </a:solidFill>
                <a:effectLst/>
              </a:rPr>
              <a:t> </a:t>
            </a:r>
            <a:r>
              <a:rPr lang="gu-IN" sz="2400" b="1" dirty="0">
                <a:solidFill>
                  <a:schemeClr val="tx1"/>
                </a:solidFill>
                <a:effectLst/>
              </a:rPr>
              <a:t>દ્વારા થાય છે.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plants_20121122_11412586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2895601"/>
            <a:ext cx="3962400" cy="274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Google Shape;45;p2"/>
          <p:cNvSpPr txBox="1"/>
          <p:nvPr/>
        </p:nvSpPr>
        <p:spPr>
          <a:xfrm>
            <a:off x="1447800" y="152400"/>
            <a:ext cx="5105400" cy="646290"/>
          </a:xfrm>
          <a:prstGeom prst="rect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સાચો જાવાબ  પસંદ કરો </a:t>
            </a: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46;p2"/>
          <p:cNvSpPr txBox="1"/>
          <p:nvPr/>
        </p:nvSpPr>
        <p:spPr>
          <a:xfrm>
            <a:off x="457200" y="2286000"/>
            <a:ext cx="2743200" cy="461624"/>
          </a:xfrm>
          <a:prstGeom prst="rect">
            <a:avLst/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 માટે ક્લિક કરો 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281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819400"/>
            <a:ext cx="3352800" cy="214526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001">
            <a:schemeClr val="lt2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gu-IN" sz="2400" dirty="0">
                <a:solidFill>
                  <a:schemeClr val="tx1"/>
                </a:solidFill>
                <a:effectLst/>
              </a:rPr>
              <a:t>હરિતદ્રવ્ય </a:t>
            </a:r>
            <a:r>
              <a:rPr lang="gu-IN" sz="2400" dirty="0" err="1">
                <a:solidFill>
                  <a:schemeClr val="tx1"/>
                </a:solidFill>
                <a:effectLst/>
              </a:rPr>
              <a:t>પાંદડાઓને</a:t>
            </a:r>
            <a:r>
              <a:rPr lang="gu-IN" sz="2400" dirty="0">
                <a:solidFill>
                  <a:schemeClr val="tx1"/>
                </a:solidFill>
                <a:effectLst/>
              </a:rPr>
              <a:t> </a:t>
            </a:r>
            <a:r>
              <a:rPr lang="gu-IN" sz="2400" dirty="0" err="1">
                <a:solidFill>
                  <a:schemeClr val="tx1"/>
                </a:solidFill>
                <a:effectLst/>
              </a:rPr>
              <a:t>સૂર્યપ્રકાશમાંથી</a:t>
            </a:r>
            <a:r>
              <a:rPr lang="gu-IN" sz="2400" dirty="0">
                <a:solidFill>
                  <a:schemeClr val="tx1"/>
                </a:solidFill>
                <a:effectLst/>
              </a:rPr>
              <a:t> </a:t>
            </a:r>
            <a:r>
              <a:rPr lang="en-GB" sz="2400" dirty="0">
                <a:solidFill>
                  <a:schemeClr val="tx1"/>
                </a:solidFill>
                <a:effectLst/>
              </a:rPr>
              <a:t>ઊ</a:t>
            </a:r>
            <a:r>
              <a:rPr lang="gu-IN" sz="2400" dirty="0" err="1">
                <a:solidFill>
                  <a:schemeClr val="tx1"/>
                </a:solidFill>
                <a:effectLst/>
              </a:rPr>
              <a:t>ર્જા</a:t>
            </a:r>
            <a:r>
              <a:rPr lang="gu-IN" sz="2400" dirty="0">
                <a:solidFill>
                  <a:schemeClr val="tx1"/>
                </a:solidFill>
                <a:effectLst/>
              </a:rPr>
              <a:t> </a:t>
            </a:r>
            <a:r>
              <a:rPr lang="gu-IN" sz="2400" dirty="0" err="1">
                <a:solidFill>
                  <a:schemeClr val="tx1"/>
                </a:solidFill>
                <a:effectLst/>
              </a:rPr>
              <a:t>મેળવવામાં</a:t>
            </a:r>
            <a:r>
              <a:rPr lang="gu-IN" sz="2400" dirty="0">
                <a:solidFill>
                  <a:schemeClr val="tx1"/>
                </a:solidFill>
                <a:effectLst/>
              </a:rPr>
              <a:t> મદદ કરે છે અને છોડને લીલો રંગ પણ આપે છે.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plants_20121116_140933406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2743200"/>
            <a:ext cx="4392488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2D0DFD3-23A4-A75D-D8F3-E6128FAA48F1}"/>
              </a:ext>
            </a:extLst>
          </p:cNvPr>
          <p:cNvSpPr txBox="1"/>
          <p:nvPr/>
        </p:nvSpPr>
        <p:spPr>
          <a:xfrm>
            <a:off x="685800" y="1219200"/>
            <a:ext cx="6490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u-IN" sz="2400" dirty="0">
                <a:effectLst/>
              </a:rPr>
              <a:t>4. </a:t>
            </a:r>
            <a:r>
              <a:rPr lang="gu-IN" sz="2400" b="1" dirty="0" err="1">
                <a:effectLst/>
              </a:rPr>
              <a:t>હરિતદ્રવ્યનું</a:t>
            </a:r>
            <a:r>
              <a:rPr lang="gu-IN" sz="2400" b="1" dirty="0">
                <a:effectLst/>
              </a:rPr>
              <a:t> મુખ્ય કાર્ય શું છે?</a:t>
            </a:r>
            <a:endParaRPr lang="en-US" sz="2400" b="1" dirty="0"/>
          </a:p>
        </p:txBody>
      </p:sp>
      <p:sp>
        <p:nvSpPr>
          <p:cNvPr id="6" name="Google Shape;45;p2"/>
          <p:cNvSpPr txBox="1"/>
          <p:nvPr/>
        </p:nvSpPr>
        <p:spPr>
          <a:xfrm>
            <a:off x="1447800" y="152400"/>
            <a:ext cx="5105400" cy="646290"/>
          </a:xfrm>
          <a:prstGeom prst="rect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સાચો જાવાબ  પસંદ કરો </a:t>
            </a: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46;p2"/>
          <p:cNvSpPr txBox="1"/>
          <p:nvPr/>
        </p:nvSpPr>
        <p:spPr>
          <a:xfrm>
            <a:off x="685800" y="1828800"/>
            <a:ext cx="2743200" cy="461624"/>
          </a:xfrm>
          <a:prstGeom prst="rect">
            <a:avLst/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 માટે ક્લિક કરો 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288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82911309"/>
              </p:ext>
            </p:extLst>
          </p:nvPr>
        </p:nvGraphicFramePr>
        <p:xfrm>
          <a:off x="457200" y="1397001"/>
          <a:ext cx="8229600" cy="2679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https://www.srisathyasaividyavahini.org/index.php/component/joomgallery/default/photosynthesis-4894.html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800" dirty="0"/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https://www.srisathyasaividyavahini.org/index.php/component/joomgallery/nature/plants/plants-726.html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800" dirty="0"/>
                    </a:p>
                    <a:p>
                      <a:endParaRPr lang="en-IN" sz="800" dirty="0"/>
                    </a:p>
                    <a:p>
                      <a:endParaRPr lang="en-IN" sz="800" dirty="0"/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https://www.srisathyasaividyavahini.org/index.php/component/joomgallery/nature/plants/plants-67.html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800" dirty="0"/>
                    </a:p>
                    <a:p>
                      <a:endParaRPr lang="en-IN" sz="800" dirty="0"/>
                    </a:p>
                    <a:p>
                      <a:endParaRPr lang="en-IN" sz="800" dirty="0"/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2" descr="photoSyntheSiS_20161029_1586293635">
            <a:extLst>
              <a:ext uri="{FF2B5EF4-FFF2-40B4-BE49-F238E27FC236}">
                <a16:creationId xmlns="" xmlns:a16="http://schemas.microsoft.com/office/drawing/2014/main" id="{4ABFBF2E-AB11-424F-BD65-C813DEB08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2200679"/>
            <a:ext cx="496416" cy="33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plants_20121122_1141258665">
            <a:extLst>
              <a:ext uri="{FF2B5EF4-FFF2-40B4-BE49-F238E27FC236}">
                <a16:creationId xmlns="" xmlns:a16="http://schemas.microsoft.com/office/drawing/2014/main" id="{3620EC35-3389-40DA-9C70-67CA4F628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52600" y="2852824"/>
            <a:ext cx="496416" cy="370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plants_20121116_1409334063">
            <a:extLst>
              <a:ext uri="{FF2B5EF4-FFF2-40B4-BE49-F238E27FC236}">
                <a16:creationId xmlns="" xmlns:a16="http://schemas.microsoft.com/office/drawing/2014/main" id="{E7F17876-AE7C-4FC7-B4F7-BAF8E83EB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4304" y="3405316"/>
            <a:ext cx="653008" cy="434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28280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203</Words>
  <Application>Microsoft Office PowerPoint</Application>
  <PresentationFormat>On-screen Show (4:3)</PresentationFormat>
  <Paragraphs>40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29</cp:revision>
  <dcterms:created xsi:type="dcterms:W3CDTF">2018-12-16T04:20:25Z</dcterms:created>
  <dcterms:modified xsi:type="dcterms:W3CDTF">2026-05-09T15:49:05Z</dcterms:modified>
</cp:coreProperties>
</file>