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9" roundtripDataSignature="AMtx7miB8GuKOv0XhfS5oM62krvRiWXXC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AA9102A5-C41D-4150-8A8F-8DB9698317E8}">
  <a:tblStyle styleId="{AA9102A5-C41D-4150-8A8F-8DB9698317E8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1228" autoAdjust="0"/>
    <p:restoredTop sz="92399" autoAdjust="0"/>
  </p:normalViewPr>
  <p:slideViewPr>
    <p:cSldViewPr snapToGrid="0">
      <p:cViewPr varScale="1">
        <p:scale>
          <a:sx n="45" d="100"/>
          <a:sy n="45" d="100"/>
        </p:scale>
        <p:origin x="-48" y="-4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en/view-image.php?image=198427&amp;picture=white-tiles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en/pipette-medical-medicine-149308/" TargetMode="Externa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flask-beaker-chemistry-container-309923/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flickr.com/photos/93467196@N02/" TargetMode="External"/><Relationship Id="rId4" Type="http://schemas.openxmlformats.org/officeDocument/2006/relationships/hyperlink" Target="https://www.flickr.com/photos/93467196@N02/29001742005%20-%20CC%20By%202.0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pipette-medical-medicine-149308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" name="Google Shape;3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" name="Google Shape;3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Plant - SSSVV Gallery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Water – SSSVV Gallery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White tile - </a:t>
            </a:r>
            <a:r>
              <a:rPr lang="en-US" sz="1200" b="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https://www.publicdomainpictures.net/en/view-image.php?image=198427&amp;picture=white-tiles</a:t>
            </a:r>
            <a:endParaRPr sz="1200" b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Pipette - </a:t>
            </a:r>
            <a:r>
              <a:rPr lang="en-US" sz="1200" b="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https://pixabay.com/en/pipette-medical-medicine-149308/</a:t>
            </a:r>
            <a:endParaRPr sz="1200" b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" name="Google Shape;5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6128"/>
              </a:buClr>
              <a:buSzPts val="1200"/>
              <a:buFont typeface="Calibri"/>
              <a:buNone/>
            </a:pPr>
            <a:r>
              <a:rPr lang="en-US" sz="1200" b="1">
                <a:solidFill>
                  <a:srgbClr val="4F6128"/>
                </a:solidFill>
              </a:rPr>
              <a:t>Iodine solution – SSSVV Gallery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Beaker - </a:t>
            </a:r>
            <a:r>
              <a:rPr lang="en-US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https://pixabay.com/en/flask-beaker-chemistry-container-309923/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https://www.flickr.com/photos/93467196@N02/29001742005 - CC By 2.0</a:t>
            </a:r>
            <a:r>
              <a:rPr lang="en-US" sz="1200" b="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</a:t>
            </a:r>
            <a:r>
              <a:rPr lang="en-US" sz="1200" b="1" i="0" u="sng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Frost Museum</a:t>
            </a:r>
            <a:r>
              <a:rPr lang="en-US" sz="1200"/>
              <a:t/>
            </a:r>
            <a:br>
              <a:rPr lang="en-US" sz="1200"/>
            </a:br>
            <a:endParaRPr sz="1200" b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" name="Google Shape;7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" name="Google Shape;8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Dropper - </a:t>
            </a:r>
            <a:r>
              <a:rPr lang="en-US" sz="1200" b="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https://pixabay.com/en/pipette-medical-medicine-149308/</a:t>
            </a:r>
            <a:endParaRPr sz="1200" b="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Brown Iodine solution – </a:t>
            </a:r>
            <a:r>
              <a:rPr lang="en-US" sz="1200" b="1">
                <a:solidFill>
                  <a:srgbClr val="4F6128"/>
                </a:solidFill>
              </a:rPr>
              <a:t>SSSVV Gallery</a:t>
            </a:r>
            <a:endParaRPr sz="1200" b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Bread – </a:t>
            </a:r>
            <a:r>
              <a:rPr lang="en-US" sz="1200" b="1">
                <a:solidFill>
                  <a:srgbClr val="4F6128"/>
                </a:solidFill>
              </a:rPr>
              <a:t>SSSVV Gallery</a:t>
            </a:r>
            <a:endParaRPr sz="1200" b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Apple - </a:t>
            </a:r>
            <a:r>
              <a:rPr lang="en-US" sz="1200" b="1">
                <a:solidFill>
                  <a:srgbClr val="4F6128"/>
                </a:solidFill>
              </a:rPr>
              <a:t>SSSVV Gallery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" name="Google Shape;10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All Images - </a:t>
            </a:r>
            <a:r>
              <a:rPr lang="en-US" sz="1200" b="1">
                <a:solidFill>
                  <a:srgbClr val="4F6128"/>
                </a:solidFill>
              </a:rPr>
              <a:t>SSSVV Gallery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" name="Google Shape;12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" name="Google Shape;13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Google Shape;14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Image - </a:t>
            </a:r>
            <a:r>
              <a:rPr lang="en-US" sz="1200" b="1">
                <a:solidFill>
                  <a:srgbClr val="4F6128"/>
                </a:solidFill>
              </a:rPr>
              <a:t>SSSVV Gallery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12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14" name="Google Shape;14;p14"/>
          <p:cNvGrpSpPr/>
          <p:nvPr/>
        </p:nvGrpSpPr>
        <p:grpSpPr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15" name="Google Shape;15;p14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B0F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/>
            </a:p>
          </p:txBody>
        </p:sp>
        <p:sp>
          <p:nvSpPr>
            <p:cNvPr id="16" name="Google Shape;16;p14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FB3B69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/>
            </a:p>
          </p:txBody>
        </p:sp>
        <p:sp>
          <p:nvSpPr>
            <p:cNvPr id="17" name="Google Shape;17;p14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3F3151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</a:t>
              </a:r>
              <a:endParaRPr/>
            </a:p>
          </p:txBody>
        </p:sp>
        <p:sp>
          <p:nvSpPr>
            <p:cNvPr id="18" name="Google Shape;18;p14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800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</a:t>
              </a:r>
              <a:endParaRPr/>
            </a:p>
          </p:txBody>
        </p:sp>
        <p:cxnSp>
          <p:nvCxnSpPr>
            <p:cNvPr id="19" name="Google Shape;19;p14"/>
            <p:cNvCxnSpPr/>
            <p:nvPr/>
          </p:nvCxnSpPr>
          <p:spPr>
            <a:xfrm>
              <a:off x="682020" y="0"/>
              <a:ext cx="0" cy="814025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0" name="Google Shape;20;p14"/>
            <p:cNvCxnSpPr/>
            <p:nvPr/>
          </p:nvCxnSpPr>
          <p:spPr>
            <a:xfrm>
              <a:off x="0" y="651981"/>
              <a:ext cx="828291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1" name="Google Shape;21;p14"/>
            <p:cNvCxnSpPr/>
            <p:nvPr/>
          </p:nvCxnSpPr>
          <p:spPr>
            <a:xfrm>
              <a:off x="748636" y="218977"/>
              <a:ext cx="0" cy="633131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2" name="Google Shape;22;p14"/>
            <p:cNvCxnSpPr/>
            <p:nvPr/>
          </p:nvCxnSpPr>
          <p:spPr>
            <a:xfrm>
              <a:off x="196227" y="712914"/>
              <a:ext cx="676124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3" name="Google Shape;23;p14"/>
          <p:cNvSpPr/>
          <p:nvPr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US" sz="1400" b="0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/>
          </a:p>
        </p:txBody>
      </p:sp>
      <p:pic>
        <p:nvPicPr>
          <p:cNvPr id="24" name="Google Shape;24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62807" y="554349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8" name="Google Shape;28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29600" y="594360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31090" y="52321"/>
            <a:ext cx="967390" cy="93827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3">
            <a:hlinkClick r:id="rId5"/>
          </p:cNvPr>
          <p:cNvSpPr/>
          <p:nvPr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©www.srisathyasaividyavahini.org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hyperlink" Target="https://www.publicdomainpictures.net/en/view-image.php?image=198427&amp;picture=white-tiles" TargetMode="External"/><Relationship Id="rId7" Type="http://schemas.openxmlformats.org/officeDocument/2006/relationships/hyperlink" Target="https://www.flickr.com/photos/93467196@N02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lickr.com/photos/93467196@N02/29001742005%20-%20CC%20By%202.0" TargetMode="External"/><Relationship Id="rId11" Type="http://schemas.openxmlformats.org/officeDocument/2006/relationships/image" Target="../media/image9.jpeg"/><Relationship Id="rId5" Type="http://schemas.openxmlformats.org/officeDocument/2006/relationships/hyperlink" Target="https://pixabay.com/en/flask-beaker-chemistry-container-309923/" TargetMode="External"/><Relationship Id="rId10" Type="http://schemas.openxmlformats.org/officeDocument/2006/relationships/image" Target="../media/image8.png"/><Relationship Id="rId4" Type="http://schemas.openxmlformats.org/officeDocument/2006/relationships/hyperlink" Target="https://pixabay.com/en/pipette-medical-medicine-149308/" TargetMode="External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"/>
          <p:cNvSpPr/>
          <p:nvPr/>
        </p:nvSpPr>
        <p:spPr>
          <a:xfrm>
            <a:off x="1219200" y="2667000"/>
            <a:ext cx="6553200" cy="1101875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2"/>
          </a:solidFill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400" b="1" dirty="0" err="1">
                <a:latin typeface="Calibri" pitchFamily="34" charset="0"/>
                <a:cs typeface="Calibri" pitchFamily="34" charset="0"/>
              </a:rPr>
              <a:t>સ્ટાર્ચ</a:t>
            </a:r>
            <a:r>
              <a:rPr lang="en-GB" sz="5400" b="1" dirty="0">
                <a:latin typeface="Calibri" pitchFamily="34" charset="0"/>
                <a:cs typeface="Calibri" pitchFamily="34" charset="0"/>
              </a:rPr>
              <a:t> (</a:t>
            </a:r>
            <a:r>
              <a:rPr lang="en-GB" sz="5400" b="1" dirty="0" err="1">
                <a:latin typeface="Calibri" pitchFamily="34" charset="0"/>
                <a:cs typeface="Calibri" pitchFamily="34" charset="0"/>
              </a:rPr>
              <a:t>કાંજી</a:t>
            </a:r>
            <a:r>
              <a:rPr lang="en-GB" sz="5400" b="1" dirty="0">
                <a:latin typeface="Calibri" pitchFamily="34" charset="0"/>
                <a:cs typeface="Calibri" pitchFamily="34" charset="0"/>
              </a:rPr>
              <a:t>) </a:t>
            </a:r>
            <a:r>
              <a:rPr lang="en-GB" sz="5400" b="1" dirty="0" err="1">
                <a:latin typeface="Calibri" pitchFamily="34" charset="0"/>
                <a:cs typeface="Calibri" pitchFamily="34" charset="0"/>
              </a:rPr>
              <a:t>ની</a:t>
            </a:r>
            <a:r>
              <a:rPr lang="en-GB" sz="54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GB" sz="5400" b="1" dirty="0" err="1">
                <a:latin typeface="Calibri" pitchFamily="34" charset="0"/>
                <a:cs typeface="Calibri" pitchFamily="34" charset="0"/>
              </a:rPr>
              <a:t>કસોટી</a:t>
            </a:r>
            <a:endParaRPr sz="5400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"/>
          <p:cNvSpPr/>
          <p:nvPr/>
        </p:nvSpPr>
        <p:spPr>
          <a:xfrm>
            <a:off x="685800" y="1762780"/>
            <a:ext cx="7162800" cy="523180"/>
          </a:xfrm>
          <a:prstGeom prst="rect">
            <a:avLst/>
          </a:prstGeom>
          <a:solidFill>
            <a:srgbClr val="DAEEF3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 err="1">
                <a:latin typeface="Calibri"/>
                <a:ea typeface="Calibri"/>
                <a:cs typeface="Calibri"/>
                <a:sym typeface="Calibri"/>
              </a:rPr>
              <a:t>ઉદ્દેશ્ય</a:t>
            </a:r>
            <a:r>
              <a:rPr lang="en-GB" sz="28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 </a:t>
            </a:r>
            <a:r>
              <a:rPr lang="en-GB" sz="28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પાંદડાં</a:t>
            </a:r>
            <a:r>
              <a:rPr lang="en-GB" sz="28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પર</a:t>
            </a:r>
            <a:r>
              <a:rPr lang="en-GB" sz="28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સ્ટાર્ચ</a:t>
            </a:r>
            <a:r>
              <a:rPr lang="en-GB" sz="28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GB" sz="28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કાંજી</a:t>
            </a:r>
            <a:r>
              <a:rPr lang="en-GB" sz="2800" b="1" dirty="0"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GB" sz="2800" b="1" dirty="0" err="1">
                <a:latin typeface="Calibri"/>
                <a:ea typeface="Calibri"/>
                <a:cs typeface="Calibri"/>
                <a:sym typeface="Calibri"/>
              </a:rPr>
              <a:t>નું</a:t>
            </a:r>
            <a:r>
              <a:rPr lang="en-GB" sz="28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b="1" dirty="0" err="1">
                <a:latin typeface="Calibri"/>
                <a:ea typeface="Calibri"/>
                <a:cs typeface="Calibri"/>
                <a:sym typeface="Calibri"/>
              </a:rPr>
              <a:t>પરિક્ષણ</a:t>
            </a:r>
            <a:r>
              <a:rPr lang="en-GB" sz="28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b="1" dirty="0" err="1">
                <a:latin typeface="Calibri"/>
                <a:ea typeface="Calibri"/>
                <a:cs typeface="Calibri"/>
                <a:sym typeface="Calibri"/>
              </a:rPr>
              <a:t>કરવું</a:t>
            </a:r>
            <a:r>
              <a:rPr lang="en-GB" sz="2800" b="1" dirty="0">
                <a:latin typeface="Calibri"/>
                <a:ea typeface="Calibri"/>
                <a:cs typeface="Calibri"/>
                <a:sym typeface="Calibri"/>
              </a:rPr>
              <a:t>. </a:t>
            </a:r>
            <a:endParaRPr sz="2800" dirty="0"/>
          </a:p>
        </p:txBody>
      </p:sp>
      <p:sp>
        <p:nvSpPr>
          <p:cNvPr id="41" name="Google Shape;41;p2"/>
          <p:cNvSpPr/>
          <p:nvPr/>
        </p:nvSpPr>
        <p:spPr>
          <a:xfrm>
            <a:off x="685800" y="2858214"/>
            <a:ext cx="3352800" cy="578837"/>
          </a:xfrm>
          <a:prstGeom prst="roundRect">
            <a:avLst>
              <a:gd name="adj" fmla="val 16667"/>
            </a:avLst>
          </a:prstGeom>
          <a:solidFill>
            <a:srgbClr val="DAEEF3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જરૂરી</a:t>
            </a:r>
            <a:r>
              <a:rPr lang="en-GB" sz="2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સંસાધનો</a:t>
            </a:r>
            <a:r>
              <a:rPr lang="en-GB" sz="2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28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2"/>
          <p:cNvSpPr/>
          <p:nvPr/>
        </p:nvSpPr>
        <p:spPr>
          <a:xfrm>
            <a:off x="4762500" y="3581400"/>
            <a:ext cx="1638300" cy="1168482"/>
          </a:xfrm>
          <a:prstGeom prst="wedgeEllipseCallout">
            <a:avLst>
              <a:gd name="adj1" fmla="val 52387"/>
              <a:gd name="adj2" fmla="val 31353"/>
            </a:avLst>
          </a:prstGeom>
          <a:solidFill>
            <a:schemeClr val="lt2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 err="1"/>
              <a:t>ઊકળતું</a:t>
            </a:r>
            <a:r>
              <a:rPr lang="en-GB" sz="2400" b="1" dirty="0"/>
              <a:t> </a:t>
            </a:r>
            <a:r>
              <a:rPr lang="en-GB" sz="2400" b="1" dirty="0" err="1"/>
              <a:t>પાણી</a:t>
            </a:r>
            <a:r>
              <a:rPr lang="en-GB" sz="2400" b="1" dirty="0"/>
              <a:t> </a:t>
            </a:r>
            <a:endParaRPr sz="2400" b="1" dirty="0"/>
          </a:p>
        </p:txBody>
      </p:sp>
      <p:sp>
        <p:nvSpPr>
          <p:cNvPr id="43" name="Google Shape;43;p2"/>
          <p:cNvSpPr/>
          <p:nvPr/>
        </p:nvSpPr>
        <p:spPr>
          <a:xfrm>
            <a:off x="990600" y="4114800"/>
            <a:ext cx="2095976" cy="649131"/>
          </a:xfrm>
          <a:prstGeom prst="wedgeEllipseCallout">
            <a:avLst>
              <a:gd name="adj1" fmla="val -1779"/>
              <a:gd name="adj2" fmla="val 92273"/>
            </a:avLst>
          </a:prstGeom>
          <a:solidFill>
            <a:srgbClr val="FDE9D8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 err="1">
                <a:solidFill>
                  <a:srgbClr val="4F6128"/>
                </a:solidFill>
                <a:latin typeface="Calibri"/>
                <a:sym typeface="Calibri"/>
              </a:rPr>
              <a:t>સફેદ</a:t>
            </a:r>
            <a:r>
              <a:rPr lang="en-GB" sz="2400" b="1" dirty="0">
                <a:solidFill>
                  <a:srgbClr val="4F6128"/>
                </a:solidFill>
                <a:latin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4F6128"/>
                </a:solidFill>
                <a:latin typeface="Calibri"/>
                <a:sym typeface="Calibri"/>
              </a:rPr>
              <a:t>લાદી</a:t>
            </a:r>
            <a:endParaRPr dirty="0"/>
          </a:p>
        </p:txBody>
      </p:sp>
      <p:sp>
        <p:nvSpPr>
          <p:cNvPr id="44" name="Google Shape;44;p2"/>
          <p:cNvSpPr/>
          <p:nvPr/>
        </p:nvSpPr>
        <p:spPr>
          <a:xfrm>
            <a:off x="3306973" y="4038600"/>
            <a:ext cx="1188827" cy="649131"/>
          </a:xfrm>
          <a:prstGeom prst="wedgeEllipseCallout">
            <a:avLst>
              <a:gd name="adj1" fmla="val 1162"/>
              <a:gd name="adj2" fmla="val 91271"/>
            </a:avLst>
          </a:prstGeom>
          <a:solidFill>
            <a:srgbClr val="FDE9D8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 err="1"/>
              <a:t>છોડ</a:t>
            </a:r>
            <a:endParaRPr sz="2400" b="1" dirty="0"/>
          </a:p>
        </p:txBody>
      </p:sp>
      <p:sp>
        <p:nvSpPr>
          <p:cNvPr id="45" name="Google Shape;45;p2"/>
          <p:cNvSpPr/>
          <p:nvPr/>
        </p:nvSpPr>
        <p:spPr>
          <a:xfrm>
            <a:off x="6629400" y="4038600"/>
            <a:ext cx="1717783" cy="1168482"/>
          </a:xfrm>
          <a:prstGeom prst="wedgeEllipseCallout">
            <a:avLst>
              <a:gd name="adj1" fmla="val 12825"/>
              <a:gd name="adj2" fmla="val 98944"/>
            </a:avLst>
          </a:prstGeom>
          <a:solidFill>
            <a:schemeClr val="lt2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 err="1">
                <a:solidFill>
                  <a:srgbClr val="4F6128"/>
                </a:solidFill>
                <a:latin typeface="Calibri"/>
                <a:ea typeface="Calibri"/>
                <a:cs typeface="Calibri"/>
                <a:sym typeface="Calibri"/>
              </a:rPr>
              <a:t>ડ્રોપર</a:t>
            </a:r>
            <a:r>
              <a:rPr lang="en-US" sz="2400" b="1" dirty="0">
                <a:solidFill>
                  <a:srgbClr val="4F6128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en-GB" sz="2400" b="1" dirty="0" err="1">
                <a:solidFill>
                  <a:srgbClr val="4F6128"/>
                </a:solidFill>
                <a:latin typeface="Calibri"/>
                <a:ea typeface="Calibri"/>
                <a:cs typeface="Calibri"/>
                <a:sym typeface="Calibri"/>
              </a:rPr>
              <a:t>પિપેટ</a:t>
            </a:r>
            <a:endParaRPr dirty="0"/>
          </a:p>
        </p:txBody>
      </p:sp>
      <p:pic>
        <p:nvPicPr>
          <p:cNvPr id="46" name="Google Shape;46;p2" descr="jar_with_water_water_jar_container_20161113_11802419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57800" y="5092200"/>
            <a:ext cx="1063125" cy="10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2" descr="fern_20180617_18880230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48000" y="5080496"/>
            <a:ext cx="1616623" cy="107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48;p2" descr="White Tiles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95400" y="5105400"/>
            <a:ext cx="1566000" cy="10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2" descr="Pipette, Medical, Medicin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34200" y="5029200"/>
            <a:ext cx="1010097" cy="10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2"/>
          <p:cNvSpPr/>
          <p:nvPr/>
        </p:nvSpPr>
        <p:spPr>
          <a:xfrm>
            <a:off x="2514600" y="152400"/>
            <a:ext cx="3733800" cy="715045"/>
          </a:xfrm>
          <a:prstGeom prst="roundRect">
            <a:avLst>
              <a:gd name="adj" fmla="val 16667"/>
            </a:avLst>
          </a:prstGeom>
          <a:solidFill>
            <a:srgbClr val="F4C153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 err="1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પ્રવૃત્તિ</a:t>
            </a:r>
            <a:r>
              <a:rPr lang="en-US" sz="3600" b="1" dirty="0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 1</a:t>
            </a:r>
            <a:endParaRPr sz="3600" b="1" dirty="0">
              <a:solidFill>
                <a:srgbClr val="20586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3" descr="iodine_20180731_12814626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52575" y="3476625"/>
            <a:ext cx="1266825" cy="254317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3"/>
          <p:cNvSpPr/>
          <p:nvPr/>
        </p:nvSpPr>
        <p:spPr>
          <a:xfrm>
            <a:off x="609600" y="2398812"/>
            <a:ext cx="2957865" cy="1168482"/>
          </a:xfrm>
          <a:prstGeom prst="wedgeEllipseCallout">
            <a:avLst>
              <a:gd name="adj1" fmla="val 1057"/>
              <a:gd name="adj2" fmla="val 95108"/>
            </a:avLst>
          </a:prstGeom>
          <a:solidFill>
            <a:srgbClr val="FDE9D8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2" algn="ctr"/>
            <a:r>
              <a:rPr lang="en-GB" sz="2400" b="1" dirty="0" err="1">
                <a:latin typeface="Calibri" pitchFamily="34" charset="0"/>
                <a:cs typeface="Calibri" pitchFamily="34" charset="0"/>
              </a:rPr>
              <a:t>આયોડિન</a:t>
            </a:r>
            <a:r>
              <a:rPr lang="en-GB" sz="24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GB" sz="2400" b="1" dirty="0" err="1">
                <a:latin typeface="Calibri" pitchFamily="34" charset="0"/>
                <a:cs typeface="Calibri" pitchFamily="34" charset="0"/>
              </a:rPr>
              <a:t>દ્રાવણ</a:t>
            </a:r>
            <a:endParaRPr sz="2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" name="Google Shape;58;p3"/>
          <p:cNvSpPr/>
          <p:nvPr/>
        </p:nvSpPr>
        <p:spPr>
          <a:xfrm>
            <a:off x="6324600" y="1075132"/>
            <a:ext cx="1967400" cy="1687833"/>
          </a:xfrm>
          <a:prstGeom prst="wedgeEllipseCallout">
            <a:avLst>
              <a:gd name="adj1" fmla="val -2612"/>
              <a:gd name="adj2" fmla="val 87435"/>
            </a:avLst>
          </a:prstGeom>
          <a:solidFill>
            <a:srgbClr val="FDE9D8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 err="1">
                <a:latin typeface="Calibri" pitchFamily="34" charset="0"/>
                <a:cs typeface="Calibri" pitchFamily="34" charset="0"/>
              </a:rPr>
              <a:t>બીકર</a:t>
            </a:r>
            <a:endParaRPr lang="en-GB" sz="2400" b="1" dirty="0">
              <a:latin typeface="Calibri" pitchFamily="34" charset="0"/>
              <a:cs typeface="Calibri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latin typeface="Calibri" pitchFamily="34" charset="0"/>
                <a:cs typeface="Calibri" pitchFamily="34" charset="0"/>
              </a:rPr>
              <a:t>(</a:t>
            </a:r>
            <a:r>
              <a:rPr lang="en-GB" sz="2400" b="1" dirty="0" err="1">
                <a:latin typeface="Calibri" pitchFamily="34" charset="0"/>
                <a:cs typeface="Calibri" pitchFamily="34" charset="0"/>
              </a:rPr>
              <a:t>કાચનો</a:t>
            </a:r>
            <a:r>
              <a:rPr lang="en-GB" sz="24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GB" sz="2400" b="1" dirty="0" err="1">
                <a:latin typeface="Calibri" pitchFamily="34" charset="0"/>
                <a:cs typeface="Calibri" pitchFamily="34" charset="0"/>
              </a:rPr>
              <a:t>પ્યાલો</a:t>
            </a:r>
            <a:r>
              <a:rPr lang="en-GB" sz="2400" b="1" dirty="0">
                <a:latin typeface="Calibri" pitchFamily="34" charset="0"/>
                <a:cs typeface="Calibri" pitchFamily="34" charset="0"/>
              </a:rPr>
              <a:t>) </a:t>
            </a:r>
            <a:endParaRPr sz="24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9" name="Google Shape;59;p3" descr="Flask, Beaker, Chemistry, Container, Laboratory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00800" y="3371850"/>
            <a:ext cx="1733550" cy="226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3" descr="29001742005_c4f3106351_z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57600" y="3419475"/>
            <a:ext cx="22098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3"/>
          <p:cNvSpPr/>
          <p:nvPr/>
        </p:nvSpPr>
        <p:spPr>
          <a:xfrm>
            <a:off x="3733800" y="2438400"/>
            <a:ext cx="2057400" cy="649131"/>
          </a:xfrm>
          <a:prstGeom prst="wedgeEllipseCallout">
            <a:avLst>
              <a:gd name="adj1" fmla="val -1467"/>
              <a:gd name="adj2" fmla="val 91272"/>
            </a:avLst>
          </a:prstGeom>
          <a:solidFill>
            <a:schemeClr val="lt2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 err="1">
                <a:latin typeface="Calibri" pitchFamily="34" charset="0"/>
                <a:cs typeface="Calibri" pitchFamily="34" charset="0"/>
              </a:rPr>
              <a:t>ઇથેનોલ</a:t>
            </a:r>
            <a:endParaRPr sz="2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2" name="Google Shape;62;p3"/>
          <p:cNvSpPr/>
          <p:nvPr/>
        </p:nvSpPr>
        <p:spPr>
          <a:xfrm>
            <a:off x="533400" y="1143000"/>
            <a:ext cx="3505200" cy="578837"/>
          </a:xfrm>
          <a:prstGeom prst="roundRect">
            <a:avLst>
              <a:gd name="adj" fmla="val 16667"/>
            </a:avLst>
          </a:prstGeom>
          <a:solidFill>
            <a:srgbClr val="DAEEF3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 err="1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જરૂરી</a:t>
            </a:r>
            <a:r>
              <a:rPr lang="en-GB" sz="2800" b="1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b="1" dirty="0" err="1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સંસાધનો</a:t>
            </a:r>
            <a:r>
              <a:rPr lang="en-GB" sz="2800" b="1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2800" b="1" dirty="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3"/>
          <p:cNvSpPr/>
          <p:nvPr/>
        </p:nvSpPr>
        <p:spPr>
          <a:xfrm>
            <a:off x="2590800" y="152400"/>
            <a:ext cx="3733800" cy="715045"/>
          </a:xfrm>
          <a:prstGeom prst="roundRect">
            <a:avLst>
              <a:gd name="adj" fmla="val 16667"/>
            </a:avLst>
          </a:prstGeom>
          <a:solidFill>
            <a:srgbClr val="F4C153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 err="1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પ્રવૃત્તિ</a:t>
            </a:r>
            <a:r>
              <a:rPr lang="en-US" sz="3600" b="1" dirty="0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 1</a:t>
            </a:r>
            <a:endParaRPr sz="3600" b="1" dirty="0">
              <a:solidFill>
                <a:srgbClr val="20586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"/>
          <p:cNvSpPr txBox="1"/>
          <p:nvPr/>
        </p:nvSpPr>
        <p:spPr>
          <a:xfrm>
            <a:off x="585663" y="1676400"/>
            <a:ext cx="80250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60363" marR="0" lvl="0" indent="-360363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lang="en-GB" sz="2400" b="1" dirty="0" err="1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પાંદડાંને</a:t>
            </a:r>
            <a:r>
              <a:rPr lang="en-GB" sz="2400" b="1" dirty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 30 </a:t>
            </a:r>
            <a:r>
              <a:rPr lang="en-GB" sz="2400" b="1" dirty="0" err="1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સેકન્ડ</a:t>
            </a:r>
            <a:r>
              <a:rPr lang="en-GB" sz="2400" b="1" dirty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માટે</a:t>
            </a:r>
            <a:r>
              <a:rPr lang="en-GB" sz="2400" b="1" dirty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ઊકળતા</a:t>
            </a:r>
            <a:r>
              <a:rPr lang="en-GB" sz="2400" b="1" dirty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પાણીમાં</a:t>
            </a:r>
            <a:r>
              <a:rPr lang="en-GB" sz="2400" b="1" dirty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ગરમ</a:t>
            </a:r>
            <a:r>
              <a:rPr lang="en-GB" sz="2400" b="1" dirty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કરો</a:t>
            </a:r>
            <a:r>
              <a:rPr lang="en-GB" sz="2400" b="1" dirty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smtClean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GB" sz="2400" b="1" dirty="0" smtClean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આ </a:t>
            </a:r>
            <a:r>
              <a:rPr lang="en-GB" sz="2400" b="1" dirty="0" err="1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રાસાયણિક</a:t>
            </a:r>
            <a:r>
              <a:rPr lang="en-GB" sz="2400" b="1" dirty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પ્રતિક્રિયાને</a:t>
            </a:r>
            <a:r>
              <a:rPr lang="en-GB" sz="2400" b="1" dirty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અટકાવે</a:t>
            </a:r>
            <a:r>
              <a:rPr lang="en-GB" sz="2400" b="1" dirty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r>
              <a:rPr lang="en-GB" sz="2400" b="1" dirty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US" sz="2400" b="1" dirty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70" name="Google Shape;70;p4"/>
          <p:cNvSpPr txBox="1"/>
          <p:nvPr/>
        </p:nvSpPr>
        <p:spPr>
          <a:xfrm>
            <a:off x="585663" y="2819400"/>
            <a:ext cx="7924800" cy="10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60363" marR="0" lvl="0" indent="-36036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953734"/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lang="en-GB" sz="2400" b="1" dirty="0" err="1">
                <a:solidFill>
                  <a:srgbClr val="953734"/>
                </a:solidFill>
                <a:latin typeface="Calibri"/>
                <a:ea typeface="Calibri"/>
                <a:cs typeface="Calibri"/>
                <a:sym typeface="Calibri"/>
              </a:rPr>
              <a:t>તેને</a:t>
            </a:r>
            <a:r>
              <a:rPr lang="en-GB" sz="2400" b="1" dirty="0">
                <a:solidFill>
                  <a:srgbClr val="95373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953734"/>
                </a:solidFill>
                <a:latin typeface="Calibri"/>
                <a:ea typeface="Calibri"/>
                <a:cs typeface="Calibri"/>
                <a:sym typeface="Calibri"/>
              </a:rPr>
              <a:t>ઉકળતા</a:t>
            </a:r>
            <a:r>
              <a:rPr lang="en-GB" sz="2400" b="1" dirty="0">
                <a:solidFill>
                  <a:srgbClr val="95373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953734"/>
                </a:solidFill>
                <a:latin typeface="Calibri"/>
                <a:ea typeface="Calibri"/>
                <a:cs typeface="Calibri"/>
                <a:sym typeface="Calibri"/>
              </a:rPr>
              <a:t>ઇથેનોલમાં</a:t>
            </a:r>
            <a:r>
              <a:rPr lang="en-GB" sz="2400" b="1" dirty="0">
                <a:solidFill>
                  <a:srgbClr val="95373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953734"/>
                </a:solidFill>
                <a:latin typeface="Calibri"/>
                <a:ea typeface="Calibri"/>
                <a:cs typeface="Calibri"/>
                <a:sym typeface="Calibri"/>
              </a:rPr>
              <a:t>થોડી</a:t>
            </a:r>
            <a:r>
              <a:rPr lang="en-GB" sz="2400" b="1" dirty="0">
                <a:solidFill>
                  <a:srgbClr val="95373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953734"/>
                </a:solidFill>
                <a:latin typeface="Calibri"/>
                <a:ea typeface="Calibri"/>
                <a:cs typeface="Calibri"/>
                <a:sym typeface="Calibri"/>
              </a:rPr>
              <a:t>મિનિટો</a:t>
            </a:r>
            <a:r>
              <a:rPr lang="en-GB" sz="2400" b="1" dirty="0">
                <a:solidFill>
                  <a:srgbClr val="95373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953734"/>
                </a:solidFill>
                <a:latin typeface="Calibri"/>
                <a:ea typeface="Calibri"/>
                <a:cs typeface="Calibri"/>
                <a:sym typeface="Calibri"/>
              </a:rPr>
              <a:t>માટે</a:t>
            </a:r>
            <a:r>
              <a:rPr lang="en-GB" sz="2400" b="1" dirty="0">
                <a:solidFill>
                  <a:srgbClr val="95373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953734"/>
                </a:solidFill>
                <a:latin typeface="Calibri"/>
                <a:ea typeface="Calibri"/>
                <a:cs typeface="Calibri"/>
                <a:sym typeface="Calibri"/>
              </a:rPr>
              <a:t>ગરમ</a:t>
            </a:r>
            <a:r>
              <a:rPr lang="en-GB" sz="2400" b="1" dirty="0">
                <a:solidFill>
                  <a:srgbClr val="95373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953734"/>
                </a:solidFill>
                <a:latin typeface="Calibri"/>
                <a:ea typeface="Calibri"/>
                <a:cs typeface="Calibri"/>
                <a:sym typeface="Calibri"/>
              </a:rPr>
              <a:t>કરો</a:t>
            </a:r>
            <a:r>
              <a:rPr lang="en-GB" sz="2400" b="1" dirty="0">
                <a:solidFill>
                  <a:srgbClr val="953734"/>
                </a:solidFill>
                <a:latin typeface="Calibri"/>
                <a:ea typeface="Calibri"/>
                <a:cs typeface="Calibri"/>
                <a:sym typeface="Calibri"/>
              </a:rPr>
              <a:t> (આ </a:t>
            </a:r>
            <a:r>
              <a:rPr lang="en-GB" sz="2400" b="1" dirty="0" err="1">
                <a:solidFill>
                  <a:srgbClr val="953734"/>
                </a:solidFill>
                <a:latin typeface="Calibri"/>
                <a:ea typeface="Calibri"/>
                <a:cs typeface="Calibri"/>
                <a:sym typeface="Calibri"/>
              </a:rPr>
              <a:t>તેનો</a:t>
            </a:r>
            <a:r>
              <a:rPr lang="en-GB" sz="2400" b="1" dirty="0">
                <a:solidFill>
                  <a:srgbClr val="95373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953734"/>
                </a:solidFill>
                <a:latin typeface="Calibri"/>
                <a:ea typeface="Calibri"/>
                <a:cs typeface="Calibri"/>
                <a:sym typeface="Calibri"/>
              </a:rPr>
              <a:t>મોટાભાગનો</a:t>
            </a:r>
            <a:r>
              <a:rPr lang="en-GB" sz="2400" b="1" dirty="0">
                <a:solidFill>
                  <a:srgbClr val="95373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953734"/>
                </a:solidFill>
                <a:latin typeface="Calibri"/>
                <a:ea typeface="Calibri"/>
                <a:cs typeface="Calibri"/>
                <a:sym typeface="Calibri"/>
              </a:rPr>
              <a:t>રંગ</a:t>
            </a:r>
            <a:r>
              <a:rPr lang="en-GB" sz="2400" b="1" dirty="0">
                <a:solidFill>
                  <a:srgbClr val="95373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953734"/>
                </a:solidFill>
                <a:latin typeface="Calibri"/>
                <a:ea typeface="Calibri"/>
                <a:cs typeface="Calibri"/>
                <a:sym typeface="Calibri"/>
              </a:rPr>
              <a:t>દૂર</a:t>
            </a:r>
            <a:r>
              <a:rPr lang="en-GB" sz="2400" b="1" dirty="0">
                <a:solidFill>
                  <a:srgbClr val="95373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953734"/>
                </a:solidFill>
                <a:latin typeface="Calibri"/>
                <a:ea typeface="Calibri"/>
                <a:cs typeface="Calibri"/>
                <a:sym typeface="Calibri"/>
              </a:rPr>
              <a:t>કરે</a:t>
            </a:r>
            <a:r>
              <a:rPr lang="en-GB" sz="2400" b="1" dirty="0">
                <a:solidFill>
                  <a:srgbClr val="95373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953734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r>
              <a:rPr lang="en-GB" sz="2400" b="1" dirty="0">
                <a:solidFill>
                  <a:srgbClr val="953734"/>
                </a:solidFill>
                <a:latin typeface="Calibri"/>
                <a:ea typeface="Calibri"/>
                <a:cs typeface="Calibri"/>
                <a:sym typeface="Calibri"/>
              </a:rPr>
              <a:t>). </a:t>
            </a:r>
            <a:endParaRPr lang="en-GB" sz="2400" b="1" dirty="0">
              <a:solidFill>
                <a:schemeClr val="accent2">
                  <a:lumMod val="75000"/>
                </a:schemeClr>
              </a:solidFill>
              <a:effectLst/>
            </a:endParaRPr>
          </a:p>
          <a:p>
            <a:pPr marL="360363" marR="0" lvl="0" indent="-360363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71;p4"/>
          <p:cNvSpPr txBox="1"/>
          <p:nvPr/>
        </p:nvSpPr>
        <p:spPr>
          <a:xfrm>
            <a:off x="585663" y="4038600"/>
            <a:ext cx="639412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3. </a:t>
            </a:r>
            <a:r>
              <a:rPr lang="en-GB" sz="2400" b="1" dirty="0" err="1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પાણીથી</a:t>
            </a:r>
            <a:r>
              <a:rPr lang="en-GB" sz="2400" b="1" dirty="0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ધોઈ</a:t>
            </a:r>
            <a:r>
              <a:rPr lang="en-GB" sz="2400" b="1" dirty="0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લો</a:t>
            </a:r>
            <a:r>
              <a:rPr lang="en-GB" sz="2400" b="1" dirty="0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અને</a:t>
            </a:r>
            <a:r>
              <a:rPr lang="en-GB" sz="2400" b="1" dirty="0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સફેદ</a:t>
            </a:r>
            <a:r>
              <a:rPr lang="en-GB" sz="2400" b="1" dirty="0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લાદી</a:t>
            </a:r>
            <a:r>
              <a:rPr lang="en-GB" sz="2400" b="1" dirty="0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ઉપર</a:t>
            </a:r>
            <a:r>
              <a:rPr lang="en-GB" sz="2400" b="1" dirty="0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ફેલાવો</a:t>
            </a:r>
            <a:r>
              <a:rPr lang="en-US" sz="2400" b="1" dirty="0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72" name="Google Shape;72;p4"/>
          <p:cNvSpPr txBox="1"/>
          <p:nvPr/>
        </p:nvSpPr>
        <p:spPr>
          <a:xfrm>
            <a:off x="585663" y="4953000"/>
            <a:ext cx="619009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r>
              <a:rPr lang="en-GB" sz="2400" b="1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ડ્રોપરમાંથી</a:t>
            </a:r>
            <a:r>
              <a:rPr lang="en-GB" sz="2400" b="1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આયોડિન</a:t>
            </a:r>
            <a:r>
              <a:rPr lang="en-GB" sz="2400" b="1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દ્રાવણ</a:t>
            </a:r>
            <a:r>
              <a:rPr lang="en-GB" sz="2400" b="1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ઉમેરો</a:t>
            </a:r>
            <a:r>
              <a:rPr lang="en-US" sz="2400" b="1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73" name="Google Shape;73;p4"/>
          <p:cNvSpPr/>
          <p:nvPr/>
        </p:nvSpPr>
        <p:spPr>
          <a:xfrm>
            <a:off x="2590800" y="152400"/>
            <a:ext cx="3733800" cy="715045"/>
          </a:xfrm>
          <a:prstGeom prst="roundRect">
            <a:avLst>
              <a:gd name="adj" fmla="val 16667"/>
            </a:avLst>
          </a:prstGeom>
          <a:solidFill>
            <a:srgbClr val="F4C153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 err="1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કાર્યપદ્ધતિ</a:t>
            </a:r>
            <a:r>
              <a:rPr lang="en-GB" sz="3600" b="1" dirty="0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600" b="1" dirty="0">
              <a:solidFill>
                <a:srgbClr val="20586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"/>
          <p:cNvSpPr txBox="1"/>
          <p:nvPr/>
        </p:nvSpPr>
        <p:spPr>
          <a:xfrm>
            <a:off x="609600" y="1219200"/>
            <a:ext cx="7696200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 err="1">
                <a:solidFill>
                  <a:srgbClr val="953734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અવલોકન</a:t>
            </a:r>
            <a:r>
              <a:rPr lang="en-GB" sz="2800" b="1" dirty="0">
                <a:solidFill>
                  <a:srgbClr val="953734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US" sz="2800" b="1" dirty="0">
                <a:solidFill>
                  <a:srgbClr val="953734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:</a:t>
            </a:r>
            <a:r>
              <a:rPr lang="en-US" sz="2800" b="1" dirty="0">
                <a:solidFill>
                  <a:srgbClr val="0070C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 </a:t>
            </a:r>
            <a:endParaRPr sz="2800" dirty="0">
              <a:latin typeface="Calibri" pitchFamily="34" charset="0"/>
              <a:cs typeface="Calibri" pitchFamily="34" charset="0"/>
            </a:endParaRPr>
          </a:p>
          <a:p>
            <a:pPr marL="539750" marR="0" lvl="0" indent="-342900" algn="just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થોડીવાર</a:t>
            </a:r>
            <a:r>
              <a:rPr lang="en-GB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પછી</a:t>
            </a:r>
            <a:r>
              <a:rPr lang="en-GB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GB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પાંદડાના</a:t>
            </a:r>
            <a:r>
              <a:rPr lang="en-GB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જે</a:t>
            </a:r>
            <a:r>
              <a:rPr lang="en-GB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ભાગમાં</a:t>
            </a:r>
            <a:r>
              <a:rPr lang="en-GB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સ્ટાર્ચ</a:t>
            </a:r>
            <a:r>
              <a:rPr lang="en-GB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હોય</a:t>
            </a:r>
            <a:r>
              <a:rPr lang="en-GB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r>
              <a:rPr lang="en-GB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તે</a:t>
            </a:r>
            <a:r>
              <a:rPr lang="en-GB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વાદળી</a:t>
            </a:r>
            <a:r>
              <a:rPr lang="en-GB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થઈ</a:t>
            </a:r>
            <a:r>
              <a:rPr lang="en-GB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જાય</a:t>
            </a:r>
            <a:r>
              <a:rPr lang="en-GB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r>
              <a:rPr lang="en-GB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dirty="0"/>
          </a:p>
          <a:p>
            <a:pPr marL="539750" marR="0" lvl="0" indent="-342900" algn="just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gu-IN" sz="2400" b="1" dirty="0" err="1">
                <a:effectLst/>
              </a:rPr>
              <a:t>પાંદડાના</a:t>
            </a:r>
            <a:r>
              <a:rPr lang="gu-IN" sz="2400" b="1" dirty="0">
                <a:effectLst/>
              </a:rPr>
              <a:t> જે ભાગો લીલા રંગના હતા તેમાં હરિતદ્રવ્ય હતું અને સફેદ ભાગોમાં હરિતદ્રવ્ય નહોતું.</a:t>
            </a:r>
            <a:endParaRPr sz="2400" b="1" dirty="0"/>
          </a:p>
        </p:txBody>
      </p:sp>
      <p:sp>
        <p:nvSpPr>
          <p:cNvPr id="80" name="Google Shape;80;p5"/>
          <p:cNvSpPr/>
          <p:nvPr/>
        </p:nvSpPr>
        <p:spPr>
          <a:xfrm>
            <a:off x="2590800" y="152400"/>
            <a:ext cx="3733800" cy="715045"/>
          </a:xfrm>
          <a:prstGeom prst="roundRect">
            <a:avLst>
              <a:gd name="adj" fmla="val 16667"/>
            </a:avLst>
          </a:prstGeom>
          <a:solidFill>
            <a:srgbClr val="F4C153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 err="1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પ્રવૃત્તિ</a:t>
            </a:r>
            <a:r>
              <a:rPr lang="en-US" sz="3600" b="1" dirty="0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 1</a:t>
            </a:r>
            <a:endParaRPr sz="3600" b="1" dirty="0">
              <a:solidFill>
                <a:srgbClr val="20586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5"/>
          <p:cNvSpPr txBox="1"/>
          <p:nvPr/>
        </p:nvSpPr>
        <p:spPr>
          <a:xfrm>
            <a:off x="685800" y="4158496"/>
            <a:ext cx="7620000" cy="1785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 err="1">
                <a:solidFill>
                  <a:srgbClr val="953734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નિષ્કર્ષ</a:t>
            </a:r>
            <a:r>
              <a:rPr lang="en-GB" sz="2800" b="1" dirty="0">
                <a:solidFill>
                  <a:srgbClr val="953734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US" sz="2800" b="1" dirty="0">
                <a:solidFill>
                  <a:srgbClr val="953734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: </a:t>
            </a:r>
            <a:endParaRPr sz="2800" dirty="0">
              <a:latin typeface="Calibri" pitchFamily="34" charset="0"/>
              <a:cs typeface="Calibri" pitchFamily="34" charset="0"/>
            </a:endParaRPr>
          </a:p>
          <a:p>
            <a:pPr marL="0" marR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gu-IN" sz="2400" b="1" dirty="0">
                <a:effectLst/>
                <a:latin typeface="Calibri" pitchFamily="34" charset="0"/>
              </a:rPr>
              <a:t>આ પ્રવૃત્તિ સાબિત કરે છે કે ફક્ત લીલા રંગના ભાગો જ આયોડિન દ્રાવણ સાથે વાદળી  બને છે જે </a:t>
            </a:r>
            <a:r>
              <a:rPr lang="gu-IN" sz="2400" b="1" dirty="0" err="1">
                <a:effectLst/>
                <a:latin typeface="Calibri" pitchFamily="34" charset="0"/>
              </a:rPr>
              <a:t>પ્રકાશસંશ્લેષણમાં</a:t>
            </a:r>
            <a:r>
              <a:rPr lang="gu-IN" sz="2400" b="1" dirty="0">
                <a:effectLst/>
                <a:latin typeface="Calibri" pitchFamily="34" charset="0"/>
              </a:rPr>
              <a:t> </a:t>
            </a:r>
            <a:r>
              <a:rPr lang="gu-IN" sz="2400" b="1" dirty="0" err="1">
                <a:effectLst/>
                <a:latin typeface="Calibri" pitchFamily="34" charset="0"/>
              </a:rPr>
              <a:t>હરિતદ્રવ્યનું</a:t>
            </a:r>
            <a:r>
              <a:rPr lang="gu-IN" sz="2400" b="1" dirty="0">
                <a:effectLst/>
                <a:latin typeface="Calibri" pitchFamily="34" charset="0"/>
              </a:rPr>
              <a:t> મહત્વ દર્શાવે છે.</a:t>
            </a:r>
            <a:endParaRPr sz="2400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/>
                                        <p:tgtEl>
                                          <p:spTgt spid="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6"/>
          <p:cNvSpPr txBox="1"/>
          <p:nvPr/>
        </p:nvSpPr>
        <p:spPr>
          <a:xfrm>
            <a:off x="609600" y="1371600"/>
            <a:ext cx="7315200" cy="523180"/>
          </a:xfrm>
          <a:prstGeom prst="rect">
            <a:avLst/>
          </a:prstGeom>
          <a:solidFill>
            <a:srgbClr val="DAEEF3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 err="1">
                <a:latin typeface="Calibri"/>
                <a:ea typeface="Calibri"/>
                <a:cs typeface="Calibri"/>
                <a:sym typeface="Calibri"/>
              </a:rPr>
              <a:t>ઉદ્દેશ્ય</a:t>
            </a:r>
            <a:r>
              <a:rPr lang="en-GB" sz="28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GB" sz="24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વિવિધ</a:t>
            </a:r>
            <a:r>
              <a:rPr lang="en-GB" sz="24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ખાધ</a:t>
            </a:r>
            <a:r>
              <a:rPr lang="en-GB" sz="24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પદાર્થો</a:t>
            </a:r>
            <a:r>
              <a:rPr lang="en-GB" sz="24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પર</a:t>
            </a:r>
            <a:r>
              <a:rPr lang="en-GB" sz="24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સ્ટાર્ચનું</a:t>
            </a:r>
            <a:r>
              <a:rPr lang="en-GB" sz="24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પરિક્ષણ</a:t>
            </a:r>
            <a:r>
              <a:rPr lang="en-GB" sz="24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કરો</a:t>
            </a:r>
            <a:r>
              <a:rPr lang="en-GB" sz="2400" b="1" dirty="0">
                <a:latin typeface="Calibri"/>
                <a:ea typeface="Calibri"/>
                <a:cs typeface="Calibri"/>
                <a:sym typeface="Calibri"/>
              </a:rPr>
              <a:t>. </a:t>
            </a:r>
            <a:endParaRPr sz="2400" dirty="0"/>
          </a:p>
        </p:txBody>
      </p:sp>
      <p:sp>
        <p:nvSpPr>
          <p:cNvPr id="88" name="Google Shape;88;p6"/>
          <p:cNvSpPr/>
          <p:nvPr/>
        </p:nvSpPr>
        <p:spPr>
          <a:xfrm>
            <a:off x="2590800" y="152400"/>
            <a:ext cx="3733800" cy="715045"/>
          </a:xfrm>
          <a:prstGeom prst="roundRect">
            <a:avLst>
              <a:gd name="adj" fmla="val 16667"/>
            </a:avLst>
          </a:prstGeom>
          <a:solidFill>
            <a:srgbClr val="F4C153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 err="1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પ્રવૃત્તિ</a:t>
            </a:r>
            <a:r>
              <a:rPr lang="en-US" sz="3600" b="1" dirty="0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 2</a:t>
            </a:r>
            <a:endParaRPr sz="3600" b="1" dirty="0">
              <a:solidFill>
                <a:srgbClr val="20586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6"/>
          <p:cNvSpPr/>
          <p:nvPr/>
        </p:nvSpPr>
        <p:spPr>
          <a:xfrm>
            <a:off x="609600" y="2609672"/>
            <a:ext cx="3352800" cy="578837"/>
          </a:xfrm>
          <a:prstGeom prst="roundRect">
            <a:avLst>
              <a:gd name="adj" fmla="val 16667"/>
            </a:avLst>
          </a:prstGeom>
          <a:solidFill>
            <a:srgbClr val="DAEEF3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 err="1">
                <a:latin typeface="Calibri"/>
                <a:ea typeface="Calibri"/>
                <a:cs typeface="Calibri"/>
                <a:sym typeface="Calibri"/>
              </a:rPr>
              <a:t>જરૂરી</a:t>
            </a:r>
            <a:r>
              <a:rPr lang="en-GB" sz="28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b="1" dirty="0" err="1">
                <a:latin typeface="Calibri"/>
                <a:ea typeface="Calibri"/>
                <a:cs typeface="Calibri"/>
                <a:sym typeface="Calibri"/>
              </a:rPr>
              <a:t>સંસાધનો</a:t>
            </a:r>
            <a:r>
              <a:rPr lang="en-GB" sz="2800" b="1" dirty="0">
                <a:latin typeface="Calibri"/>
                <a:ea typeface="Calibri"/>
                <a:cs typeface="Calibri"/>
                <a:sym typeface="Calibri"/>
              </a:rPr>
              <a:t> :</a:t>
            </a:r>
            <a:endParaRPr sz="28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0" name="Google Shape;90;p6"/>
          <p:cNvGrpSpPr/>
          <p:nvPr/>
        </p:nvGrpSpPr>
        <p:grpSpPr>
          <a:xfrm>
            <a:off x="767334" y="3600272"/>
            <a:ext cx="1243674" cy="1600159"/>
            <a:chOff x="609600" y="3276600"/>
            <a:chExt cx="1243674" cy="1600159"/>
          </a:xfrm>
        </p:grpSpPr>
        <p:pic>
          <p:nvPicPr>
            <p:cNvPr id="91" name="Google Shape;91;p6" descr="Pipette, Medical, Medicine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838200" y="3276600"/>
              <a:ext cx="1010097" cy="108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2" name="Google Shape;92;p6"/>
            <p:cNvSpPr txBox="1"/>
            <p:nvPr/>
          </p:nvSpPr>
          <p:spPr>
            <a:xfrm>
              <a:off x="609600" y="4415135"/>
              <a:ext cx="1243674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 b="1" dirty="0" err="1">
                  <a:latin typeface="Calibri" pitchFamily="34" charset="0"/>
                  <a:cs typeface="Calibri" pitchFamily="34" charset="0"/>
                </a:rPr>
                <a:t>ડ્રોપર</a:t>
              </a:r>
              <a:r>
                <a:rPr lang="en-GB" sz="2400" dirty="0">
                  <a:latin typeface="Calibri" pitchFamily="34" charset="0"/>
                  <a:cs typeface="Calibri" pitchFamily="34" charset="0"/>
                </a:rPr>
                <a:t> </a:t>
              </a:r>
              <a:endParaRPr sz="2400" dirty="0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93" name="Google Shape;93;p6"/>
          <p:cNvGrpSpPr/>
          <p:nvPr/>
        </p:nvGrpSpPr>
        <p:grpSpPr>
          <a:xfrm>
            <a:off x="2443734" y="3600272"/>
            <a:ext cx="1828800" cy="2343288"/>
            <a:chOff x="2286000" y="3276600"/>
            <a:chExt cx="1828800" cy="2343288"/>
          </a:xfrm>
        </p:grpSpPr>
        <p:pic>
          <p:nvPicPr>
            <p:cNvPr id="94" name="Google Shape;94;p6" descr="iodine_20180731_128146263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95600" y="3276600"/>
              <a:ext cx="537978" cy="108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5" name="Google Shape;95;p6"/>
            <p:cNvSpPr txBox="1"/>
            <p:nvPr/>
          </p:nvSpPr>
          <p:spPr>
            <a:xfrm>
              <a:off x="2286000" y="4419600"/>
              <a:ext cx="1828800" cy="12002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 b="1" dirty="0" err="1">
                  <a:latin typeface="Calibri" pitchFamily="34" charset="0"/>
                  <a:cs typeface="Calibri" pitchFamily="34" charset="0"/>
                </a:rPr>
                <a:t>કથ્થાઈ</a:t>
              </a:r>
              <a:r>
                <a:rPr lang="en-GB" sz="2400" b="1" dirty="0">
                  <a:latin typeface="Calibri" pitchFamily="34" charset="0"/>
                  <a:cs typeface="Calibri" pitchFamily="34" charset="0"/>
                </a:rPr>
                <a:t> 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 b="1" dirty="0" err="1">
                  <a:latin typeface="Calibri" pitchFamily="34" charset="0"/>
                  <a:cs typeface="Calibri" pitchFamily="34" charset="0"/>
                </a:rPr>
                <a:t>આયોડિન</a:t>
              </a:r>
              <a:r>
                <a:rPr lang="en-GB" sz="2400" b="1" dirty="0">
                  <a:latin typeface="Calibri" pitchFamily="34" charset="0"/>
                  <a:cs typeface="Calibri" pitchFamily="34" charset="0"/>
                </a:rPr>
                <a:t> 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 b="1" dirty="0" err="1">
                  <a:latin typeface="Calibri" pitchFamily="34" charset="0"/>
                  <a:cs typeface="Calibri" pitchFamily="34" charset="0"/>
                </a:rPr>
                <a:t>દ્રાવણ</a:t>
              </a:r>
              <a:r>
                <a:rPr lang="en-GB" sz="2400" b="1" dirty="0">
                  <a:latin typeface="Calibri" pitchFamily="34" charset="0"/>
                  <a:cs typeface="Calibri" pitchFamily="34" charset="0"/>
                </a:rPr>
                <a:t> </a:t>
              </a:r>
              <a:endParaRPr sz="2400" b="1" dirty="0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96" name="Google Shape;96;p6"/>
          <p:cNvGrpSpPr/>
          <p:nvPr/>
        </p:nvGrpSpPr>
        <p:grpSpPr>
          <a:xfrm>
            <a:off x="6939534" y="3600272"/>
            <a:ext cx="1442466" cy="1629528"/>
            <a:chOff x="6781800" y="3276600"/>
            <a:chExt cx="1442466" cy="1629528"/>
          </a:xfrm>
        </p:grpSpPr>
        <p:pic>
          <p:nvPicPr>
            <p:cNvPr id="97" name="Google Shape;97;p6" descr="fruits_and_vegetables_20121116_196008404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781800" y="3276600"/>
              <a:ext cx="1442466" cy="108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8" name="Google Shape;98;p6"/>
            <p:cNvSpPr txBox="1"/>
            <p:nvPr/>
          </p:nvSpPr>
          <p:spPr>
            <a:xfrm>
              <a:off x="6859754" y="4444504"/>
              <a:ext cx="1316474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 b="1" dirty="0" err="1">
                  <a:latin typeface="Calibri" pitchFamily="34" charset="0"/>
                  <a:cs typeface="Calibri" pitchFamily="34" charset="0"/>
                </a:rPr>
                <a:t>સફરજન</a:t>
              </a:r>
              <a:endParaRPr sz="2400" b="1" dirty="0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99" name="Google Shape;99;p6"/>
          <p:cNvGrpSpPr/>
          <p:nvPr/>
        </p:nvGrpSpPr>
        <p:grpSpPr>
          <a:xfrm>
            <a:off x="4577334" y="3600272"/>
            <a:ext cx="1677176" cy="1678632"/>
            <a:chOff x="4419600" y="3276600"/>
            <a:chExt cx="1677176" cy="1678632"/>
          </a:xfrm>
        </p:grpSpPr>
        <p:pic>
          <p:nvPicPr>
            <p:cNvPr id="100" name="Google Shape;100;p6" descr="bread_20180402_1941229930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4419600" y="3276600"/>
              <a:ext cx="1677176" cy="108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" name="Google Shape;101;p6"/>
            <p:cNvSpPr txBox="1"/>
            <p:nvPr/>
          </p:nvSpPr>
          <p:spPr>
            <a:xfrm>
              <a:off x="4761753" y="4432052"/>
              <a:ext cx="936218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800" b="1" dirty="0" err="1">
                  <a:latin typeface="Calibri" pitchFamily="34" charset="0"/>
                  <a:cs typeface="Calibri" pitchFamily="34" charset="0"/>
                </a:rPr>
                <a:t>બ્રેડ</a:t>
              </a:r>
              <a:r>
                <a:rPr lang="en-GB" sz="2800" dirty="0">
                  <a:latin typeface="Calibri" pitchFamily="34" charset="0"/>
                  <a:cs typeface="Calibri" pitchFamily="34" charset="0"/>
                </a:rPr>
                <a:t> </a:t>
              </a:r>
              <a:endParaRPr sz="2800" dirty="0">
                <a:latin typeface="Calibri" pitchFamily="34" charset="0"/>
                <a:cs typeface="Calibri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7"/>
          <p:cNvGrpSpPr/>
          <p:nvPr/>
        </p:nvGrpSpPr>
        <p:grpSpPr>
          <a:xfrm>
            <a:off x="2158411" y="2334603"/>
            <a:ext cx="1803989" cy="1859049"/>
            <a:chOff x="2017408" y="2334603"/>
            <a:chExt cx="1803989" cy="1859049"/>
          </a:xfrm>
        </p:grpSpPr>
        <p:pic>
          <p:nvPicPr>
            <p:cNvPr id="108" name="Google Shape;108;p7" descr="cooked_rice_20180403_124933163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-5400000">
              <a:off x="2277900" y="2114103"/>
              <a:ext cx="1322997" cy="176399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9" name="Google Shape;109;p7"/>
            <p:cNvSpPr txBox="1"/>
            <p:nvPr/>
          </p:nvSpPr>
          <p:spPr>
            <a:xfrm>
              <a:off x="2017408" y="3732028"/>
              <a:ext cx="1777070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 b="1" dirty="0" err="1">
                  <a:latin typeface="Calibri" pitchFamily="34" charset="0"/>
                  <a:cs typeface="Calibri" pitchFamily="34" charset="0"/>
                </a:rPr>
                <a:t>બાફેલો</a:t>
              </a:r>
              <a:r>
                <a:rPr lang="en-GB" sz="2400" b="1" dirty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GB" sz="2400" b="1" dirty="0" err="1">
                  <a:latin typeface="Calibri" pitchFamily="34" charset="0"/>
                  <a:cs typeface="Calibri" pitchFamily="34" charset="0"/>
                </a:rPr>
                <a:t>ભાત</a:t>
              </a:r>
              <a:r>
                <a:rPr lang="en-GB" sz="2400" b="1" dirty="0">
                  <a:latin typeface="Calibri" pitchFamily="34" charset="0"/>
                  <a:cs typeface="Calibri" pitchFamily="34" charset="0"/>
                </a:rPr>
                <a:t> </a:t>
              </a:r>
              <a:endParaRPr sz="2400" b="1" dirty="0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110" name="Google Shape;110;p7"/>
          <p:cNvGrpSpPr/>
          <p:nvPr/>
        </p:nvGrpSpPr>
        <p:grpSpPr>
          <a:xfrm>
            <a:off x="5181602" y="2208978"/>
            <a:ext cx="2182784" cy="2155025"/>
            <a:chOff x="5439183" y="2362200"/>
            <a:chExt cx="2073642" cy="1946805"/>
          </a:xfrm>
        </p:grpSpPr>
        <p:pic>
          <p:nvPicPr>
            <p:cNvPr id="111" name="Google Shape;111;p7" descr="biScuitS_cookieS_20180406_184638143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439183" y="2362200"/>
              <a:ext cx="2073642" cy="147599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" name="Google Shape;112;p7"/>
            <p:cNvSpPr txBox="1"/>
            <p:nvPr/>
          </p:nvSpPr>
          <p:spPr>
            <a:xfrm>
              <a:off x="5844214" y="3891983"/>
              <a:ext cx="1156086" cy="4170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 b="1" dirty="0" err="1">
                  <a:latin typeface="Calibri" pitchFamily="34" charset="0"/>
                  <a:cs typeface="Calibri" pitchFamily="34" charset="0"/>
                </a:rPr>
                <a:t>બિસ્કિટો</a:t>
              </a:r>
              <a:endParaRPr sz="2400" b="1" dirty="0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113" name="Google Shape;113;p7"/>
          <p:cNvGrpSpPr/>
          <p:nvPr/>
        </p:nvGrpSpPr>
        <p:grpSpPr>
          <a:xfrm>
            <a:off x="2133600" y="4495800"/>
            <a:ext cx="1808475" cy="1994484"/>
            <a:chOff x="2133600" y="4495800"/>
            <a:chExt cx="1808475" cy="1994484"/>
          </a:xfrm>
        </p:grpSpPr>
        <p:pic>
          <p:nvPicPr>
            <p:cNvPr id="114" name="Google Shape;114;p7" descr="grainS_20180326_157532151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133600" y="4495800"/>
              <a:ext cx="1808475" cy="147599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" name="Google Shape;115;p7"/>
            <p:cNvSpPr txBox="1"/>
            <p:nvPr/>
          </p:nvSpPr>
          <p:spPr>
            <a:xfrm>
              <a:off x="2243470" y="6028660"/>
              <a:ext cx="1599733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 b="1" dirty="0" err="1">
                  <a:latin typeface="Calibri" pitchFamily="34" charset="0"/>
                  <a:cs typeface="Calibri" pitchFamily="34" charset="0"/>
                </a:rPr>
                <a:t>રાંધેલી</a:t>
              </a:r>
              <a:r>
                <a:rPr lang="en-GB" sz="2400" b="1" dirty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GB" sz="2400" b="1" dirty="0" err="1">
                  <a:latin typeface="Calibri" pitchFamily="34" charset="0"/>
                  <a:cs typeface="Calibri" pitchFamily="34" charset="0"/>
                </a:rPr>
                <a:t>દાળ</a:t>
              </a:r>
              <a:r>
                <a:rPr lang="en-GB" sz="2400" b="1" dirty="0">
                  <a:latin typeface="Calibri" pitchFamily="34" charset="0"/>
                  <a:cs typeface="Calibri" pitchFamily="34" charset="0"/>
                </a:rPr>
                <a:t> </a:t>
              </a:r>
              <a:endParaRPr sz="2400" b="1" dirty="0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116" name="Google Shape;116;p7"/>
          <p:cNvGrpSpPr/>
          <p:nvPr/>
        </p:nvGrpSpPr>
        <p:grpSpPr>
          <a:xfrm>
            <a:off x="5348493" y="4495800"/>
            <a:ext cx="1801217" cy="1981149"/>
            <a:chOff x="5348493" y="4495800"/>
            <a:chExt cx="1801217" cy="1981149"/>
          </a:xfrm>
        </p:grpSpPr>
        <p:pic>
          <p:nvPicPr>
            <p:cNvPr id="117" name="Google Shape;117;p7" descr="eyeS_of_potato_20180404_1267552646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348493" y="4495800"/>
              <a:ext cx="1801217" cy="147599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" name="Google Shape;118;p7"/>
            <p:cNvSpPr txBox="1"/>
            <p:nvPr/>
          </p:nvSpPr>
          <p:spPr>
            <a:xfrm>
              <a:off x="5791200" y="6015325"/>
              <a:ext cx="1358400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 b="1" dirty="0" err="1" smtClean="0">
                  <a:latin typeface="Calibri" pitchFamily="34" charset="0"/>
                  <a:cs typeface="Calibri" pitchFamily="34" charset="0"/>
                </a:rPr>
                <a:t>બટા</a:t>
              </a:r>
              <a:r>
                <a:rPr lang="gu-IN" sz="2400" b="1" dirty="0" smtClean="0">
                  <a:latin typeface="Calibri" pitchFamily="34" charset="0"/>
                </a:rPr>
                <a:t>કા </a:t>
              </a:r>
              <a:r>
                <a:rPr lang="en-GB" sz="2400" dirty="0" smtClean="0">
                  <a:latin typeface="Calibri" pitchFamily="34" charset="0"/>
                  <a:cs typeface="Calibri" pitchFamily="34" charset="0"/>
                </a:rPr>
                <a:t> </a:t>
              </a:r>
              <a:endParaRPr sz="2400" dirty="0"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119" name="Google Shape;119;p7"/>
          <p:cNvSpPr/>
          <p:nvPr/>
        </p:nvSpPr>
        <p:spPr>
          <a:xfrm>
            <a:off x="2590800" y="152400"/>
            <a:ext cx="3733800" cy="715045"/>
          </a:xfrm>
          <a:prstGeom prst="roundRect">
            <a:avLst>
              <a:gd name="adj" fmla="val 16667"/>
            </a:avLst>
          </a:prstGeom>
          <a:solidFill>
            <a:srgbClr val="F4C153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 err="1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પ્રવૃત્તિ</a:t>
            </a:r>
            <a:r>
              <a:rPr lang="en-GB" sz="3600" b="1" dirty="0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 2</a:t>
            </a:r>
            <a:endParaRPr sz="3600" b="1" dirty="0">
              <a:solidFill>
                <a:srgbClr val="20586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7"/>
          <p:cNvSpPr/>
          <p:nvPr/>
        </p:nvSpPr>
        <p:spPr>
          <a:xfrm>
            <a:off x="762000" y="1316666"/>
            <a:ext cx="3352800" cy="578837"/>
          </a:xfrm>
          <a:prstGeom prst="roundRect">
            <a:avLst>
              <a:gd name="adj" fmla="val 16667"/>
            </a:avLst>
          </a:prstGeom>
          <a:solidFill>
            <a:srgbClr val="DAEEF3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જરૂરી</a:t>
            </a:r>
            <a:r>
              <a:rPr lang="en-GB" sz="2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સંસાધનો</a:t>
            </a:r>
            <a:r>
              <a:rPr lang="en-GB" sz="2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28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8"/>
          <p:cNvSpPr txBox="1"/>
          <p:nvPr/>
        </p:nvSpPr>
        <p:spPr>
          <a:xfrm>
            <a:off x="609600" y="1752600"/>
            <a:ext cx="81534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2400" b="1" dirty="0">
                <a:effectLst/>
                <a:latin typeface="Calibri" pitchFamily="34" charset="0"/>
              </a:rPr>
              <a:t>બ્રેડનો એક નાનો ટુકડો લો અને તેના પર આયોડિન </a:t>
            </a:r>
            <a:r>
              <a:rPr lang="en-GB" sz="2400" b="1" dirty="0" err="1">
                <a:effectLst/>
                <a:latin typeface="Calibri" pitchFamily="34" charset="0"/>
                <a:cs typeface="Calibri" pitchFamily="34" charset="0"/>
              </a:rPr>
              <a:t>દ્રાવણ</a:t>
            </a:r>
            <a:r>
              <a:rPr lang="gu-IN" sz="2400" b="1" dirty="0">
                <a:effectLst/>
                <a:latin typeface="Calibri" pitchFamily="34" charset="0"/>
              </a:rPr>
              <a:t>નું એક ટીપું નાખો.</a:t>
            </a:r>
            <a:endParaRPr sz="2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7" name="Google Shape;127;p8"/>
          <p:cNvSpPr txBox="1"/>
          <p:nvPr/>
        </p:nvSpPr>
        <p:spPr>
          <a:xfrm>
            <a:off x="609600" y="3124200"/>
            <a:ext cx="78486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અન્ય</a:t>
            </a:r>
            <a:r>
              <a:rPr lang="en-GB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દરેક</a:t>
            </a:r>
            <a:r>
              <a:rPr lang="en-GB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વસ્તુનું</a:t>
            </a:r>
            <a:r>
              <a:rPr lang="en-GB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એ જ </a:t>
            </a:r>
            <a:r>
              <a:rPr lang="en-GB" sz="2400" b="1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રીતે</a:t>
            </a:r>
            <a:r>
              <a:rPr lang="en-GB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પરીક્ષણ</a:t>
            </a:r>
            <a:r>
              <a:rPr lang="en-GB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કરો</a:t>
            </a:r>
            <a:r>
              <a:rPr lang="en-GB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અને</a:t>
            </a:r>
            <a:r>
              <a:rPr lang="en-GB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અવલોકનો</a:t>
            </a:r>
            <a:r>
              <a:rPr lang="en-GB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નોંધો</a:t>
            </a:r>
            <a:r>
              <a:rPr lang="en-US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128" name="Google Shape;128;p8"/>
          <p:cNvSpPr txBox="1"/>
          <p:nvPr/>
        </p:nvSpPr>
        <p:spPr>
          <a:xfrm>
            <a:off x="556438" y="4265428"/>
            <a:ext cx="79248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 err="1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રસાયણોનો</a:t>
            </a:r>
            <a:r>
              <a:rPr lang="en-GB" sz="2400" b="1" dirty="0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ઉપયોગ</a:t>
            </a:r>
            <a:r>
              <a:rPr lang="en-GB" sz="2400" b="1" dirty="0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કરતા</a:t>
            </a:r>
            <a:r>
              <a:rPr lang="en-GB" sz="2400" b="1" dirty="0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દરેક</a:t>
            </a:r>
            <a:r>
              <a:rPr lang="en-GB" sz="2400" b="1" dirty="0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પ્રયોગ</a:t>
            </a:r>
            <a:r>
              <a:rPr lang="en-GB" sz="2400" b="1" dirty="0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પછી</a:t>
            </a:r>
            <a:r>
              <a:rPr lang="en-GB" sz="2400" b="1" dirty="0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હંમેશા</a:t>
            </a:r>
            <a:r>
              <a:rPr lang="en-GB" sz="2400" b="1" dirty="0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તમારા</a:t>
            </a:r>
            <a:r>
              <a:rPr lang="en-GB" sz="2400" b="1" dirty="0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હાથ</a:t>
            </a:r>
            <a:r>
              <a:rPr lang="en-GB" sz="2400" b="1" dirty="0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સારી</a:t>
            </a:r>
            <a:r>
              <a:rPr lang="en-GB" sz="2400" b="1" dirty="0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રીતે</a:t>
            </a:r>
            <a:r>
              <a:rPr lang="en-GB" sz="2400" b="1" dirty="0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ધોઈ</a:t>
            </a:r>
            <a:r>
              <a:rPr lang="en-GB" sz="2400" b="1" dirty="0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લો</a:t>
            </a:r>
            <a:r>
              <a:rPr lang="en-US" sz="2400" b="1" dirty="0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129" name="Google Shape;129;p8"/>
          <p:cNvSpPr/>
          <p:nvPr/>
        </p:nvSpPr>
        <p:spPr>
          <a:xfrm>
            <a:off x="2590800" y="152400"/>
            <a:ext cx="3733800" cy="715089"/>
          </a:xfrm>
          <a:prstGeom prst="roundRect">
            <a:avLst>
              <a:gd name="adj" fmla="val 16667"/>
            </a:avLst>
          </a:prstGeom>
          <a:solidFill>
            <a:srgbClr val="F4C153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 err="1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પ્રક્રિયા</a:t>
            </a:r>
            <a:r>
              <a:rPr lang="en-GB" sz="3600" b="1" dirty="0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600" b="1" dirty="0">
              <a:solidFill>
                <a:srgbClr val="20586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5" name="Google Shape;135;p9"/>
          <p:cNvGraphicFramePr/>
          <p:nvPr>
            <p:extLst>
              <p:ext uri="{D42A27DB-BD31-4B8C-83A1-F6EECF244321}">
                <p14:modId xmlns:p14="http://schemas.microsoft.com/office/powerpoint/2010/main" xmlns="" val="90185338"/>
              </p:ext>
            </p:extLst>
          </p:nvPr>
        </p:nvGraphicFramePr>
        <p:xfrm>
          <a:off x="838200" y="1447800"/>
          <a:ext cx="7086600" cy="4190975"/>
        </p:xfrm>
        <a:graphic>
          <a:graphicData uri="http://schemas.openxmlformats.org/drawingml/2006/table">
            <a:tbl>
              <a:tblPr>
                <a:noFill/>
                <a:tableStyleId>{AA9102A5-C41D-4150-8A8F-8DB9698317E8}</a:tableStyleId>
              </a:tblPr>
              <a:tblGrid>
                <a:gridCol w="990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33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030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 b="1" u="none" strike="noStrike" cap="none" dirty="0" err="1">
                          <a:solidFill>
                            <a:srgbClr val="632423"/>
                          </a:solidFill>
                        </a:rPr>
                        <a:t>અનુ.નં</a:t>
                      </a:r>
                      <a:r>
                        <a:rPr lang="en-GB" sz="2400" b="1" u="none" strike="noStrike" cap="none" dirty="0">
                          <a:solidFill>
                            <a:srgbClr val="632423"/>
                          </a:solidFill>
                        </a:rPr>
                        <a:t>.</a:t>
                      </a:r>
                      <a:r>
                        <a:rPr lang="en-US" sz="2400" b="1" u="none" strike="noStrike" cap="none" dirty="0">
                          <a:solidFill>
                            <a:srgbClr val="632423"/>
                          </a:solidFill>
                        </a:rPr>
                        <a:t> </a:t>
                      </a:r>
                      <a:endParaRPr sz="2400" b="1" u="none" strike="noStrike" cap="none" dirty="0">
                        <a:solidFill>
                          <a:srgbClr val="632423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 b="1" u="none" strike="noStrike" cap="none" dirty="0" err="1">
                          <a:solidFill>
                            <a:srgbClr val="63242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ખાધ</a:t>
                      </a:r>
                      <a:r>
                        <a:rPr lang="en-GB" sz="2400" b="1" u="none" strike="noStrike" cap="none" dirty="0">
                          <a:solidFill>
                            <a:srgbClr val="63242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GB" sz="2400" b="1" u="none" strike="noStrike" cap="none" dirty="0" err="1">
                          <a:solidFill>
                            <a:srgbClr val="63242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પદાર્થો</a:t>
                      </a:r>
                      <a:r>
                        <a:rPr lang="en-GB" sz="2400" b="1" u="none" strike="noStrike" cap="none" dirty="0">
                          <a:solidFill>
                            <a:srgbClr val="63242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2400" b="1" u="none" strike="noStrike" cap="none" dirty="0">
                        <a:solidFill>
                          <a:srgbClr val="632423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 b="1" u="none" strike="noStrike" cap="none" dirty="0" err="1">
                          <a:solidFill>
                            <a:srgbClr val="63242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વાદળી</a:t>
                      </a:r>
                      <a:r>
                        <a:rPr lang="en-GB" sz="2400" b="1" u="none" strike="noStrike" cap="none" dirty="0">
                          <a:solidFill>
                            <a:srgbClr val="63242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GB" sz="2400" b="1" u="none" strike="noStrike" cap="none" dirty="0" err="1">
                          <a:solidFill>
                            <a:srgbClr val="63242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રંગમાં</a:t>
                      </a:r>
                      <a:r>
                        <a:rPr lang="en-GB" sz="2400" b="1" u="none" strike="noStrike" cap="none" dirty="0">
                          <a:solidFill>
                            <a:srgbClr val="63242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GB" sz="2400" b="1" u="none" strike="noStrike" cap="none" dirty="0" err="1">
                          <a:solidFill>
                            <a:srgbClr val="63242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પરિવર્તન</a:t>
                      </a:r>
                      <a:r>
                        <a:rPr lang="en-GB" sz="2400" b="1" u="none" strike="noStrike" cap="none" dirty="0">
                          <a:solidFill>
                            <a:srgbClr val="63242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2400" b="1" u="none" strike="noStrike" cap="none" dirty="0">
                        <a:solidFill>
                          <a:srgbClr val="632423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26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>
                          <a:solidFill>
                            <a:schemeClr val="dk2"/>
                          </a:solidFill>
                        </a:rPr>
                        <a:t>1.</a:t>
                      </a:r>
                      <a:endParaRPr sz="2400" b="1" u="none" strike="noStrike" cap="none" dirty="0">
                        <a:solidFill>
                          <a:schemeClr val="dk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74625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 b="1" u="none" strike="noStrike" cap="none" dirty="0" err="1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બ્રેડ</a:t>
                      </a:r>
                      <a:r>
                        <a:rPr lang="en-GB" sz="2400" b="1" u="none" strike="noStrike" cap="none" dirty="0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2400" b="1" u="none" strike="noStrike" cap="none" dirty="0">
                        <a:solidFill>
                          <a:schemeClr val="dk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>
                          <a:solidFill>
                            <a:schemeClr val="dk2"/>
                          </a:solidFill>
                        </a:rPr>
                        <a:t> </a:t>
                      </a:r>
                      <a:endParaRPr sz="2400" b="1" u="none" strike="noStrike" cap="none">
                        <a:solidFill>
                          <a:schemeClr val="dk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26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>
                          <a:solidFill>
                            <a:schemeClr val="dk2"/>
                          </a:solidFill>
                        </a:rPr>
                        <a:t>2.</a:t>
                      </a:r>
                      <a:endParaRPr sz="2400" b="1" u="none" strike="noStrike" cap="none">
                        <a:solidFill>
                          <a:schemeClr val="dk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74625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 b="1" u="none" strike="noStrike" cap="none" dirty="0" err="1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રાંધેલો</a:t>
                      </a:r>
                      <a:r>
                        <a:rPr lang="en-GB" sz="2400" b="1" u="none" strike="noStrike" cap="none" dirty="0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GB" sz="2400" b="1" u="none" strike="noStrike" cap="none" dirty="0" err="1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ભાત</a:t>
                      </a:r>
                      <a:endParaRPr sz="2400" b="1" u="none" strike="noStrike" cap="none" dirty="0">
                        <a:solidFill>
                          <a:schemeClr val="dk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>
                          <a:solidFill>
                            <a:schemeClr val="dk2"/>
                          </a:solidFill>
                        </a:rPr>
                        <a:t> </a:t>
                      </a:r>
                      <a:endParaRPr sz="2400" b="1" u="none" strike="noStrike" cap="none">
                        <a:solidFill>
                          <a:schemeClr val="dk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26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>
                          <a:solidFill>
                            <a:schemeClr val="dk2"/>
                          </a:solidFill>
                        </a:rPr>
                        <a:t>3.</a:t>
                      </a:r>
                      <a:endParaRPr sz="2400" b="1" u="none" strike="noStrike" cap="none">
                        <a:solidFill>
                          <a:schemeClr val="dk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74625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 b="1" u="none" strike="noStrike" cap="none" dirty="0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GB" sz="2400" b="1" u="none" strike="noStrike" cap="none" dirty="0" err="1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સફરજનનો</a:t>
                      </a:r>
                      <a:r>
                        <a:rPr lang="en-GB" sz="2400" b="1" u="none" strike="noStrike" cap="none" dirty="0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GB" sz="2400" b="1" u="none" strike="noStrike" cap="none" dirty="0" err="1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ટૂકડો</a:t>
                      </a:r>
                      <a:r>
                        <a:rPr lang="en-GB" sz="2400" b="1" u="none" strike="noStrike" cap="none" dirty="0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2400" b="1" u="none" strike="noStrike" cap="none" dirty="0">
                        <a:solidFill>
                          <a:schemeClr val="dk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>
                          <a:solidFill>
                            <a:schemeClr val="dk2"/>
                          </a:solidFill>
                        </a:rPr>
                        <a:t> </a:t>
                      </a:r>
                      <a:endParaRPr sz="2400" b="1" u="none" strike="noStrike" cap="none">
                        <a:solidFill>
                          <a:schemeClr val="dk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26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>
                          <a:solidFill>
                            <a:schemeClr val="dk2"/>
                          </a:solidFill>
                        </a:rPr>
                        <a:t>4.</a:t>
                      </a:r>
                      <a:endParaRPr sz="2400" b="1" u="none" strike="noStrike" cap="none">
                        <a:solidFill>
                          <a:schemeClr val="dk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74625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 b="1" u="none" strike="noStrike" cap="none" dirty="0" err="1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બિસ્કિટ</a:t>
                      </a:r>
                      <a:endParaRPr sz="2400" b="1" u="none" strike="noStrike" cap="none" dirty="0">
                        <a:solidFill>
                          <a:schemeClr val="dk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>
                          <a:solidFill>
                            <a:schemeClr val="dk2"/>
                          </a:solidFill>
                        </a:rPr>
                        <a:t> </a:t>
                      </a:r>
                      <a:endParaRPr sz="2400" b="1" u="none" strike="noStrike" cap="none">
                        <a:solidFill>
                          <a:schemeClr val="dk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26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>
                          <a:solidFill>
                            <a:schemeClr val="dk2"/>
                          </a:solidFill>
                        </a:rPr>
                        <a:t>5.</a:t>
                      </a:r>
                      <a:endParaRPr sz="2400" b="1" u="none" strike="noStrike" cap="none">
                        <a:solidFill>
                          <a:schemeClr val="dk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74625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 b="1" u="none" strike="noStrike" cap="none" dirty="0" err="1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રાંધેલી</a:t>
                      </a:r>
                      <a:r>
                        <a:rPr lang="en-GB" sz="2400" b="1" u="none" strike="noStrike" cap="none" dirty="0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GB" sz="2400" b="1" u="none" strike="noStrike" cap="none" dirty="0" err="1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દાળ</a:t>
                      </a:r>
                      <a:r>
                        <a:rPr lang="en-GB" sz="2400" b="1" u="none" strike="noStrike" cap="none" dirty="0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2400" b="1" u="none" strike="noStrike" cap="none" dirty="0">
                        <a:solidFill>
                          <a:schemeClr val="dk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>
                          <a:solidFill>
                            <a:schemeClr val="dk2"/>
                          </a:solidFill>
                        </a:rPr>
                        <a:t> </a:t>
                      </a:r>
                      <a:endParaRPr sz="2400" b="1" u="none" strike="noStrike" cap="none">
                        <a:solidFill>
                          <a:schemeClr val="dk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26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>
                          <a:solidFill>
                            <a:schemeClr val="dk2"/>
                          </a:solidFill>
                        </a:rPr>
                        <a:t>6.</a:t>
                      </a:r>
                      <a:endParaRPr sz="2400" b="1" u="none" strike="noStrike" cap="none">
                        <a:solidFill>
                          <a:schemeClr val="dk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74625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 b="1" u="none" strike="noStrike" cap="none" dirty="0" err="1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કાચું</a:t>
                      </a:r>
                      <a:r>
                        <a:rPr lang="en-GB" sz="2400" b="1" u="none" strike="noStrike" cap="none" dirty="0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GB" sz="2400" b="1" u="none" strike="noStrike" cap="none" dirty="0" err="1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બટેટું</a:t>
                      </a:r>
                      <a:r>
                        <a:rPr lang="en-GB" sz="2400" b="1" u="none" strike="noStrike" cap="none" dirty="0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2400" b="1" u="none" strike="noStrike" cap="none" dirty="0">
                        <a:solidFill>
                          <a:schemeClr val="dk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>
                          <a:solidFill>
                            <a:schemeClr val="dk2"/>
                          </a:solidFill>
                        </a:rPr>
                        <a:t> </a:t>
                      </a:r>
                      <a:endParaRPr sz="2400" b="1" u="none" strike="noStrike" cap="none" dirty="0">
                        <a:solidFill>
                          <a:schemeClr val="dk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136" name="Google Shape;136;p9"/>
          <p:cNvSpPr/>
          <p:nvPr/>
        </p:nvSpPr>
        <p:spPr>
          <a:xfrm>
            <a:off x="2590800" y="152400"/>
            <a:ext cx="3733800" cy="715089"/>
          </a:xfrm>
          <a:prstGeom prst="roundRect">
            <a:avLst>
              <a:gd name="adj" fmla="val 16667"/>
            </a:avLst>
          </a:prstGeom>
          <a:solidFill>
            <a:srgbClr val="F4C153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 err="1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અવલોકન</a:t>
            </a:r>
            <a:r>
              <a:rPr lang="en-GB" sz="3600" b="1" dirty="0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600" b="1" dirty="0">
              <a:solidFill>
                <a:srgbClr val="20586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0"/>
          <p:cNvSpPr/>
          <p:nvPr/>
        </p:nvSpPr>
        <p:spPr>
          <a:xfrm>
            <a:off x="2590800" y="152400"/>
            <a:ext cx="3733800" cy="715089"/>
          </a:xfrm>
          <a:prstGeom prst="roundRect">
            <a:avLst>
              <a:gd name="adj" fmla="val 16667"/>
            </a:avLst>
          </a:prstGeom>
          <a:solidFill>
            <a:srgbClr val="F4C153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 err="1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નિષ્કર્ષ</a:t>
            </a:r>
            <a:r>
              <a:rPr lang="en-GB" sz="3600" b="1" dirty="0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600" b="1" dirty="0">
              <a:solidFill>
                <a:srgbClr val="20586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142;p10"/>
          <p:cNvSpPr/>
          <p:nvPr/>
        </p:nvSpPr>
        <p:spPr>
          <a:xfrm>
            <a:off x="914400" y="2181404"/>
            <a:ext cx="7315200" cy="2821906"/>
          </a:xfrm>
          <a:prstGeom prst="bevel">
            <a:avLst>
              <a:gd name="adj" fmla="val 12500"/>
            </a:avLst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r>
              <a:rPr lang="gu-IN" sz="28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આ પ્રવૃત્તિ દર્શાવે છે કે સ્ટાર્ચ ધરાવતા ખાધ પદાર્થો આયોડિન દ્રાવણ થી વાદળી થઈ જાય છે. </a:t>
            </a:r>
            <a:endParaRPr lang="gu-IN" sz="2800" b="1" dirty="0" smtClean="0">
              <a:solidFill>
                <a:schemeClr val="accent2">
                  <a:lumMod val="75000"/>
                </a:schemeClr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1"/>
          <p:cNvSpPr txBox="1"/>
          <p:nvPr/>
        </p:nvSpPr>
        <p:spPr>
          <a:xfrm>
            <a:off x="762000" y="1127536"/>
            <a:ext cx="73914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14350" marR="0" lvl="0" indent="-514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gu-IN" sz="2400" b="1" dirty="0">
                <a:effectLst/>
                <a:latin typeface="Calibri" pitchFamily="34" charset="0"/>
              </a:rPr>
              <a:t>જ્યારે તમે દાળનું પરીક્ષણ કર્યું ત્યારે શું થયું અને શા માટે?</a:t>
            </a:r>
            <a:endParaRPr sz="2400" b="1" dirty="0">
              <a:solidFill>
                <a:srgbClr val="4F6128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</p:txBody>
      </p:sp>
      <p:pic>
        <p:nvPicPr>
          <p:cNvPr id="150" name="Google Shape;150;p11" descr="grainS_20180326_15753215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95600" y="3429000"/>
            <a:ext cx="3440516" cy="28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1"/>
          <p:cNvSpPr/>
          <p:nvPr/>
        </p:nvSpPr>
        <p:spPr>
          <a:xfrm>
            <a:off x="1722474" y="152400"/>
            <a:ext cx="5059326" cy="715045"/>
          </a:xfrm>
          <a:prstGeom prst="roundRect">
            <a:avLst>
              <a:gd name="adj" fmla="val 16667"/>
            </a:avLst>
          </a:prstGeom>
          <a:solidFill>
            <a:srgbClr val="F4C153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 err="1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મનન</a:t>
            </a:r>
            <a:r>
              <a:rPr lang="en-GB" sz="3600" b="1" dirty="0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600" b="1" dirty="0" err="1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કરવા</a:t>
            </a:r>
            <a:r>
              <a:rPr lang="en-GB" sz="3600" b="1" dirty="0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600" b="1" dirty="0" err="1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માટેનો</a:t>
            </a:r>
            <a:r>
              <a:rPr lang="en-GB" sz="3600" b="1" dirty="0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600" b="1" dirty="0" err="1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પ્રશ્ન</a:t>
            </a:r>
            <a:r>
              <a:rPr lang="en-GB" sz="3600" b="1" dirty="0">
                <a:solidFill>
                  <a:srgbClr val="20586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600" b="1" dirty="0">
              <a:solidFill>
                <a:srgbClr val="20586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1"/>
          <p:cNvSpPr txBox="1"/>
          <p:nvPr/>
        </p:nvSpPr>
        <p:spPr>
          <a:xfrm>
            <a:off x="1752600" y="2133600"/>
            <a:ext cx="60960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Calibri" pitchFamily="34" charset="0"/>
              </a:rPr>
              <a:t>દાળના</a:t>
            </a:r>
            <a:r>
              <a:rPr lang="gu-IN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alibri" pitchFamily="34" charset="0"/>
              </a:rPr>
              <a:t> </a:t>
            </a:r>
            <a:r>
              <a:rPr lang="gu-IN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Calibri" pitchFamily="34" charset="0"/>
              </a:rPr>
              <a:t>રંગમાં</a:t>
            </a:r>
            <a:r>
              <a:rPr lang="gu-IN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alibri" pitchFamily="34" charset="0"/>
              </a:rPr>
              <a:t> કોઈ ફેરફાર જોવા મળ્યો ન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Calibri" pitchFamily="34" charset="0"/>
                <a:cs typeface="Calibri" pitchFamily="34" charset="0"/>
              </a:rPr>
              <a:t>હિ</a:t>
            </a:r>
            <a:r>
              <a:rPr lang="gu-IN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alibri" pitchFamily="34" charset="0"/>
              </a:rPr>
              <a:t>. તે દર્શાવે છે કે દાળમાં સ્ટાર્ચ નથી.</a:t>
            </a:r>
            <a:endParaRPr sz="2400" b="1" dirty="0">
              <a:solidFill>
                <a:schemeClr val="accent1">
                  <a:lumMod val="50000"/>
                </a:schemeClr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</p:txBody>
      </p:sp>
      <p:sp>
        <p:nvSpPr>
          <p:cNvPr id="153" name="Google Shape;153;p11"/>
          <p:cNvSpPr txBox="1"/>
          <p:nvPr/>
        </p:nvSpPr>
        <p:spPr>
          <a:xfrm>
            <a:off x="762000" y="2281535"/>
            <a:ext cx="992372" cy="461624"/>
          </a:xfrm>
          <a:prstGeom prst="rect">
            <a:avLst/>
          </a:prstGeom>
          <a:gradFill>
            <a:gsLst>
              <a:gs pos="0">
                <a:srgbClr val="FFA09D"/>
              </a:gs>
              <a:gs pos="35000">
                <a:srgbClr val="FFBCBC"/>
              </a:gs>
              <a:gs pos="100000">
                <a:srgbClr val="FFE2E2"/>
              </a:gs>
            </a:gsLst>
            <a:lin ang="16200000" scaled="0"/>
          </a:gradFill>
          <a:ln w="9525" cap="flat" cmpd="sng">
            <a:solidFill>
              <a:srgbClr val="BD4B48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1" rtl="1"/>
            <a:r>
              <a:rPr lang="en-GB" sz="2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જવાબ</a:t>
            </a:r>
            <a:r>
              <a:rPr lang="en-GB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MM Index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60" name="Google Shape;160;p12"/>
          <p:cNvGraphicFramePr/>
          <p:nvPr/>
        </p:nvGraphicFramePr>
        <p:xfrm>
          <a:off x="457200" y="1397001"/>
          <a:ext cx="8229600" cy="3193125"/>
        </p:xfrm>
        <a:graphic>
          <a:graphicData uri="http://schemas.openxmlformats.org/drawingml/2006/table">
            <a:tbl>
              <a:tblPr firstRow="1" bandRow="1">
                <a:noFill/>
                <a:tableStyleId>{AA9102A5-C41D-4150-8A8F-8DB9698317E8}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8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</a:rPr>
                        <a:t>Slide#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</a:rPr>
                        <a:t>Thumbnail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</a:rPr>
                        <a:t>Source and Attribution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2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b="0" u="sng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https://www.publicdomainpictures.net/en/view-image.php?image=198427&amp;picture=white-tiles</a:t>
                      </a:r>
                      <a:endParaRPr sz="11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2,6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b="0" u="sng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https://pixabay.com/en/pipette-medical-medicine-149308/</a:t>
                      </a:r>
                      <a:endParaRPr sz="11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3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sng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https://pixabay.com/en/flask-beaker-chemistry-container-309923/</a:t>
                      </a: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3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b="0" u="sng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https://www.flickr.com/photos/93467196@N02/29001742005 - CC By 2.0</a:t>
                      </a:r>
                      <a:r>
                        <a:rPr lang="en-US" sz="1100" b="0" u="sng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- </a:t>
                      </a:r>
                      <a:r>
                        <a:rPr lang="en-US" sz="1100" b="1" i="0" u="sng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Frost Museum</a:t>
                      </a:r>
                      <a:endParaRPr sz="11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161" name="Google Shape;161;p12" descr="White Tiles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76400" y="2209800"/>
            <a:ext cx="586154" cy="390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2" descr="Pipette, Medical, Medicine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752600" y="2743200"/>
            <a:ext cx="457200" cy="488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2" descr="Flask, Beaker, Chemistry, Container, Laboratory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752600" y="3352800"/>
            <a:ext cx="266367" cy="348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2" descr="29001742005_c4f3106351_z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676400" y="4038600"/>
            <a:ext cx="339545" cy="3395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369</Words>
  <Application>Microsoft Office PowerPoint</Application>
  <PresentationFormat>On-screen Show (4:3)</PresentationFormat>
  <Paragraphs>114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MM Index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Satish</cp:lastModifiedBy>
  <cp:revision>16</cp:revision>
  <dcterms:created xsi:type="dcterms:W3CDTF">2018-12-16T04:20:25Z</dcterms:created>
  <dcterms:modified xsi:type="dcterms:W3CDTF">2026-05-09T15:18:56Z</dcterms:modified>
</cp:coreProperties>
</file>