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62" r:id="rId5"/>
    <p:sldId id="260" r:id="rId6"/>
    <p:sldId id="261" r:id="rId7"/>
    <p:sldId id="265" r:id="rId8"/>
    <p:sldId id="269" r:id="rId9"/>
    <p:sldId id="268" r:id="rId10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9" roundtripDataSignature="AMtx7mgWj7AJfU2Y0mu3Pme3OX4yrRtW0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408D61D-E80E-421E-A159-6F0C7289B274}">
  <a:tblStyle styleId="{9408D61D-E80E-421E-A159-6F0C7289B274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" name="Google Shape;3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" name="Google Shape;4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8" name="Google Shape;14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" name="Google Shape;7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b="1"/>
              <a:t>Notes for teacher-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b="1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b="1"/>
              <a:t>(This slide is animated).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Sources of CO 2- Carbon dioxide is present in atmosphere. </a:t>
            </a:r>
            <a:r>
              <a:rPr lang="en-US" sz="12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Much of the carbon dioxide comes from living organisms that exhale (breath it out), but some also comes from factory smokestacks and car fumes.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1" name="Google Shape;24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14" name="Google Shape;14;p14"/>
          <p:cNvGrpSpPr/>
          <p:nvPr/>
        </p:nvGrpSpPr>
        <p:grpSpPr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15" name="Google Shape;15;p14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B0F0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/>
            </a:p>
          </p:txBody>
        </p:sp>
        <p:sp>
          <p:nvSpPr>
            <p:cNvPr id="16" name="Google Shape;16;p14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FB3B69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/>
            </a:p>
          </p:txBody>
        </p:sp>
        <p:sp>
          <p:nvSpPr>
            <p:cNvPr id="17" name="Google Shape;17;p14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3F3151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</a:t>
              </a:r>
              <a:endParaRPr/>
            </a:p>
          </p:txBody>
        </p:sp>
        <p:sp>
          <p:nvSpPr>
            <p:cNvPr id="18" name="Google Shape;18;p14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8000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</a:t>
              </a:r>
              <a:endParaRPr/>
            </a:p>
          </p:txBody>
        </p:sp>
        <p:cxnSp>
          <p:nvCxnSpPr>
            <p:cNvPr id="19" name="Google Shape;19;p14"/>
            <p:cNvCxnSpPr/>
            <p:nvPr/>
          </p:nvCxnSpPr>
          <p:spPr>
            <a:xfrm>
              <a:off x="682020" y="0"/>
              <a:ext cx="0" cy="814025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0" name="Google Shape;20;p14"/>
            <p:cNvCxnSpPr/>
            <p:nvPr/>
          </p:nvCxnSpPr>
          <p:spPr>
            <a:xfrm>
              <a:off x="0" y="651981"/>
              <a:ext cx="828291" cy="0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1" name="Google Shape;21;p14"/>
            <p:cNvCxnSpPr/>
            <p:nvPr/>
          </p:nvCxnSpPr>
          <p:spPr>
            <a:xfrm>
              <a:off x="748636" y="218977"/>
              <a:ext cx="0" cy="633131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2" name="Google Shape;22;p14"/>
            <p:cNvCxnSpPr/>
            <p:nvPr/>
          </p:nvCxnSpPr>
          <p:spPr>
            <a:xfrm>
              <a:off x="196227" y="712914"/>
              <a:ext cx="676124" cy="0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23" name="Google Shape;23;p14"/>
          <p:cNvSpPr/>
          <p:nvPr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US" sz="1400" b="0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/>
          </a:p>
        </p:txBody>
      </p:sp>
      <p:pic>
        <p:nvPicPr>
          <p:cNvPr id="24" name="Google Shape;24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62807" y="554349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8" name="Google Shape;28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229600" y="594360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31090" y="52321"/>
            <a:ext cx="967390" cy="93827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3">
            <a:hlinkClick r:id="rId5"/>
          </p:cNvPr>
          <p:cNvSpPr/>
          <p:nvPr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©www.srisathyasaividyavahini.org</a:t>
            </a: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jpeg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"/>
          <p:cNvSpPr/>
          <p:nvPr/>
        </p:nvSpPr>
        <p:spPr>
          <a:xfrm>
            <a:off x="865984" y="404664"/>
            <a:ext cx="7162400" cy="5976664"/>
          </a:xfrm>
          <a:prstGeom prst="rect">
            <a:avLst/>
          </a:prstGeom>
          <a:solidFill>
            <a:schemeClr val="bg1"/>
          </a:solidFill>
          <a:ln w="254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" name="Google Shape;35;p1" descr="Tree with shadow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96972" y="2444832"/>
            <a:ext cx="3490984" cy="3380859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1"/>
          <p:cNvSpPr/>
          <p:nvPr/>
        </p:nvSpPr>
        <p:spPr>
          <a:xfrm>
            <a:off x="865984" y="1933565"/>
            <a:ext cx="2049832" cy="2014435"/>
          </a:xfrm>
          <a:prstGeom prst="sun">
            <a:avLst>
              <a:gd name="adj" fmla="val 25000"/>
            </a:avLst>
          </a:prstGeom>
          <a:solidFill>
            <a:srgbClr val="FFFF00"/>
          </a:solidFill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7" name="Google Shape;37;p1"/>
          <p:cNvCxnSpPr/>
          <p:nvPr/>
        </p:nvCxnSpPr>
        <p:spPr>
          <a:xfrm>
            <a:off x="2952460" y="2968779"/>
            <a:ext cx="719586" cy="288207"/>
          </a:xfrm>
          <a:prstGeom prst="straightConnector1">
            <a:avLst/>
          </a:prstGeom>
          <a:noFill/>
          <a:ln w="38100" cap="flat" cmpd="sng">
            <a:solidFill>
              <a:srgbClr val="FFFF00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38" name="Google Shape;38;p1"/>
          <p:cNvCxnSpPr/>
          <p:nvPr/>
        </p:nvCxnSpPr>
        <p:spPr>
          <a:xfrm>
            <a:off x="2952460" y="2687518"/>
            <a:ext cx="919163" cy="281261"/>
          </a:xfrm>
          <a:prstGeom prst="straightConnector1">
            <a:avLst/>
          </a:prstGeom>
          <a:noFill/>
          <a:ln w="38100" cap="flat" cmpd="sng">
            <a:solidFill>
              <a:srgbClr val="FFFF00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39" name="Google Shape;39;p1"/>
          <p:cNvCxnSpPr/>
          <p:nvPr/>
        </p:nvCxnSpPr>
        <p:spPr>
          <a:xfrm>
            <a:off x="2952460" y="3256986"/>
            <a:ext cx="719586" cy="344027"/>
          </a:xfrm>
          <a:prstGeom prst="straightConnector1">
            <a:avLst/>
          </a:prstGeom>
          <a:noFill/>
          <a:ln w="38100" cap="flat" cmpd="sng">
            <a:solidFill>
              <a:srgbClr val="FFFF00"/>
            </a:solidFill>
            <a:prstDash val="solid"/>
            <a:round/>
            <a:headEnd type="none" w="sm" len="sm"/>
            <a:tailEnd type="stealth" w="med" len="med"/>
          </a:ln>
        </p:spPr>
      </p:cxnSp>
      <p:pic>
        <p:nvPicPr>
          <p:cNvPr id="40" name="Google Shape;40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75007" y="2839988"/>
            <a:ext cx="1334914" cy="877751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1"/>
          <p:cNvSpPr txBox="1"/>
          <p:nvPr/>
        </p:nvSpPr>
        <p:spPr>
          <a:xfrm>
            <a:off x="2077622" y="807341"/>
            <a:ext cx="4537667" cy="923289"/>
          </a:xfrm>
          <a:prstGeom prst="rect">
            <a:avLst/>
          </a:prstGeom>
          <a:solidFill>
            <a:srgbClr val="FDE9D8"/>
          </a:solidFill>
          <a:ln w="9525" cap="flat" cmpd="sng">
            <a:solidFill>
              <a:srgbClr val="97480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0" u="none" strike="noStrike" cap="none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પ્રકાશસંશ્લેષણ</a:t>
            </a:r>
            <a:endParaRPr sz="5400" b="1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"/>
          <p:cNvSpPr txBox="1"/>
          <p:nvPr/>
        </p:nvSpPr>
        <p:spPr>
          <a:xfrm>
            <a:off x="2328333" y="0"/>
            <a:ext cx="2977445" cy="64629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પ્રકાશસંશ્લેષણ</a:t>
            </a:r>
            <a:endParaRPr sz="3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Google Shape;48;p2" descr="light-soil-photosynthesis-food-sun-plant-5431.jpg"/>
          <p:cNvPicPr preferRelativeResize="0"/>
          <p:nvPr/>
        </p:nvPicPr>
        <p:blipFill rotWithShape="1">
          <a:blip r:embed="rId3">
            <a:alphaModFix/>
          </a:blip>
          <a:srcRect t="1718" b="4403"/>
          <a:stretch/>
        </p:blipFill>
        <p:spPr>
          <a:xfrm>
            <a:off x="1800577" y="725312"/>
            <a:ext cx="4267200" cy="273946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" name="Google Shape;49;p2"/>
          <p:cNvGrpSpPr/>
          <p:nvPr/>
        </p:nvGrpSpPr>
        <p:grpSpPr>
          <a:xfrm>
            <a:off x="381000" y="3533422"/>
            <a:ext cx="8077200" cy="2970366"/>
            <a:chOff x="0" y="0"/>
            <a:chExt cx="8077200" cy="2769988"/>
          </a:xfrm>
        </p:grpSpPr>
        <p:sp>
          <p:nvSpPr>
            <p:cNvPr id="7" name="Google Shape;50;p2"/>
            <p:cNvSpPr/>
            <p:nvPr/>
          </p:nvSpPr>
          <p:spPr>
            <a:xfrm>
              <a:off x="0" y="0"/>
              <a:ext cx="6461760" cy="609397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759336"/>
                </a:gs>
                <a:gs pos="80000">
                  <a:srgbClr val="99C247"/>
                </a:gs>
                <a:gs pos="100000">
                  <a:srgbClr val="9BC545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51;p2"/>
            <p:cNvSpPr txBox="1"/>
            <p:nvPr/>
          </p:nvSpPr>
          <p:spPr>
            <a:xfrm>
              <a:off x="0" y="0"/>
              <a:ext cx="5788375" cy="6093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>
                <a:lnSpc>
                  <a:spcPct val="90000"/>
                </a:lnSpc>
              </a:pPr>
              <a:r>
                <a:rPr lang="gu-IN" sz="2400" b="1" dirty="0">
                  <a:solidFill>
                    <a:schemeClr val="bg1"/>
                  </a:solidFill>
                  <a:latin typeface="Calibri" pitchFamily="34" charset="0"/>
                </a:rPr>
                <a:t>લીલી વનસ્પતિઓ અને કેટલીક લીલ સૂર્યમાંથી પ્રકાશને ગ્રહણ કરે છે</a:t>
              </a:r>
              <a:endParaRPr sz="2400">
                <a:solidFill>
                  <a:schemeClr val="bg1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endParaRPr>
            </a:p>
          </p:txBody>
        </p:sp>
        <p:sp>
          <p:nvSpPr>
            <p:cNvPr id="9" name="Google Shape;52;p2"/>
            <p:cNvSpPr/>
            <p:nvPr/>
          </p:nvSpPr>
          <p:spPr>
            <a:xfrm>
              <a:off x="541172" y="720197"/>
              <a:ext cx="6461760" cy="609397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398C57"/>
                </a:gs>
                <a:gs pos="80000">
                  <a:srgbClr val="4BB873"/>
                </a:gs>
                <a:gs pos="100000">
                  <a:srgbClr val="49BB72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53;p2"/>
            <p:cNvSpPr txBox="1"/>
            <p:nvPr/>
          </p:nvSpPr>
          <p:spPr>
            <a:xfrm>
              <a:off x="541172" y="720197"/>
              <a:ext cx="5524479" cy="6093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>
                <a:lnSpc>
                  <a:spcPct val="90000"/>
                </a:lnSpc>
              </a:pPr>
              <a:r>
                <a:rPr lang="gu-IN" sz="2400" b="1" dirty="0">
                  <a:solidFill>
                    <a:schemeClr val="bg1"/>
                  </a:solidFill>
                  <a:latin typeface="Calibri" pitchFamily="34" charset="0"/>
                </a:rPr>
                <a:t>કાર્બન ડાયોક્સાઇડને હાઇડ્રોજન તથા પાણી સાથે સ્થિર કરે છે</a:t>
              </a:r>
              <a:endParaRPr sz="2400">
                <a:solidFill>
                  <a:schemeClr val="bg1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endParaRPr>
            </a:p>
          </p:txBody>
        </p:sp>
        <p:sp>
          <p:nvSpPr>
            <p:cNvPr id="11" name="Google Shape;54;p2"/>
            <p:cNvSpPr/>
            <p:nvPr/>
          </p:nvSpPr>
          <p:spPr>
            <a:xfrm>
              <a:off x="1074267" y="1440394"/>
              <a:ext cx="6461760" cy="609397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3C6684"/>
                </a:gs>
                <a:gs pos="80000">
                  <a:srgbClr val="5086AD"/>
                </a:gs>
                <a:gs pos="100000">
                  <a:srgbClr val="4F88B0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55;p2"/>
            <p:cNvSpPr txBox="1"/>
            <p:nvPr/>
          </p:nvSpPr>
          <p:spPr>
            <a:xfrm>
              <a:off x="1074267" y="1440394"/>
              <a:ext cx="5532556" cy="6093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>
                <a:lnSpc>
                  <a:spcPct val="90000"/>
                </a:lnSpc>
              </a:pPr>
              <a:r>
                <a:rPr lang="gu-IN" sz="2400" b="1" dirty="0">
                  <a:solidFill>
                    <a:schemeClr val="bg1"/>
                  </a:solidFill>
                  <a:latin typeface="Calibri" pitchFamily="34" charset="0"/>
                </a:rPr>
                <a:t>ગ્લુકોઝ જેવા કાર્બનિક સંયોજનો બને છે</a:t>
              </a:r>
              <a:endParaRPr sz="2400">
                <a:solidFill>
                  <a:schemeClr val="bg1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endParaRPr>
            </a:p>
          </p:txBody>
        </p:sp>
        <p:sp>
          <p:nvSpPr>
            <p:cNvPr id="13" name="Google Shape;56;p2"/>
            <p:cNvSpPr/>
            <p:nvPr/>
          </p:nvSpPr>
          <p:spPr>
            <a:xfrm>
              <a:off x="1615440" y="2160591"/>
              <a:ext cx="6461760" cy="609397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5C417C"/>
                </a:gs>
                <a:gs pos="80000">
                  <a:srgbClr val="7955A4"/>
                </a:gs>
                <a:gs pos="100000">
                  <a:srgbClr val="7955A6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57;p2"/>
            <p:cNvSpPr txBox="1"/>
            <p:nvPr/>
          </p:nvSpPr>
          <p:spPr>
            <a:xfrm>
              <a:off x="1615439" y="2160591"/>
              <a:ext cx="5962227" cy="6093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r>
                <a:rPr lang="gu-IN" sz="2400" b="1" dirty="0">
                  <a:solidFill>
                    <a:schemeClr val="bg1"/>
                  </a:solidFill>
                  <a:latin typeface="Calibri" pitchFamily="34" charset="0"/>
                </a:rPr>
                <a:t>વનસ્પતિને અને પ્રાણીઓને ખોરાક પૂરો પાડે છે</a:t>
              </a:r>
              <a:r>
                <a:rPr lang="en-US" sz="24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.</a:t>
              </a:r>
              <a:endParaRPr lang="en-US" sz="2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5" name="Google Shape;58;p2"/>
            <p:cNvSpPr/>
            <p:nvPr/>
          </p:nvSpPr>
          <p:spPr>
            <a:xfrm>
              <a:off x="6065651" y="466743"/>
              <a:ext cx="396108" cy="396108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DDE5D0">
                <a:alpha val="89803"/>
              </a:srgbClr>
            </a:solidFill>
            <a:ln w="9525" cap="flat" cmpd="sng">
              <a:solidFill>
                <a:srgbClr val="DDE5D0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59;p2"/>
            <p:cNvSpPr txBox="1"/>
            <p:nvPr/>
          </p:nvSpPr>
          <p:spPr>
            <a:xfrm>
              <a:off x="6065651" y="466743"/>
              <a:ext cx="396108" cy="3961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60;p2"/>
            <p:cNvSpPr/>
            <p:nvPr/>
          </p:nvSpPr>
          <p:spPr>
            <a:xfrm>
              <a:off x="6606823" y="1186940"/>
              <a:ext cx="396108" cy="396108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D0E1DF">
                <a:alpha val="89803"/>
              </a:srgbClr>
            </a:solidFill>
            <a:ln w="9525" cap="flat" cmpd="sng">
              <a:solidFill>
                <a:srgbClr val="D0E1DF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61;p2"/>
            <p:cNvSpPr txBox="1"/>
            <p:nvPr/>
          </p:nvSpPr>
          <p:spPr>
            <a:xfrm>
              <a:off x="6606823" y="1186940"/>
              <a:ext cx="396108" cy="3961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62;p2"/>
            <p:cNvSpPr/>
            <p:nvPr/>
          </p:nvSpPr>
          <p:spPr>
            <a:xfrm>
              <a:off x="7139919" y="1907137"/>
              <a:ext cx="396108" cy="396108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D6D0DE">
                <a:alpha val="89803"/>
              </a:srgbClr>
            </a:solidFill>
            <a:ln w="9525" cap="flat" cmpd="sng">
              <a:solidFill>
                <a:srgbClr val="D6D0DE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63;p2"/>
            <p:cNvSpPr txBox="1"/>
            <p:nvPr/>
          </p:nvSpPr>
          <p:spPr>
            <a:xfrm>
              <a:off x="7139919" y="1907137"/>
              <a:ext cx="396108" cy="3961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3" descr="A close up of a tree branch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90612" y="1060878"/>
            <a:ext cx="3648405" cy="2736304"/>
          </a:xfrm>
          <a:prstGeom prst="rect">
            <a:avLst/>
          </a:prstGeom>
          <a:noFill/>
          <a:ln w="38100" cap="flat" cmpd="sng">
            <a:solidFill>
              <a:srgbClr val="16522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58" name="Google Shape;58;p3"/>
          <p:cNvSpPr/>
          <p:nvPr/>
        </p:nvSpPr>
        <p:spPr>
          <a:xfrm>
            <a:off x="666044" y="4051616"/>
            <a:ext cx="7755467" cy="224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Font typeface="Wingdings" pitchFamily="2" charset="2"/>
              <a:buChar char="Ø"/>
            </a:pPr>
            <a:r>
              <a:rPr lang="gu-IN" sz="2800" b="1" dirty="0"/>
              <a:t> વનસ્પતિના પાવરહાઉસ છે</a:t>
            </a:r>
          </a:p>
          <a:p>
            <a:pPr lvl="0">
              <a:buFont typeface="Wingdings" pitchFamily="2" charset="2"/>
              <a:buChar char="Ø"/>
            </a:pPr>
            <a:endParaRPr lang="gu-IN" sz="2800" b="1" dirty="0">
              <a:solidFill>
                <a:srgbClr val="16522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Font typeface="Wingdings" pitchFamily="2" charset="2"/>
              <a:buChar char="Ø"/>
            </a:pPr>
            <a:r>
              <a:rPr lang="gu-IN" sz="2800" b="1" dirty="0"/>
              <a:t> ખોરાક ઉત્પાદનનું મુખ્ય સ્થળ છે</a:t>
            </a:r>
          </a:p>
          <a:p>
            <a:pPr lvl="0">
              <a:buFont typeface="Wingdings" pitchFamily="2" charset="2"/>
              <a:buChar char="Ø"/>
            </a:pPr>
            <a:endParaRPr lang="gu-IN" sz="2800" b="1" dirty="0">
              <a:solidFill>
                <a:srgbClr val="16522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Font typeface="Wingdings" pitchFamily="2" charset="2"/>
              <a:buChar char="Ø"/>
            </a:pPr>
            <a:r>
              <a:rPr lang="gu-IN" sz="2800" b="1" dirty="0"/>
              <a:t> પ્રકાશ ઊર્જાને રાસાયણિક ઊર્જામાં રૂપાંતરિત કરે છે</a:t>
            </a:r>
            <a:endParaRPr sz="2800" b="1">
              <a:solidFill>
                <a:srgbClr val="16522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3"/>
          <p:cNvSpPr txBox="1"/>
          <p:nvPr/>
        </p:nvSpPr>
        <p:spPr>
          <a:xfrm>
            <a:off x="3287890" y="152400"/>
            <a:ext cx="1397000" cy="64629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3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પાંદડા</a:t>
            </a:r>
            <a:endParaRPr sz="3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7"/>
          <p:cNvSpPr txBox="1"/>
          <p:nvPr/>
        </p:nvSpPr>
        <p:spPr>
          <a:xfrm>
            <a:off x="3276601" y="152765"/>
            <a:ext cx="2221089" cy="64629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3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હરીતદ્રવ્ય </a:t>
            </a:r>
            <a:endParaRPr sz="3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2" name="Google Shape;152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9111" y="2404533"/>
            <a:ext cx="3975638" cy="1580149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7"/>
          <p:cNvSpPr/>
          <p:nvPr/>
        </p:nvSpPr>
        <p:spPr>
          <a:xfrm>
            <a:off x="712612" y="3996529"/>
            <a:ext cx="7696200" cy="2610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57200">
              <a:buClr>
                <a:srgbClr val="0E3414"/>
              </a:buClr>
              <a:buSzPts val="2400"/>
            </a:pPr>
            <a:r>
              <a:rPr lang="en-US" sz="28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પ્રકાશસંશ્લેષણ</a:t>
            </a:r>
            <a:endParaRPr lang="gu-IN" sz="2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57200">
              <a:buClr>
                <a:srgbClr val="0E3414"/>
              </a:buClr>
              <a:buSzPts val="2400"/>
              <a:buFont typeface="Wingdings" pitchFamily="2" charset="2"/>
              <a:buChar char="v"/>
            </a:pPr>
            <a:r>
              <a:rPr lang="gu-IN" sz="2400" b="1" dirty="0">
                <a:latin typeface="Calibri" pitchFamily="34" charset="0"/>
              </a:rPr>
              <a:t>હરિતદ્રવ્ય પાણી</a:t>
            </a:r>
            <a:r>
              <a:rPr lang="en-US" sz="2400" b="1" dirty="0">
                <a:latin typeface="Calibri" pitchFamily="34" charset="0"/>
                <a:cs typeface="Calibri" pitchFamily="34" charset="0"/>
              </a:rPr>
              <a:t> (H2O) </a:t>
            </a:r>
            <a:r>
              <a:rPr lang="gu-IN" sz="2400" b="1" dirty="0">
                <a:latin typeface="Calibri" pitchFamily="34" charset="0"/>
              </a:rPr>
              <a:t>અને કાર્બન ડાયોક્સાઇડ વાયુ</a:t>
            </a:r>
            <a:r>
              <a:rPr lang="en-US" sz="2400" b="1" dirty="0">
                <a:latin typeface="Calibri" pitchFamily="34" charset="0"/>
                <a:cs typeface="Calibri" pitchFamily="34" charset="0"/>
              </a:rPr>
              <a:t> (CO2) </a:t>
            </a:r>
            <a:r>
              <a:rPr lang="gu-IN" sz="2400" b="1" dirty="0">
                <a:latin typeface="Calibri" pitchFamily="34" charset="0"/>
              </a:rPr>
              <a:t>ને ખાંડ અને ઓક્સિજન વાયુ</a:t>
            </a:r>
            <a:r>
              <a:rPr lang="en-US" sz="2400" b="1" dirty="0">
                <a:latin typeface="Calibri" pitchFamily="34" charset="0"/>
                <a:cs typeface="Calibri" pitchFamily="34" charset="0"/>
              </a:rPr>
              <a:t> (O2) </a:t>
            </a:r>
            <a:r>
              <a:rPr lang="gu-IN" sz="2400" b="1" dirty="0">
                <a:latin typeface="Calibri" pitchFamily="34" charset="0"/>
              </a:rPr>
              <a:t>માં રૂપાંતરિત કરવા માટે સૂર્યપ્રકાશમાં રહેલી ઊર્જાનો ઉપયોગ કરે છે</a:t>
            </a:r>
            <a:r>
              <a:rPr lang="en-US" sz="2400" b="1" dirty="0">
                <a:latin typeface="Calibri" pitchFamily="34" charset="0"/>
                <a:cs typeface="Calibri" pitchFamily="34" charset="0"/>
              </a:rPr>
              <a:t>. </a:t>
            </a:r>
            <a:r>
              <a:rPr lang="gu-IN" sz="2400" b="1" dirty="0">
                <a:latin typeface="Calibri" pitchFamily="34" charset="0"/>
              </a:rPr>
              <a:t>આ પ્રક્રિયાને પ્રકાશસંશ્લેષણ કહેવામાં આવે છે</a:t>
            </a:r>
          </a:p>
          <a:p>
            <a:pPr marL="457200" lvl="0" indent="-457200">
              <a:buClr>
                <a:srgbClr val="0E3414"/>
              </a:buClr>
              <a:buSzPts val="2400"/>
              <a:buFont typeface="Wingdings" pitchFamily="2" charset="2"/>
              <a:buChar char="v"/>
            </a:pPr>
            <a:endParaRPr lang="gu-IN" sz="2400" b="1" dirty="0">
              <a:solidFill>
                <a:srgbClr val="0E3414"/>
              </a:solidFill>
              <a:latin typeface="Calibri" pitchFamily="34" charset="0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0E3414"/>
              </a:buClr>
              <a:buSzPts val="2400"/>
              <a:buFont typeface="Noto Sans Symbols"/>
              <a:buChar char="❖"/>
            </a:pPr>
            <a:r>
              <a:rPr lang="en-US" sz="2400" b="1" dirty="0" err="1">
                <a:solidFill>
                  <a:srgbClr val="0E3414"/>
                </a:solidFill>
                <a:latin typeface="Calibri"/>
                <a:ea typeface="Calibri"/>
                <a:cs typeface="Calibri"/>
                <a:sym typeface="Calibri"/>
              </a:rPr>
              <a:t>પ્રકાશસંશ્લેષણ</a:t>
            </a:r>
            <a:r>
              <a:rPr lang="en-US" sz="2400" b="1" dirty="0">
                <a:solidFill>
                  <a:srgbClr val="0E341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rgbClr val="0E3414"/>
                </a:solidFill>
                <a:latin typeface="Calibri"/>
                <a:ea typeface="Calibri"/>
                <a:cs typeface="Calibri"/>
                <a:sym typeface="Calibri"/>
              </a:rPr>
              <a:t>પાંદડાના</a:t>
            </a:r>
            <a:r>
              <a:rPr lang="en-US" sz="2400" b="1" dirty="0">
                <a:solidFill>
                  <a:srgbClr val="0E341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rgbClr val="0E3414"/>
                </a:solidFill>
                <a:latin typeface="Calibri"/>
                <a:ea typeface="Calibri"/>
                <a:cs typeface="Calibri"/>
                <a:sym typeface="Calibri"/>
              </a:rPr>
              <a:t>કોષોમાં</a:t>
            </a:r>
            <a:r>
              <a:rPr lang="en-US" sz="2400" b="1" dirty="0">
                <a:solidFill>
                  <a:srgbClr val="0E341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rgbClr val="0E3414"/>
                </a:solidFill>
                <a:latin typeface="Calibri"/>
                <a:ea typeface="Calibri"/>
                <a:cs typeface="Calibri"/>
                <a:sym typeface="Calibri"/>
              </a:rPr>
              <a:t>થાય</a:t>
            </a:r>
            <a:r>
              <a:rPr lang="en-US" sz="2400" b="1" dirty="0">
                <a:solidFill>
                  <a:srgbClr val="0E341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rgbClr val="0E3414"/>
                </a:solidFill>
                <a:latin typeface="Calibri"/>
                <a:ea typeface="Calibri"/>
                <a:cs typeface="Calibri"/>
                <a:sym typeface="Calibri"/>
              </a:rPr>
              <a:t>છે</a:t>
            </a:r>
            <a:endParaRPr sz="2800" b="1" dirty="0">
              <a:solidFill>
                <a:srgbClr val="0E341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79400">
              <a:buClr>
                <a:schemeClr val="dk1"/>
              </a:buClr>
              <a:buSzPts val="2800"/>
            </a:pPr>
            <a:r>
              <a:rPr lang="gu-IN" sz="2800" b="1" dirty="0">
                <a:solidFill>
                  <a:srgbClr val="0E3414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sz="2800" b="1" dirty="0">
              <a:solidFill>
                <a:srgbClr val="0E341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4" name="Google Shape;154;p7"/>
          <p:cNvCxnSpPr/>
          <p:nvPr/>
        </p:nvCxnSpPr>
        <p:spPr>
          <a:xfrm>
            <a:off x="5666928" y="3628695"/>
            <a:ext cx="720080" cy="216024"/>
          </a:xfrm>
          <a:prstGeom prst="straightConnector1">
            <a:avLst/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55" name="Google Shape;155;p7"/>
          <p:cNvSpPr txBox="1"/>
          <p:nvPr/>
        </p:nvSpPr>
        <p:spPr>
          <a:xfrm>
            <a:off x="6085330" y="3613886"/>
            <a:ext cx="208823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gu-IN" sz="2400" b="1" dirty="0">
                <a:solidFill>
                  <a:srgbClr val="165220"/>
                </a:solidFill>
                <a:latin typeface="Calibri"/>
                <a:ea typeface="Calibri"/>
                <a:cs typeface="Calibri"/>
                <a:sym typeface="Calibri"/>
              </a:rPr>
              <a:t>હરિણ કણ</a:t>
            </a:r>
            <a:endParaRPr sz="2400" b="1" dirty="0">
              <a:solidFill>
                <a:srgbClr val="16522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153;p7"/>
          <p:cNvSpPr/>
          <p:nvPr/>
        </p:nvSpPr>
        <p:spPr>
          <a:xfrm>
            <a:off x="537634" y="1151466"/>
            <a:ext cx="7696200" cy="812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57200">
              <a:buClr>
                <a:srgbClr val="0E3414"/>
              </a:buClr>
              <a:buSzPts val="2400"/>
              <a:buFont typeface="Noto Sans Symbols"/>
              <a:buChar char="❖"/>
            </a:pPr>
            <a:r>
              <a:rPr lang="gu-IN" sz="2400" b="1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હરિત</a:t>
            </a:r>
            <a:r>
              <a:rPr lang="en-US" sz="2400" b="1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gu-IN" sz="2400" b="1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કણ</a:t>
            </a:r>
            <a:r>
              <a:rPr lang="en-US" sz="2400" b="1" dirty="0">
                <a:solidFill>
                  <a:srgbClr val="165220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-US" sz="2400" b="1" dirty="0">
                <a:solidFill>
                  <a:srgbClr val="0E341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rgbClr val="0E3414"/>
                </a:solidFill>
                <a:latin typeface="Calibri"/>
                <a:ea typeface="Calibri"/>
                <a:cs typeface="Calibri"/>
                <a:sym typeface="Calibri"/>
              </a:rPr>
              <a:t>ક્લોરોપ્લાસ્ટ</a:t>
            </a:r>
            <a:r>
              <a:rPr lang="gu-IN" sz="2400" b="1" dirty="0">
                <a:solidFill>
                  <a:srgbClr val="0E341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rgbClr val="0E3414"/>
                </a:solidFill>
                <a:latin typeface="Calibri"/>
                <a:ea typeface="Calibri"/>
                <a:cs typeface="Calibri"/>
                <a:sym typeface="Calibri"/>
              </a:rPr>
              <a:t>નામના</a:t>
            </a:r>
            <a:r>
              <a:rPr lang="en-US" sz="2400" b="1" dirty="0">
                <a:solidFill>
                  <a:srgbClr val="0E3414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gu-IN" sz="2400" b="1" dirty="0">
                <a:solidFill>
                  <a:srgbClr val="0E3414"/>
                </a:solidFill>
                <a:latin typeface="Calibri"/>
                <a:ea typeface="Calibri"/>
                <a:cs typeface="Calibri"/>
                <a:sym typeface="Calibri"/>
              </a:rPr>
              <a:t>લઘુ અંગકો ધરાવે છે</a:t>
            </a:r>
          </a:p>
          <a:p>
            <a:pPr marL="457200" lvl="0" indent="-457200">
              <a:buClr>
                <a:srgbClr val="0E3414"/>
              </a:buClr>
              <a:buSzPts val="2400"/>
              <a:buFont typeface="Noto Sans Symbols"/>
              <a:buChar char="❖"/>
            </a:pPr>
            <a:endParaRPr lang="gu-IN" sz="2400" b="1" dirty="0">
              <a:solidFill>
                <a:srgbClr val="0E341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indent="-457200">
              <a:buClr>
                <a:srgbClr val="0E3414"/>
              </a:buClr>
              <a:buSzPts val="2400"/>
              <a:buFont typeface="Noto Sans Symbols"/>
              <a:buChar char="❖"/>
            </a:pPr>
            <a:r>
              <a:rPr lang="gu-IN" sz="2400" b="1" dirty="0">
                <a:solidFill>
                  <a:srgbClr val="0E3414"/>
                </a:solidFill>
                <a:latin typeface="Calibri"/>
                <a:ea typeface="Calibri"/>
                <a:cs typeface="Calibri"/>
                <a:sym typeface="Calibri"/>
              </a:rPr>
              <a:t>જેમાં હરિતદ્રવ્ય (ક્લોરોફિલ )નામનો લીલો પદાર્થ હોય છે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5"/>
          <p:cNvSpPr/>
          <p:nvPr/>
        </p:nvSpPr>
        <p:spPr>
          <a:xfrm>
            <a:off x="495601" y="1772355"/>
            <a:ext cx="7765043" cy="4725816"/>
          </a:xfrm>
          <a:prstGeom prst="rect">
            <a:avLst/>
          </a:prstGeom>
          <a:gradFill>
            <a:gsLst>
              <a:gs pos="0">
                <a:srgbClr val="00B0F0"/>
              </a:gs>
              <a:gs pos="42000">
                <a:srgbClr val="DAEEF3"/>
              </a:gs>
              <a:gs pos="87000">
                <a:srgbClr val="E0E8F4"/>
              </a:gs>
              <a:gs pos="88000">
                <a:srgbClr val="B37519"/>
              </a:gs>
              <a:gs pos="90000">
                <a:srgbClr val="92D050"/>
              </a:gs>
              <a:gs pos="100000">
                <a:srgbClr val="494429"/>
              </a:gs>
            </a:gsLst>
            <a:lin ang="5400000" scaled="0"/>
          </a:gra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5"/>
          <p:cNvSpPr/>
          <p:nvPr/>
        </p:nvSpPr>
        <p:spPr>
          <a:xfrm>
            <a:off x="553620" y="4729008"/>
            <a:ext cx="6855269" cy="1815712"/>
          </a:xfrm>
          <a:custGeom>
            <a:avLst/>
            <a:gdLst/>
            <a:ahLst/>
            <a:cxnLst/>
            <a:rect l="l" t="t" r="r" b="b"/>
            <a:pathLst>
              <a:path w="6973868" h="1878383" extrusionOk="0">
                <a:moveTo>
                  <a:pt x="12998" y="1809260"/>
                </a:moveTo>
                <a:cubicBezTo>
                  <a:pt x="38942" y="1625110"/>
                  <a:pt x="-29638" y="575545"/>
                  <a:pt x="16264" y="56659"/>
                </a:cubicBezTo>
                <a:cubicBezTo>
                  <a:pt x="500316" y="-176477"/>
                  <a:pt x="2198034" y="379512"/>
                  <a:pt x="2898257" y="467595"/>
                </a:cubicBezTo>
                <a:cubicBezTo>
                  <a:pt x="3598480" y="555678"/>
                  <a:pt x="3756323" y="430039"/>
                  <a:pt x="4217605" y="585160"/>
                </a:cubicBezTo>
                <a:cubicBezTo>
                  <a:pt x="4678887" y="740281"/>
                  <a:pt x="5244673" y="897036"/>
                  <a:pt x="5665950" y="1398323"/>
                </a:cubicBezTo>
                <a:cubicBezTo>
                  <a:pt x="6087227" y="1899610"/>
                  <a:pt x="6755882" y="1798373"/>
                  <a:pt x="6973868" y="1878383"/>
                </a:cubicBezTo>
                <a:lnTo>
                  <a:pt x="6973868" y="1878383"/>
                </a:lnTo>
              </a:path>
            </a:pathLst>
          </a:custGeom>
          <a:solidFill>
            <a:srgbClr val="938953"/>
          </a:solidFill>
          <a:ln w="25400" cap="flat" cmpd="sng">
            <a:solidFill>
              <a:srgbClr val="97480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5"/>
          <p:cNvSpPr/>
          <p:nvPr/>
        </p:nvSpPr>
        <p:spPr>
          <a:xfrm>
            <a:off x="3377953" y="4229375"/>
            <a:ext cx="877483" cy="1323761"/>
          </a:xfrm>
          <a:custGeom>
            <a:avLst/>
            <a:gdLst/>
            <a:ahLst/>
            <a:cxnLst/>
            <a:rect l="l" t="t" r="r" b="b"/>
            <a:pathLst>
              <a:path w="892664" h="1817511" extrusionOk="0">
                <a:moveTo>
                  <a:pt x="120112" y="78255"/>
                </a:moveTo>
                <a:cubicBezTo>
                  <a:pt x="31212" y="240180"/>
                  <a:pt x="106281" y="577734"/>
                  <a:pt x="109456" y="1038109"/>
                </a:cubicBezTo>
                <a:cubicBezTo>
                  <a:pt x="150731" y="1327034"/>
                  <a:pt x="-189639" y="2030349"/>
                  <a:pt x="158212" y="1754655"/>
                </a:cubicBezTo>
                <a:cubicBezTo>
                  <a:pt x="506063" y="1478961"/>
                  <a:pt x="751937" y="1872130"/>
                  <a:pt x="824962" y="1659405"/>
                </a:cubicBezTo>
                <a:cubicBezTo>
                  <a:pt x="1031337" y="1927054"/>
                  <a:pt x="702913" y="591379"/>
                  <a:pt x="672562" y="325905"/>
                </a:cubicBezTo>
                <a:cubicBezTo>
                  <a:pt x="642211" y="60431"/>
                  <a:pt x="728581" y="79260"/>
                  <a:pt x="642856" y="66560"/>
                </a:cubicBezTo>
                <a:cubicBezTo>
                  <a:pt x="557131" y="53860"/>
                  <a:pt x="209012" y="-83670"/>
                  <a:pt x="120112" y="78255"/>
                </a:cubicBezTo>
                <a:close/>
              </a:path>
            </a:pathLst>
          </a:custGeom>
          <a:solidFill>
            <a:srgbClr val="97480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7" name="Google Shape;77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10728" y="5371193"/>
            <a:ext cx="2364389" cy="1157808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10901" y="2622547"/>
            <a:ext cx="528044" cy="383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95266" y="3272011"/>
            <a:ext cx="558740" cy="467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17884" y="3346115"/>
            <a:ext cx="558740" cy="467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28048" y="3153908"/>
            <a:ext cx="558740" cy="467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52548" y="3450606"/>
            <a:ext cx="558740" cy="467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611063" y="3474136"/>
            <a:ext cx="558740" cy="46759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4" name="Google Shape;84;p5"/>
          <p:cNvCxnSpPr/>
          <p:nvPr/>
        </p:nvCxnSpPr>
        <p:spPr>
          <a:xfrm>
            <a:off x="4142365" y="5368718"/>
            <a:ext cx="500100" cy="214200"/>
          </a:xfrm>
          <a:prstGeom prst="curvedConnector3">
            <a:avLst>
              <a:gd name="adj1" fmla="val 49997"/>
            </a:avLst>
          </a:prstGeom>
          <a:noFill/>
          <a:ln w="38100" cap="flat" cmpd="sng">
            <a:solidFill>
              <a:srgbClr val="974806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sy="23000" kx="1200000" algn="br" rotWithShape="0">
              <a:srgbClr val="000000">
                <a:alpha val="20000"/>
              </a:srgbClr>
            </a:outerShdw>
          </a:effectLst>
        </p:spPr>
      </p:cxnSp>
      <p:pic>
        <p:nvPicPr>
          <p:cNvPr id="85" name="Google Shape;85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708195" y="5712336"/>
            <a:ext cx="528083" cy="360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089899" y="6091723"/>
            <a:ext cx="528083" cy="360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356679" y="5847194"/>
            <a:ext cx="528083" cy="360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044939" y="6205730"/>
            <a:ext cx="528083" cy="360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766598" y="6192100"/>
            <a:ext cx="528083" cy="360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588003" y="5401750"/>
            <a:ext cx="528083" cy="360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20160" y="2068640"/>
            <a:ext cx="528044" cy="383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61774" y="1931621"/>
            <a:ext cx="528044" cy="383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25149" y="2185843"/>
            <a:ext cx="528044" cy="383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49039" y="2124688"/>
            <a:ext cx="528044" cy="383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18677" y="1998150"/>
            <a:ext cx="528044" cy="38346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5"/>
          <p:cNvSpPr/>
          <p:nvPr/>
        </p:nvSpPr>
        <p:spPr>
          <a:xfrm>
            <a:off x="2290970" y="2545230"/>
            <a:ext cx="2749779" cy="1910360"/>
          </a:xfrm>
          <a:prstGeom prst="cloud">
            <a:avLst/>
          </a:prstGeom>
          <a:gradFill>
            <a:gsLst>
              <a:gs pos="0">
                <a:srgbClr val="547D28"/>
              </a:gs>
              <a:gs pos="50000">
                <a:srgbClr val="7AB539"/>
              </a:gs>
              <a:gs pos="100000">
                <a:srgbClr val="92D946"/>
              </a:gs>
            </a:gsLst>
            <a:lin ang="8100000" scaled="0"/>
          </a:gradFill>
          <a:ln w="25400" cap="flat" cmpd="sng">
            <a:solidFill>
              <a:srgbClr val="0FDB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5"/>
          <p:cNvSpPr/>
          <p:nvPr/>
        </p:nvSpPr>
        <p:spPr>
          <a:xfrm flipH="1">
            <a:off x="3753578" y="3185061"/>
            <a:ext cx="140446" cy="138109"/>
          </a:xfrm>
          <a:prstGeom prst="ellipse">
            <a:avLst/>
          </a:prstGeom>
          <a:solidFill>
            <a:srgbClr val="FF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sy="23000" kx="1200000" algn="br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5"/>
          <p:cNvSpPr/>
          <p:nvPr/>
        </p:nvSpPr>
        <p:spPr>
          <a:xfrm flipH="1">
            <a:off x="4253644" y="3258883"/>
            <a:ext cx="210669" cy="207164"/>
          </a:xfrm>
          <a:prstGeom prst="ellipse">
            <a:avLst/>
          </a:prstGeom>
          <a:solidFill>
            <a:srgbClr val="FF33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sy="23000" kx="1200000" algn="br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5"/>
          <p:cNvSpPr/>
          <p:nvPr/>
        </p:nvSpPr>
        <p:spPr>
          <a:xfrm rot="10800000">
            <a:off x="4039330" y="3758949"/>
            <a:ext cx="140446" cy="207164"/>
          </a:xfrm>
          <a:prstGeom prst="ellipse">
            <a:avLst/>
          </a:prstGeom>
          <a:solidFill>
            <a:srgbClr val="FF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sy="23000" kx="1200000" algn="br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5"/>
          <p:cNvSpPr/>
          <p:nvPr/>
        </p:nvSpPr>
        <p:spPr>
          <a:xfrm flipH="1">
            <a:off x="3467824" y="3473197"/>
            <a:ext cx="149807" cy="207164"/>
          </a:xfrm>
          <a:prstGeom prst="ellipse">
            <a:avLst/>
          </a:prstGeom>
          <a:solidFill>
            <a:srgbClr val="FF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sy="23000" kx="1200000" algn="br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5"/>
          <p:cNvSpPr/>
          <p:nvPr/>
        </p:nvSpPr>
        <p:spPr>
          <a:xfrm flipH="1">
            <a:off x="4539396" y="3615755"/>
            <a:ext cx="140446" cy="197957"/>
          </a:xfrm>
          <a:prstGeom prst="ellipse">
            <a:avLst/>
          </a:prstGeom>
          <a:solidFill>
            <a:srgbClr val="FF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sy="23000" kx="1200000" algn="br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5"/>
          <p:cNvSpPr/>
          <p:nvPr/>
        </p:nvSpPr>
        <p:spPr>
          <a:xfrm flipH="1">
            <a:off x="3588003" y="4129446"/>
            <a:ext cx="210669" cy="207164"/>
          </a:xfrm>
          <a:prstGeom prst="ellipse">
            <a:avLst/>
          </a:prstGeom>
          <a:solidFill>
            <a:srgbClr val="FF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sy="23000" kx="1200000" algn="br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5"/>
          <p:cNvSpPr/>
          <p:nvPr/>
        </p:nvSpPr>
        <p:spPr>
          <a:xfrm flipH="1">
            <a:off x="4682272" y="2970747"/>
            <a:ext cx="140446" cy="138109"/>
          </a:xfrm>
          <a:prstGeom prst="ellipse">
            <a:avLst/>
          </a:prstGeom>
          <a:solidFill>
            <a:srgbClr val="FF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sy="23000" kx="1200000" algn="br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5"/>
          <p:cNvSpPr/>
          <p:nvPr/>
        </p:nvSpPr>
        <p:spPr>
          <a:xfrm flipH="1">
            <a:off x="2967759" y="3401759"/>
            <a:ext cx="149807" cy="207164"/>
          </a:xfrm>
          <a:prstGeom prst="ellipse">
            <a:avLst/>
          </a:prstGeom>
          <a:solidFill>
            <a:srgbClr val="FF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sy="23000" kx="1200000" algn="br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6" name="Google Shape;106;p5" descr="nest 1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570518" y="3029148"/>
            <a:ext cx="772454" cy="1033726"/>
          </a:xfrm>
          <a:prstGeom prst="rect">
            <a:avLst/>
          </a:prstGeom>
          <a:noFill/>
          <a:ln>
            <a:noFill/>
          </a:ln>
          <a:effectLst>
            <a:outerShdw blurRad="76200" sy="23000" kx="1200000" algn="br" rotWithShape="0">
              <a:srgbClr val="000000">
                <a:alpha val="20000"/>
              </a:srgbClr>
            </a:outerShdw>
          </a:effectLst>
        </p:spPr>
      </p:pic>
      <p:pic>
        <p:nvPicPr>
          <p:cNvPr id="107" name="Google Shape;107;p5" descr="Pintoo sitting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055927" y="4413898"/>
            <a:ext cx="958693" cy="1348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390477" y="2956379"/>
            <a:ext cx="1176892" cy="7738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124465" y="5813333"/>
            <a:ext cx="744622" cy="758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73937" y="3976176"/>
            <a:ext cx="744622" cy="758188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5"/>
          <p:cNvSpPr/>
          <p:nvPr/>
        </p:nvSpPr>
        <p:spPr>
          <a:xfrm flipH="1">
            <a:off x="4834672" y="3123147"/>
            <a:ext cx="140446" cy="138109"/>
          </a:xfrm>
          <a:prstGeom prst="ellipse">
            <a:avLst/>
          </a:prstGeom>
          <a:solidFill>
            <a:srgbClr val="FF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sy="23000" kx="1200000" algn="br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5"/>
          <p:cNvSpPr/>
          <p:nvPr/>
        </p:nvSpPr>
        <p:spPr>
          <a:xfrm rot="10800000">
            <a:off x="3375350" y="2782503"/>
            <a:ext cx="276296" cy="287959"/>
          </a:xfrm>
          <a:prstGeom prst="ellipse">
            <a:avLst/>
          </a:prstGeom>
          <a:solidFill>
            <a:srgbClr val="FF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sy="23000" kx="1200000" algn="br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5"/>
          <p:cNvSpPr/>
          <p:nvPr/>
        </p:nvSpPr>
        <p:spPr>
          <a:xfrm rot="10800000">
            <a:off x="4076801" y="2786277"/>
            <a:ext cx="313745" cy="255128"/>
          </a:xfrm>
          <a:prstGeom prst="ellipse">
            <a:avLst/>
          </a:prstGeom>
          <a:solidFill>
            <a:srgbClr val="FF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sy="23000" kx="1200000" algn="br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5"/>
          <p:cNvSpPr/>
          <p:nvPr/>
        </p:nvSpPr>
        <p:spPr>
          <a:xfrm rot="10800000">
            <a:off x="2980484" y="4006210"/>
            <a:ext cx="318806" cy="211507"/>
          </a:xfrm>
          <a:prstGeom prst="ellipse">
            <a:avLst/>
          </a:prstGeom>
          <a:solidFill>
            <a:srgbClr val="FF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sy="23000" kx="1200000" algn="br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5"/>
          <p:cNvSpPr/>
          <p:nvPr/>
        </p:nvSpPr>
        <p:spPr>
          <a:xfrm rot="10800000">
            <a:off x="2472164" y="3766658"/>
            <a:ext cx="318806" cy="211507"/>
          </a:xfrm>
          <a:prstGeom prst="ellipse">
            <a:avLst/>
          </a:prstGeom>
          <a:solidFill>
            <a:srgbClr val="FF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sy="23000" kx="1200000" algn="br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7" name="Google Shape;117;p5"/>
          <p:cNvGrpSpPr/>
          <p:nvPr/>
        </p:nvGrpSpPr>
        <p:grpSpPr>
          <a:xfrm>
            <a:off x="1645640" y="2668282"/>
            <a:ext cx="690296" cy="597014"/>
            <a:chOff x="1690821" y="3442447"/>
            <a:chExt cx="1258633" cy="885086"/>
          </a:xfrm>
        </p:grpSpPr>
        <p:sp>
          <p:nvSpPr>
            <p:cNvPr id="118" name="Google Shape;118;p5"/>
            <p:cNvSpPr/>
            <p:nvPr/>
          </p:nvSpPr>
          <p:spPr>
            <a:xfrm>
              <a:off x="1690821" y="3442447"/>
              <a:ext cx="1146508" cy="806824"/>
            </a:xfrm>
            <a:custGeom>
              <a:avLst/>
              <a:gdLst/>
              <a:ahLst/>
              <a:cxnLst/>
              <a:rect l="l" t="t" r="r" b="b"/>
              <a:pathLst>
                <a:path w="1146508" h="806824" extrusionOk="0">
                  <a:moveTo>
                    <a:pt x="3508" y="0"/>
                  </a:moveTo>
                  <a:cubicBezTo>
                    <a:pt x="-2095" y="98612"/>
                    <a:pt x="-7697" y="197224"/>
                    <a:pt x="43850" y="228600"/>
                  </a:cubicBezTo>
                  <a:cubicBezTo>
                    <a:pt x="95397" y="259977"/>
                    <a:pt x="252279" y="159124"/>
                    <a:pt x="312791" y="188259"/>
                  </a:cubicBezTo>
                  <a:cubicBezTo>
                    <a:pt x="373303" y="217394"/>
                    <a:pt x="350891" y="369794"/>
                    <a:pt x="406920" y="403412"/>
                  </a:cubicBezTo>
                  <a:cubicBezTo>
                    <a:pt x="462949" y="437030"/>
                    <a:pt x="595179" y="354106"/>
                    <a:pt x="648967" y="389965"/>
                  </a:cubicBezTo>
                  <a:cubicBezTo>
                    <a:pt x="702755" y="425824"/>
                    <a:pt x="673621" y="578224"/>
                    <a:pt x="729650" y="618565"/>
                  </a:cubicBezTo>
                  <a:cubicBezTo>
                    <a:pt x="785679" y="658906"/>
                    <a:pt x="920150" y="611842"/>
                    <a:pt x="985144" y="632012"/>
                  </a:cubicBezTo>
                  <a:cubicBezTo>
                    <a:pt x="1050138" y="652182"/>
                    <a:pt x="1092720" y="710453"/>
                    <a:pt x="1119614" y="739588"/>
                  </a:cubicBezTo>
                  <a:cubicBezTo>
                    <a:pt x="1146508" y="768723"/>
                    <a:pt x="1146508" y="806824"/>
                    <a:pt x="1146508" y="806824"/>
                  </a:cubicBezTo>
                  <a:lnTo>
                    <a:pt x="1146508" y="806824"/>
                  </a:lnTo>
                </a:path>
              </a:pathLst>
            </a:custGeom>
            <a:noFill/>
            <a:ln w="57150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5"/>
            <p:cNvSpPr/>
            <p:nvPr/>
          </p:nvSpPr>
          <p:spPr>
            <a:xfrm rot="-8296111" flipH="1">
              <a:off x="2734791" y="4064177"/>
              <a:ext cx="153131" cy="243251"/>
            </a:xfrm>
            <a:prstGeom prst="chevron">
              <a:avLst>
                <a:gd name="adj" fmla="val 78853"/>
              </a:avLst>
            </a:prstGeom>
            <a:solidFill>
              <a:srgbClr val="FFC000"/>
            </a:solidFill>
            <a:ln w="25400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0" name="Google Shape;120;p5"/>
          <p:cNvGrpSpPr/>
          <p:nvPr/>
        </p:nvGrpSpPr>
        <p:grpSpPr>
          <a:xfrm>
            <a:off x="1501935" y="2761889"/>
            <a:ext cx="690296" cy="597014"/>
            <a:chOff x="1690821" y="3442447"/>
            <a:chExt cx="1258633" cy="885086"/>
          </a:xfrm>
        </p:grpSpPr>
        <p:sp>
          <p:nvSpPr>
            <p:cNvPr id="121" name="Google Shape;121;p5"/>
            <p:cNvSpPr/>
            <p:nvPr/>
          </p:nvSpPr>
          <p:spPr>
            <a:xfrm>
              <a:off x="1690821" y="3442447"/>
              <a:ext cx="1146508" cy="806824"/>
            </a:xfrm>
            <a:custGeom>
              <a:avLst/>
              <a:gdLst/>
              <a:ahLst/>
              <a:cxnLst/>
              <a:rect l="l" t="t" r="r" b="b"/>
              <a:pathLst>
                <a:path w="1146508" h="806824" extrusionOk="0">
                  <a:moveTo>
                    <a:pt x="3508" y="0"/>
                  </a:moveTo>
                  <a:cubicBezTo>
                    <a:pt x="-2095" y="98612"/>
                    <a:pt x="-7697" y="197224"/>
                    <a:pt x="43850" y="228600"/>
                  </a:cubicBezTo>
                  <a:cubicBezTo>
                    <a:pt x="95397" y="259977"/>
                    <a:pt x="252279" y="159124"/>
                    <a:pt x="312791" y="188259"/>
                  </a:cubicBezTo>
                  <a:cubicBezTo>
                    <a:pt x="373303" y="217394"/>
                    <a:pt x="350891" y="369794"/>
                    <a:pt x="406920" y="403412"/>
                  </a:cubicBezTo>
                  <a:cubicBezTo>
                    <a:pt x="462949" y="437030"/>
                    <a:pt x="595179" y="354106"/>
                    <a:pt x="648967" y="389965"/>
                  </a:cubicBezTo>
                  <a:cubicBezTo>
                    <a:pt x="702755" y="425824"/>
                    <a:pt x="673621" y="578224"/>
                    <a:pt x="729650" y="618565"/>
                  </a:cubicBezTo>
                  <a:cubicBezTo>
                    <a:pt x="785679" y="658906"/>
                    <a:pt x="920150" y="611842"/>
                    <a:pt x="985144" y="632012"/>
                  </a:cubicBezTo>
                  <a:cubicBezTo>
                    <a:pt x="1050138" y="652182"/>
                    <a:pt x="1092720" y="710453"/>
                    <a:pt x="1119614" y="739588"/>
                  </a:cubicBezTo>
                  <a:cubicBezTo>
                    <a:pt x="1146508" y="768723"/>
                    <a:pt x="1146508" y="806824"/>
                    <a:pt x="1146508" y="806824"/>
                  </a:cubicBezTo>
                  <a:lnTo>
                    <a:pt x="1146508" y="806824"/>
                  </a:lnTo>
                </a:path>
              </a:pathLst>
            </a:custGeom>
            <a:noFill/>
            <a:ln w="57150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22;p5"/>
            <p:cNvSpPr/>
            <p:nvPr/>
          </p:nvSpPr>
          <p:spPr>
            <a:xfrm rot="-8296111" flipH="1">
              <a:off x="2734791" y="4064177"/>
              <a:ext cx="153131" cy="243251"/>
            </a:xfrm>
            <a:prstGeom prst="chevron">
              <a:avLst>
                <a:gd name="adj" fmla="val 78853"/>
              </a:avLst>
            </a:prstGeom>
            <a:solidFill>
              <a:srgbClr val="FFC000"/>
            </a:solidFill>
            <a:ln w="25400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3" name="Google Shape;123;p5"/>
          <p:cNvGrpSpPr/>
          <p:nvPr/>
        </p:nvGrpSpPr>
        <p:grpSpPr>
          <a:xfrm>
            <a:off x="1653885" y="2480727"/>
            <a:ext cx="724185" cy="606928"/>
            <a:chOff x="1432448" y="2954781"/>
            <a:chExt cx="1320423" cy="899786"/>
          </a:xfrm>
        </p:grpSpPr>
        <p:sp>
          <p:nvSpPr>
            <p:cNvPr id="124" name="Google Shape;124;p5"/>
            <p:cNvSpPr/>
            <p:nvPr/>
          </p:nvSpPr>
          <p:spPr>
            <a:xfrm>
              <a:off x="1432448" y="2954781"/>
              <a:ext cx="1146508" cy="806825"/>
            </a:xfrm>
            <a:custGeom>
              <a:avLst/>
              <a:gdLst/>
              <a:ahLst/>
              <a:cxnLst/>
              <a:rect l="l" t="t" r="r" b="b"/>
              <a:pathLst>
                <a:path w="1146508" h="806824" extrusionOk="0">
                  <a:moveTo>
                    <a:pt x="3508" y="0"/>
                  </a:moveTo>
                  <a:cubicBezTo>
                    <a:pt x="-2095" y="98612"/>
                    <a:pt x="-7697" y="197224"/>
                    <a:pt x="43850" y="228600"/>
                  </a:cubicBezTo>
                  <a:cubicBezTo>
                    <a:pt x="95397" y="259977"/>
                    <a:pt x="252279" y="159124"/>
                    <a:pt x="312791" y="188259"/>
                  </a:cubicBezTo>
                  <a:cubicBezTo>
                    <a:pt x="373303" y="217394"/>
                    <a:pt x="350891" y="369794"/>
                    <a:pt x="406920" y="403412"/>
                  </a:cubicBezTo>
                  <a:cubicBezTo>
                    <a:pt x="462949" y="437030"/>
                    <a:pt x="595179" y="354106"/>
                    <a:pt x="648967" y="389965"/>
                  </a:cubicBezTo>
                  <a:cubicBezTo>
                    <a:pt x="702755" y="425824"/>
                    <a:pt x="673621" y="578224"/>
                    <a:pt x="729650" y="618565"/>
                  </a:cubicBezTo>
                  <a:cubicBezTo>
                    <a:pt x="785679" y="658906"/>
                    <a:pt x="920150" y="611842"/>
                    <a:pt x="985144" y="632012"/>
                  </a:cubicBezTo>
                  <a:cubicBezTo>
                    <a:pt x="1050138" y="652182"/>
                    <a:pt x="1092720" y="710453"/>
                    <a:pt x="1119614" y="739588"/>
                  </a:cubicBezTo>
                  <a:cubicBezTo>
                    <a:pt x="1146508" y="768723"/>
                    <a:pt x="1146508" y="806824"/>
                    <a:pt x="1146508" y="806824"/>
                  </a:cubicBezTo>
                  <a:lnTo>
                    <a:pt x="1146508" y="806824"/>
                  </a:lnTo>
                </a:path>
              </a:pathLst>
            </a:custGeom>
            <a:noFill/>
            <a:ln w="57150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5"/>
            <p:cNvSpPr/>
            <p:nvPr/>
          </p:nvSpPr>
          <p:spPr>
            <a:xfrm rot="-8296111" flipH="1">
              <a:off x="2538207" y="3591210"/>
              <a:ext cx="153132" cy="243251"/>
            </a:xfrm>
            <a:prstGeom prst="chevron">
              <a:avLst>
                <a:gd name="adj" fmla="val 78853"/>
              </a:avLst>
            </a:prstGeom>
            <a:solidFill>
              <a:srgbClr val="FFC000"/>
            </a:solidFill>
            <a:ln w="25400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6" name="Google Shape;126;p5"/>
          <p:cNvSpPr/>
          <p:nvPr/>
        </p:nvSpPr>
        <p:spPr>
          <a:xfrm>
            <a:off x="868231" y="2069920"/>
            <a:ext cx="1304754" cy="1075899"/>
          </a:xfrm>
          <a:prstGeom prst="sun">
            <a:avLst>
              <a:gd name="adj" fmla="val 25000"/>
            </a:avLst>
          </a:prstGeom>
          <a:solidFill>
            <a:srgbClr val="FFFF00"/>
          </a:solidFill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5"/>
          <p:cNvSpPr txBox="1"/>
          <p:nvPr/>
        </p:nvSpPr>
        <p:spPr>
          <a:xfrm>
            <a:off x="2309901" y="146257"/>
            <a:ext cx="3007555" cy="64629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પ્રકાશસંશ્લેષણ</a:t>
            </a:r>
            <a:endParaRPr sz="40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133;p6"/>
          <p:cNvSpPr/>
          <p:nvPr/>
        </p:nvSpPr>
        <p:spPr>
          <a:xfrm>
            <a:off x="490916" y="869243"/>
            <a:ext cx="1274440" cy="84010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સૂર્યપ્રકાશ</a:t>
            </a:r>
            <a:endParaRPr sz="2400" b="1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138;p6"/>
          <p:cNvSpPr/>
          <p:nvPr/>
        </p:nvSpPr>
        <p:spPr>
          <a:xfrm>
            <a:off x="1787837" y="1109536"/>
            <a:ext cx="334842" cy="311312"/>
          </a:xfrm>
          <a:prstGeom prst="mathPlus">
            <a:avLst>
              <a:gd name="adj1" fmla="val 23520"/>
            </a:avLst>
          </a:prstGeom>
          <a:solidFill>
            <a:srgbClr val="660066"/>
          </a:solidFill>
          <a:ln w="25400" cap="flat" cmpd="sng">
            <a:solidFill>
              <a:srgbClr val="7030A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134;p6"/>
          <p:cNvSpPr/>
          <p:nvPr/>
        </p:nvSpPr>
        <p:spPr>
          <a:xfrm>
            <a:off x="2152640" y="891822"/>
            <a:ext cx="1224136" cy="76317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કાર્બન</a:t>
            </a:r>
            <a:r>
              <a:rPr lang="en-US" sz="1600" b="1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ડાયોક્સાઇડ</a:t>
            </a:r>
            <a:endParaRPr sz="1600" b="1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139;p6"/>
          <p:cNvSpPr/>
          <p:nvPr/>
        </p:nvSpPr>
        <p:spPr>
          <a:xfrm>
            <a:off x="3534805" y="1075819"/>
            <a:ext cx="333860" cy="377607"/>
          </a:xfrm>
          <a:prstGeom prst="mathPlus">
            <a:avLst>
              <a:gd name="adj1" fmla="val 23520"/>
            </a:avLst>
          </a:prstGeom>
          <a:solidFill>
            <a:srgbClr val="660066"/>
          </a:solidFill>
          <a:ln w="25400" cap="flat" cmpd="sng">
            <a:solidFill>
              <a:srgbClr val="7030A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135;p6"/>
          <p:cNvSpPr/>
          <p:nvPr/>
        </p:nvSpPr>
        <p:spPr>
          <a:xfrm>
            <a:off x="3930340" y="869244"/>
            <a:ext cx="1080120" cy="81360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પાણી</a:t>
            </a:r>
            <a:endParaRPr sz="2400" b="1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140;p6"/>
          <p:cNvSpPr/>
          <p:nvPr/>
        </p:nvSpPr>
        <p:spPr>
          <a:xfrm>
            <a:off x="5120109" y="1064530"/>
            <a:ext cx="366088" cy="317373"/>
          </a:xfrm>
          <a:prstGeom prst="mathEqual">
            <a:avLst>
              <a:gd name="adj1" fmla="val 23520"/>
              <a:gd name="adj2" fmla="val 11760"/>
            </a:avLst>
          </a:prstGeom>
          <a:solidFill>
            <a:srgbClr val="660066"/>
          </a:solidFill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136;p6"/>
          <p:cNvSpPr/>
          <p:nvPr/>
        </p:nvSpPr>
        <p:spPr>
          <a:xfrm>
            <a:off x="5525710" y="880533"/>
            <a:ext cx="1131495" cy="80724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gu-IN" sz="2400" b="1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શર્કરા</a:t>
            </a:r>
            <a:endParaRPr sz="2400" b="1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141;p6"/>
          <p:cNvSpPr/>
          <p:nvPr/>
        </p:nvSpPr>
        <p:spPr>
          <a:xfrm>
            <a:off x="6809192" y="1041953"/>
            <a:ext cx="305108" cy="305250"/>
          </a:xfrm>
          <a:prstGeom prst="mathPlus">
            <a:avLst>
              <a:gd name="adj1" fmla="val 23520"/>
            </a:avLst>
          </a:prstGeom>
          <a:solidFill>
            <a:srgbClr val="660066"/>
          </a:solidFill>
          <a:ln w="25400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137;p6"/>
          <p:cNvSpPr/>
          <p:nvPr/>
        </p:nvSpPr>
        <p:spPr>
          <a:xfrm>
            <a:off x="7207676" y="914399"/>
            <a:ext cx="1189318" cy="76582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ઓક્સિજન</a:t>
            </a:r>
            <a:endParaRPr sz="1800" b="1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9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1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20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6"/>
          <p:cNvSpPr/>
          <p:nvPr/>
        </p:nvSpPr>
        <p:spPr>
          <a:xfrm>
            <a:off x="294840" y="5496584"/>
            <a:ext cx="8554320" cy="904216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6"/>
          <p:cNvSpPr/>
          <p:nvPr/>
        </p:nvSpPr>
        <p:spPr>
          <a:xfrm>
            <a:off x="542844" y="3739965"/>
            <a:ext cx="7980267" cy="2525368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gu-IN" sz="2400" b="1" dirty="0">
                <a:solidFill>
                  <a:srgbClr val="0E341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rgbClr val="0E3414"/>
                </a:solidFill>
                <a:latin typeface="Calibri"/>
                <a:ea typeface="Calibri"/>
                <a:cs typeface="Calibri"/>
                <a:sym typeface="Calibri"/>
              </a:rPr>
              <a:t>છોડમાં</a:t>
            </a:r>
            <a:r>
              <a:rPr lang="en-US" sz="2400" b="1" dirty="0">
                <a:solidFill>
                  <a:srgbClr val="0E341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rgbClr val="0E3414"/>
                </a:solidFill>
                <a:latin typeface="Calibri"/>
                <a:ea typeface="Calibri"/>
                <a:cs typeface="Calibri"/>
                <a:sym typeface="Calibri"/>
              </a:rPr>
              <a:t>રહેલું</a:t>
            </a:r>
            <a:r>
              <a:rPr lang="en-US" sz="2400" b="1" dirty="0">
                <a:solidFill>
                  <a:srgbClr val="0E341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rgbClr val="0E3414"/>
                </a:solidFill>
                <a:latin typeface="Calibri"/>
                <a:ea typeface="Calibri"/>
                <a:cs typeface="Calibri"/>
                <a:sym typeface="Calibri"/>
              </a:rPr>
              <a:t>હરિતદ્રવ્ય</a:t>
            </a:r>
            <a:r>
              <a:rPr lang="en-US" sz="2400" b="1" dirty="0">
                <a:solidFill>
                  <a:srgbClr val="0E341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rgbClr val="0E3414"/>
                </a:solidFill>
                <a:latin typeface="Calibri"/>
                <a:ea typeface="Calibri"/>
                <a:cs typeface="Calibri"/>
                <a:sym typeface="Calibri"/>
              </a:rPr>
              <a:t>સૂર્યપ્રકાશને</a:t>
            </a:r>
            <a:r>
              <a:rPr lang="en-US" sz="2400" b="1" dirty="0">
                <a:solidFill>
                  <a:srgbClr val="0E341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rgbClr val="0E3414"/>
                </a:solidFill>
                <a:latin typeface="Calibri"/>
                <a:ea typeface="Calibri"/>
                <a:cs typeface="Calibri"/>
                <a:sym typeface="Calibri"/>
              </a:rPr>
              <a:t>શોષવામાં</a:t>
            </a:r>
            <a:r>
              <a:rPr lang="en-US" sz="2400" b="1" dirty="0">
                <a:solidFill>
                  <a:srgbClr val="0E341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rgbClr val="0E3414"/>
                </a:solidFill>
                <a:latin typeface="Calibri"/>
                <a:ea typeface="Calibri"/>
                <a:cs typeface="Calibri"/>
                <a:sym typeface="Calibri"/>
              </a:rPr>
              <a:t>મદદ</a:t>
            </a:r>
            <a:r>
              <a:rPr lang="en-US" sz="2400" b="1" dirty="0">
                <a:solidFill>
                  <a:srgbClr val="0E341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rgbClr val="0E3414"/>
                </a:solidFill>
                <a:latin typeface="Calibri"/>
                <a:ea typeface="Calibri"/>
                <a:cs typeface="Calibri"/>
                <a:sym typeface="Calibri"/>
              </a:rPr>
              <a:t>કરે</a:t>
            </a:r>
            <a:r>
              <a:rPr lang="en-US" sz="2400" b="1" dirty="0">
                <a:solidFill>
                  <a:srgbClr val="0E341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rgbClr val="0E3414"/>
                </a:solidFill>
                <a:latin typeface="Calibri"/>
                <a:ea typeface="Calibri"/>
                <a:cs typeface="Calibri"/>
                <a:sym typeface="Calibri"/>
              </a:rPr>
              <a:t>છે</a:t>
            </a:r>
            <a:endParaRPr lang="gu-IN" sz="2400" b="1" dirty="0">
              <a:solidFill>
                <a:srgbClr val="0E341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endParaRPr lang="gu-IN" sz="2400" b="1" dirty="0">
              <a:solidFill>
                <a:srgbClr val="0E341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buFont typeface="Arial" pitchFamily="34" charset="0"/>
              <a:buChar char="•"/>
            </a:pPr>
            <a:r>
              <a:rPr lang="gu-IN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ઓક્સિજન એ પ્રકાશસંશ્લેષણની ઉપ પેદાશ તરીકે મુક્ત થાય છે</a:t>
            </a:r>
          </a:p>
          <a:p>
            <a:pPr>
              <a:buFont typeface="Arial" pitchFamily="34" charset="0"/>
              <a:buChar char="•"/>
            </a:pPr>
            <a:endParaRPr lang="gu-IN" sz="2400" b="1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Font typeface="Arial" pitchFamily="34" charset="0"/>
              <a:buChar char="•"/>
            </a:pPr>
            <a:r>
              <a:rPr lang="gu-IN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પ્રકાશસંશ્લેષણ માટે પ્રકાશ ઉર્જા આવશ્યક </a:t>
            </a:r>
            <a:r>
              <a:rPr lang="gu-IN" sz="2400" b="1" dirty="0"/>
              <a:t>જરૂરિયાત</a:t>
            </a:r>
            <a:r>
              <a:rPr lang="gu-IN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છે </a:t>
            </a:r>
          </a:p>
          <a:p>
            <a:pPr>
              <a:buFont typeface="Arial" pitchFamily="34" charset="0"/>
              <a:buChar char="•"/>
            </a:pPr>
            <a:endParaRPr lang="gu-IN" sz="2400" b="1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buFont typeface="Arial" pitchFamily="34" charset="0"/>
              <a:buChar char="•"/>
            </a:pPr>
            <a:endParaRPr lang="gu-IN" sz="2400" b="1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buFont typeface="Arial" pitchFamily="34" charset="0"/>
              <a:buChar char="•"/>
            </a:pPr>
            <a:endParaRPr lang="gu-IN" sz="2400" b="1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endParaRPr lang="gu-IN" sz="2400" b="1" dirty="0">
              <a:solidFill>
                <a:srgbClr val="0E341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4" name="Google Shape;144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1537" y="925809"/>
            <a:ext cx="7393314" cy="2814558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6"/>
          <p:cNvSpPr txBox="1"/>
          <p:nvPr/>
        </p:nvSpPr>
        <p:spPr>
          <a:xfrm>
            <a:off x="2362200" y="118899"/>
            <a:ext cx="3321743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પ્રકાશસંશ્લેષણ</a:t>
            </a:r>
            <a:endParaRPr sz="40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0"/>
          <p:cNvSpPr txBox="1"/>
          <p:nvPr/>
        </p:nvSpPr>
        <p:spPr>
          <a:xfrm>
            <a:off x="2621845" y="203200"/>
            <a:ext cx="3011311" cy="64629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પ્રકાશસંશ્લેષણ</a:t>
            </a:r>
            <a:endParaRPr sz="3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5" name="Google Shape;245;p10" descr="C:\Users\sridevi\Downloads\128px-Tomato_leaf_stomate_1-color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95057" y="3149600"/>
            <a:ext cx="3013921" cy="3152110"/>
          </a:xfrm>
          <a:prstGeom prst="rect">
            <a:avLst/>
          </a:prstGeom>
          <a:noFill/>
          <a:ln w="57150" cap="flat" cmpd="sng">
            <a:solidFill>
              <a:srgbClr val="0E3414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5" name="Google Shape;167;p7"/>
          <p:cNvSpPr/>
          <p:nvPr/>
        </p:nvSpPr>
        <p:spPr>
          <a:xfrm rot="16200000">
            <a:off x="832184" y="874594"/>
            <a:ext cx="2170956" cy="2237947"/>
          </a:xfrm>
          <a:prstGeom prst="flowChartManualOperation">
            <a:avLst/>
          </a:prstGeom>
          <a:solidFill>
            <a:srgbClr val="008000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vert="vert" wrap="square" lIns="91425" tIns="91425" rIns="91425" bIns="91425" anchor="ctr" anchorCtr="0">
            <a:noAutofit/>
          </a:bodyPr>
          <a:lstStyle/>
          <a:p>
            <a:pPr lvl="0"/>
            <a:r>
              <a:rPr lang="gu-IN" sz="2400" b="1" dirty="0">
                <a:solidFill>
                  <a:schemeClr val="bg1"/>
                </a:solidFill>
              </a:rPr>
              <a:t>વનસ્પતિઓ તેમનાં મૂળ દ્વારા પાણી શોષી લે છે</a:t>
            </a:r>
            <a:endParaRPr sz="2400">
              <a:solidFill>
                <a:schemeClr val="bg1"/>
              </a:solidFill>
            </a:endParaRPr>
          </a:p>
        </p:txBody>
      </p:sp>
      <p:sp>
        <p:nvSpPr>
          <p:cNvPr id="6" name="Google Shape;167;p7"/>
          <p:cNvSpPr/>
          <p:nvPr/>
        </p:nvSpPr>
        <p:spPr>
          <a:xfrm rot="16200000">
            <a:off x="3349610" y="837904"/>
            <a:ext cx="1976222" cy="2173036"/>
          </a:xfrm>
          <a:prstGeom prst="flowChartManualOperation">
            <a:avLst/>
          </a:prstGeom>
          <a:solidFill>
            <a:srgbClr val="008000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vert="vert" wrap="square" lIns="91425" tIns="91425" rIns="91425" bIns="91425" anchor="ctr" anchorCtr="0">
            <a:noAutofit/>
          </a:bodyPr>
          <a:lstStyle/>
          <a:p>
            <a:pPr lvl="0"/>
            <a:r>
              <a:rPr lang="gu-IN" sz="2400" b="1" dirty="0">
                <a:solidFill>
                  <a:schemeClr val="bg1"/>
                </a:solidFill>
              </a:rPr>
              <a:t>પાણી વનસ્પતિમાંથી પસાર થઈને પાંદડામાં જાય છે</a:t>
            </a:r>
            <a:endParaRPr sz="2400">
              <a:solidFill>
                <a:schemeClr val="bg1"/>
              </a:solidFill>
            </a:endParaRPr>
          </a:p>
        </p:txBody>
      </p:sp>
      <p:sp>
        <p:nvSpPr>
          <p:cNvPr id="7" name="Google Shape;167;p7"/>
          <p:cNvSpPr/>
          <p:nvPr/>
        </p:nvSpPr>
        <p:spPr>
          <a:xfrm rot="16200000">
            <a:off x="5744264" y="715136"/>
            <a:ext cx="1863334" cy="2237947"/>
          </a:xfrm>
          <a:prstGeom prst="flowChartManualOperation">
            <a:avLst/>
          </a:prstGeom>
          <a:solidFill>
            <a:srgbClr val="008000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vert="vert" wrap="square" lIns="91425" tIns="91425" rIns="91425" bIns="91425" anchor="ctr" anchorCtr="0">
            <a:noAutofit/>
          </a:bodyPr>
          <a:lstStyle/>
          <a:p>
            <a:pPr lvl="0" algn="ctr"/>
            <a:r>
              <a:rPr lang="gu-IN" sz="2000" b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કાર્બન ડાયોક્સાઇડ હવામાંથી પાંદડાની નીચેની બાજુના છિદ્ર દ્વારા પ્રવેશે છે.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79;p8"/>
          <p:cNvGrpSpPr/>
          <p:nvPr/>
        </p:nvGrpSpPr>
        <p:grpSpPr>
          <a:xfrm>
            <a:off x="914400" y="1199579"/>
            <a:ext cx="7315200" cy="3696841"/>
            <a:chOff x="0" y="56579"/>
            <a:chExt cx="7315200" cy="3696841"/>
          </a:xfrm>
        </p:grpSpPr>
        <p:sp>
          <p:nvSpPr>
            <p:cNvPr id="180" name="Google Shape;180;p8"/>
            <p:cNvSpPr/>
            <p:nvPr/>
          </p:nvSpPr>
          <p:spPr>
            <a:xfrm>
              <a:off x="0" y="366539"/>
              <a:ext cx="7315200" cy="5292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9525" cap="flat" cmpd="sng">
              <a:solidFill>
                <a:srgbClr val="49ACC5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8"/>
            <p:cNvSpPr/>
            <p:nvPr/>
          </p:nvSpPr>
          <p:spPr>
            <a:xfrm>
              <a:off x="362545" y="56579"/>
              <a:ext cx="6948137" cy="61992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27869E"/>
                </a:gs>
                <a:gs pos="80000">
                  <a:srgbClr val="34B0D0"/>
                </a:gs>
                <a:gs pos="100000">
                  <a:srgbClr val="30B3D4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8"/>
            <p:cNvSpPr txBox="1"/>
            <p:nvPr/>
          </p:nvSpPr>
          <p:spPr>
            <a:xfrm>
              <a:off x="362545" y="56579"/>
              <a:ext cx="6948137" cy="6199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3525" tIns="0" rIns="193525" bIns="0" anchor="ctr" anchorCtr="0">
              <a:noAutofit/>
            </a:bodyPr>
            <a:lstStyle/>
            <a:p>
              <a:pPr lvl="0">
                <a:lnSpc>
                  <a:spcPct val="90000"/>
                </a:lnSpc>
              </a:pPr>
              <a:r>
                <a:rPr lang="gu-IN" sz="2400" b="1" dirty="0">
                  <a:solidFill>
                    <a:schemeClr val="bg1"/>
                  </a:solidFill>
                </a:rPr>
                <a:t>એનો ઉપયોગ શ્વસન માટે થાય છે</a:t>
              </a:r>
              <a:r>
                <a:rPr lang="en-US" sz="2400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sz="240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8"/>
            <p:cNvSpPr/>
            <p:nvPr/>
          </p:nvSpPr>
          <p:spPr>
            <a:xfrm>
              <a:off x="0" y="1319099"/>
              <a:ext cx="7315200" cy="5292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9525" cap="flat" cmpd="sng">
              <a:solidFill>
                <a:srgbClr val="49ACC5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8"/>
            <p:cNvSpPr/>
            <p:nvPr/>
          </p:nvSpPr>
          <p:spPr>
            <a:xfrm>
              <a:off x="362545" y="1009139"/>
              <a:ext cx="6948137" cy="61992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27869E"/>
                </a:gs>
                <a:gs pos="80000">
                  <a:srgbClr val="34B0D0"/>
                </a:gs>
                <a:gs pos="100000">
                  <a:srgbClr val="30B3D4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8"/>
            <p:cNvSpPr txBox="1"/>
            <p:nvPr/>
          </p:nvSpPr>
          <p:spPr>
            <a:xfrm>
              <a:off x="362545" y="1009139"/>
              <a:ext cx="6948137" cy="6199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3525" tIns="0" rIns="193525" bIns="0" anchor="ctr" anchorCtr="0">
              <a:noAutofit/>
            </a:bodyPr>
            <a:lstStyle/>
            <a:p>
              <a:pPr lvl="0">
                <a:lnSpc>
                  <a:spcPct val="90000"/>
                </a:lnSpc>
              </a:pPr>
              <a:r>
                <a:rPr lang="gu-IN" sz="2400" b="1" dirty="0">
                  <a:solidFill>
                    <a:schemeClr val="bg1"/>
                  </a:solidFill>
                </a:rPr>
                <a:t>કેટલાક અદ્રાવ્ય સ્ટાર્ચમાં રૂપાંતરિત થાય છે </a:t>
              </a:r>
              <a:r>
                <a:rPr lang="en-US" sz="2400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sz="240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8"/>
            <p:cNvSpPr/>
            <p:nvPr/>
          </p:nvSpPr>
          <p:spPr>
            <a:xfrm>
              <a:off x="0" y="2271660"/>
              <a:ext cx="7315200" cy="5292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9525" cap="flat" cmpd="sng">
              <a:solidFill>
                <a:srgbClr val="49ACC5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8"/>
            <p:cNvSpPr/>
            <p:nvPr/>
          </p:nvSpPr>
          <p:spPr>
            <a:xfrm>
              <a:off x="362545" y="1961699"/>
              <a:ext cx="6948137" cy="61992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27869E"/>
                </a:gs>
                <a:gs pos="80000">
                  <a:srgbClr val="34B0D0"/>
                </a:gs>
                <a:gs pos="100000">
                  <a:srgbClr val="30B3D4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8"/>
            <p:cNvSpPr txBox="1"/>
            <p:nvPr/>
          </p:nvSpPr>
          <p:spPr>
            <a:xfrm>
              <a:off x="362545" y="1961698"/>
              <a:ext cx="6948137" cy="7109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3525" tIns="0" rIns="193525" bIns="0" anchor="ctr" anchorCtr="0">
              <a:noAutofit/>
            </a:bodyPr>
            <a:lstStyle/>
            <a:p>
              <a:pPr lvl="0">
                <a:lnSpc>
                  <a:spcPct val="90000"/>
                </a:lnSpc>
              </a:pPr>
              <a:r>
                <a:rPr lang="gu-IN" sz="2400" b="1" dirty="0">
                  <a:solidFill>
                    <a:schemeClr val="bg1"/>
                  </a:solidFill>
                </a:rPr>
                <a:t>આ સ્ટાર્ચ સંગ્રહિત થાય છે અને જરૂર પડે ત્યારે ઉપયોગમાં લેવા માટે પાછું ગ્લુકોઝમાં ફેરવાય છે</a:t>
              </a:r>
              <a:endParaRPr sz="240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p8"/>
            <p:cNvSpPr/>
            <p:nvPr/>
          </p:nvSpPr>
          <p:spPr>
            <a:xfrm>
              <a:off x="0" y="3224220"/>
              <a:ext cx="7315200" cy="5292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9525" cap="flat" cmpd="sng">
              <a:solidFill>
                <a:srgbClr val="49ACC5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8"/>
            <p:cNvSpPr/>
            <p:nvPr/>
          </p:nvSpPr>
          <p:spPr>
            <a:xfrm>
              <a:off x="362545" y="2914260"/>
              <a:ext cx="6948137" cy="61992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27869E"/>
                </a:gs>
                <a:gs pos="80000">
                  <a:srgbClr val="34B0D0"/>
                </a:gs>
                <a:gs pos="100000">
                  <a:srgbClr val="30B3D4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8"/>
            <p:cNvSpPr txBox="1"/>
            <p:nvPr/>
          </p:nvSpPr>
          <p:spPr>
            <a:xfrm>
              <a:off x="362545" y="2914260"/>
              <a:ext cx="6948137" cy="6727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3525" tIns="0" rIns="193525" bIns="0" anchor="ctr" anchorCtr="0">
              <a:noAutofit/>
            </a:bodyPr>
            <a:lstStyle/>
            <a:p>
              <a:pPr lvl="0">
                <a:lnSpc>
                  <a:spcPct val="90000"/>
                </a:lnSpc>
              </a:pPr>
              <a:r>
                <a:rPr lang="gu-IN" sz="2400" b="1" dirty="0">
                  <a:solidFill>
                    <a:schemeClr val="bg1"/>
                  </a:solidFill>
                </a:rPr>
                <a:t>ઓક્સિજન વાસ્તવમાં પ્રકાશસંશ્લેષણની માત્ર એક આડપેદાશ છે</a:t>
              </a:r>
              <a:endParaRPr sz="240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2" name="Google Shape;192;p8"/>
          <p:cNvSpPr txBox="1"/>
          <p:nvPr/>
        </p:nvSpPr>
        <p:spPr>
          <a:xfrm>
            <a:off x="3202060" y="115669"/>
            <a:ext cx="2741540" cy="646290"/>
          </a:xfrm>
          <a:prstGeom prst="rect">
            <a:avLst/>
          </a:prstGeom>
          <a:gradFill>
            <a:gsLst>
              <a:gs pos="0">
                <a:srgbClr val="FFBB82"/>
              </a:gs>
              <a:gs pos="35000">
                <a:srgbClr val="FFCFA8"/>
              </a:gs>
              <a:gs pos="100000">
                <a:srgbClr val="FFEBD9"/>
              </a:gs>
            </a:gsLst>
            <a:lin ang="16200000" scaled="0"/>
          </a:gradFill>
          <a:ln w="9525" cap="flat" cmpd="sng">
            <a:solidFill>
              <a:srgbClr val="F5913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gu-IN" sz="3600" b="1" dirty="0"/>
              <a:t>ગ્લુકોઝ</a:t>
            </a:r>
            <a:endParaRPr sz="3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8"/>
          <p:cNvSpPr/>
          <p:nvPr/>
        </p:nvSpPr>
        <p:spPr>
          <a:xfrm>
            <a:off x="762000" y="5105400"/>
            <a:ext cx="7620000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gu-IN" sz="2400" b="1" dirty="0"/>
              <a:t> ઉત્પાદકો અથવા સ્વાવલંબી કહેવામાં આવે છે કારણ કે તેમની પાસે પોતાનો ખોરાક ઉત્પન્ન કરવાની ક્ષમતા છે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gu-IN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buFont typeface="Arial" pitchFamily="34" charset="0"/>
              <a:buChar char="•"/>
            </a:pPr>
            <a:r>
              <a:rPr lang="gu-IN" sz="2400" b="1" dirty="0"/>
              <a:t> દાખલા તરીકે, લીલી વનસ્પતિઓ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MM Index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99" name="Google Shape;199;p9"/>
          <p:cNvGraphicFramePr/>
          <p:nvPr>
            <p:extLst>
              <p:ext uri="{D42A27DB-BD31-4B8C-83A1-F6EECF244321}">
                <p14:modId xmlns:p14="http://schemas.microsoft.com/office/powerpoint/2010/main" val="3121082278"/>
              </p:ext>
            </p:extLst>
          </p:nvPr>
        </p:nvGraphicFramePr>
        <p:xfrm>
          <a:off x="762000" y="1568669"/>
          <a:ext cx="7620025" cy="3841520"/>
        </p:xfrm>
        <a:graphic>
          <a:graphicData uri="http://schemas.openxmlformats.org/drawingml/2006/table">
            <a:tbl>
              <a:tblPr firstRow="1" bandRow="1">
                <a:tableStyleId>{9408D61D-E80E-421E-A159-6F0C7289B274}</a:tableStyleId>
              </a:tblPr>
              <a:tblGrid>
                <a:gridCol w="846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99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033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842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 dirty="0"/>
                        <a:t>Slide#</a:t>
                      </a: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Thumbnail</a:t>
                      </a: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 dirty="0"/>
                        <a:t>Source and Attribution</a:t>
                      </a: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87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strike="noStrike" cap="none" dirty="0"/>
                        <a:t>1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dirty="0"/>
                        <a:t>SSSVV Gallery</a:t>
                      </a:r>
                      <a:endParaRPr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6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3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sng" dirty="0"/>
                        <a:t>https://pixabay.com/photos/sunbeams-green-landscape-forest-1904485/</a:t>
                      </a:r>
                      <a:endParaRPr sz="11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87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4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/>
                        <a:t>https://pixabay.com/vectors/chloroplast-chlorophyll-unlabelled-35023/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87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5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dirty="0"/>
                        <a:t>SSSVV Gallery</a:t>
                      </a: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8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6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/>
                        <a:t>SSSVV Gallery</a:t>
                      </a:r>
                      <a:endParaRPr sz="1100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87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7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dirty="0"/>
                        <a:t>https://commons.wikimedia.org/w/index.php?curid=3248530</a:t>
                      </a:r>
                      <a:endParaRPr sz="1100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2" name="Google Shape;200;p9"/>
          <p:cNvGrpSpPr/>
          <p:nvPr/>
        </p:nvGrpSpPr>
        <p:grpSpPr>
          <a:xfrm>
            <a:off x="1866641" y="2330669"/>
            <a:ext cx="685800" cy="339291"/>
            <a:chOff x="865984" y="1933565"/>
            <a:chExt cx="6021972" cy="3892126"/>
          </a:xfrm>
        </p:grpSpPr>
        <p:pic>
          <p:nvPicPr>
            <p:cNvPr id="201" name="Google Shape;201;p9" descr="Tree with shadow.png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396972" y="2444832"/>
              <a:ext cx="3490984" cy="338085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2" name="Google Shape;202;p9"/>
            <p:cNvSpPr/>
            <p:nvPr/>
          </p:nvSpPr>
          <p:spPr>
            <a:xfrm>
              <a:off x="865984" y="1933565"/>
              <a:ext cx="2049832" cy="2014435"/>
            </a:xfrm>
            <a:prstGeom prst="sun">
              <a:avLst>
                <a:gd name="adj" fmla="val 25000"/>
              </a:avLst>
            </a:prstGeom>
            <a:solidFill>
              <a:srgbClr val="FFFF00"/>
            </a:solidFill>
            <a:ln w="25400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03" name="Google Shape;203;p9"/>
            <p:cNvCxnSpPr/>
            <p:nvPr/>
          </p:nvCxnSpPr>
          <p:spPr>
            <a:xfrm>
              <a:off x="2952460" y="2968779"/>
              <a:ext cx="719586" cy="288207"/>
            </a:xfrm>
            <a:prstGeom prst="straightConnector1">
              <a:avLst/>
            </a:prstGeom>
            <a:noFill/>
            <a:ln w="38100" cap="flat" cmpd="sng">
              <a:solidFill>
                <a:srgbClr val="FFFF00"/>
              </a:solidFill>
              <a:prstDash val="solid"/>
              <a:round/>
              <a:headEnd type="none" w="sm" len="sm"/>
              <a:tailEnd type="stealth" w="med" len="med"/>
            </a:ln>
          </p:spPr>
        </p:cxnSp>
        <p:cxnSp>
          <p:nvCxnSpPr>
            <p:cNvPr id="204" name="Google Shape;204;p9"/>
            <p:cNvCxnSpPr/>
            <p:nvPr/>
          </p:nvCxnSpPr>
          <p:spPr>
            <a:xfrm>
              <a:off x="2952460" y="2687518"/>
              <a:ext cx="919163" cy="281261"/>
            </a:xfrm>
            <a:prstGeom prst="straightConnector1">
              <a:avLst/>
            </a:prstGeom>
            <a:noFill/>
            <a:ln w="38100" cap="flat" cmpd="sng">
              <a:solidFill>
                <a:srgbClr val="FFFF00"/>
              </a:solidFill>
              <a:prstDash val="solid"/>
              <a:round/>
              <a:headEnd type="none" w="sm" len="sm"/>
              <a:tailEnd type="stealth" w="med" len="med"/>
            </a:ln>
          </p:spPr>
        </p:cxnSp>
        <p:cxnSp>
          <p:nvCxnSpPr>
            <p:cNvPr id="205" name="Google Shape;205;p9"/>
            <p:cNvCxnSpPr/>
            <p:nvPr/>
          </p:nvCxnSpPr>
          <p:spPr>
            <a:xfrm>
              <a:off x="2952460" y="3256986"/>
              <a:ext cx="719586" cy="344027"/>
            </a:xfrm>
            <a:prstGeom prst="straightConnector1">
              <a:avLst/>
            </a:prstGeom>
            <a:noFill/>
            <a:ln w="38100" cap="flat" cmpd="sng">
              <a:solidFill>
                <a:srgbClr val="FFFF00"/>
              </a:solidFill>
              <a:prstDash val="solid"/>
              <a:round/>
              <a:headEnd type="none" w="sm" len="sm"/>
              <a:tailEnd type="stealth" w="med" len="med"/>
            </a:ln>
          </p:spPr>
        </p:cxnSp>
        <p:pic>
          <p:nvPicPr>
            <p:cNvPr id="206" name="Google Shape;206;p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475007" y="2839988"/>
              <a:ext cx="1334914" cy="87775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07" name="Google Shape;207;p9" descr="A close up of a tree branch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22505" y="2940269"/>
            <a:ext cx="374073" cy="2826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1408948">
            <a:off x="1790638" y="4434980"/>
            <a:ext cx="761608" cy="349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866362" y="3397469"/>
            <a:ext cx="648238" cy="37315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" name="Google Shape;210;p9"/>
          <p:cNvGrpSpPr/>
          <p:nvPr/>
        </p:nvGrpSpPr>
        <p:grpSpPr>
          <a:xfrm>
            <a:off x="1984620" y="3988748"/>
            <a:ext cx="449843" cy="246921"/>
            <a:chOff x="540757" y="1883153"/>
            <a:chExt cx="7765043" cy="4688368"/>
          </a:xfrm>
        </p:grpSpPr>
        <p:sp>
          <p:nvSpPr>
            <p:cNvPr id="211" name="Google Shape;211;p9"/>
            <p:cNvSpPr/>
            <p:nvPr/>
          </p:nvSpPr>
          <p:spPr>
            <a:xfrm>
              <a:off x="540757" y="1883153"/>
              <a:ext cx="7765043" cy="4682753"/>
            </a:xfrm>
            <a:prstGeom prst="rect">
              <a:avLst/>
            </a:prstGeom>
            <a:gradFill>
              <a:gsLst>
                <a:gs pos="0">
                  <a:srgbClr val="00B0F0"/>
                </a:gs>
                <a:gs pos="42000">
                  <a:srgbClr val="DAEEF3"/>
                </a:gs>
                <a:gs pos="87000">
                  <a:srgbClr val="E0E8F4"/>
                </a:gs>
                <a:gs pos="88000">
                  <a:srgbClr val="B37519"/>
                </a:gs>
                <a:gs pos="90000">
                  <a:srgbClr val="92D050"/>
                </a:gs>
                <a:gs pos="100000">
                  <a:srgbClr val="494429"/>
                </a:gs>
              </a:gsLst>
              <a:lin ang="5400000" scaled="0"/>
            </a:gradFill>
            <a:ln w="25400" cap="flat" cmpd="sng">
              <a:solidFill>
                <a:srgbClr val="395E8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212;p9"/>
            <p:cNvSpPr/>
            <p:nvPr/>
          </p:nvSpPr>
          <p:spPr>
            <a:xfrm>
              <a:off x="553620" y="4729008"/>
              <a:ext cx="6855269" cy="1815712"/>
            </a:xfrm>
            <a:custGeom>
              <a:avLst/>
              <a:gdLst/>
              <a:ahLst/>
              <a:cxnLst/>
              <a:rect l="l" t="t" r="r" b="b"/>
              <a:pathLst>
                <a:path w="6973868" h="1878383" extrusionOk="0">
                  <a:moveTo>
                    <a:pt x="12998" y="1809260"/>
                  </a:moveTo>
                  <a:cubicBezTo>
                    <a:pt x="38942" y="1625110"/>
                    <a:pt x="-29638" y="575545"/>
                    <a:pt x="16264" y="56659"/>
                  </a:cubicBezTo>
                  <a:cubicBezTo>
                    <a:pt x="500316" y="-176477"/>
                    <a:pt x="2198034" y="379512"/>
                    <a:pt x="2898257" y="467595"/>
                  </a:cubicBezTo>
                  <a:cubicBezTo>
                    <a:pt x="3598480" y="555678"/>
                    <a:pt x="3756323" y="430039"/>
                    <a:pt x="4217605" y="585160"/>
                  </a:cubicBezTo>
                  <a:cubicBezTo>
                    <a:pt x="4678887" y="740281"/>
                    <a:pt x="5244673" y="897036"/>
                    <a:pt x="5665950" y="1398323"/>
                  </a:cubicBezTo>
                  <a:cubicBezTo>
                    <a:pt x="6087227" y="1899610"/>
                    <a:pt x="6755882" y="1798373"/>
                    <a:pt x="6973868" y="1878383"/>
                  </a:cubicBezTo>
                  <a:lnTo>
                    <a:pt x="6973868" y="1878383"/>
                  </a:lnTo>
                </a:path>
              </a:pathLst>
            </a:custGeom>
            <a:solidFill>
              <a:srgbClr val="938953"/>
            </a:solidFill>
            <a:ln w="25400" cap="flat" cmpd="sng">
              <a:solidFill>
                <a:srgbClr val="97480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Google Shape;213;p9"/>
            <p:cNvSpPr/>
            <p:nvPr/>
          </p:nvSpPr>
          <p:spPr>
            <a:xfrm>
              <a:off x="3377953" y="4229375"/>
              <a:ext cx="877483" cy="1323761"/>
            </a:xfrm>
            <a:custGeom>
              <a:avLst/>
              <a:gdLst/>
              <a:ahLst/>
              <a:cxnLst/>
              <a:rect l="l" t="t" r="r" b="b"/>
              <a:pathLst>
                <a:path w="892664" h="1817511" extrusionOk="0">
                  <a:moveTo>
                    <a:pt x="120112" y="78255"/>
                  </a:moveTo>
                  <a:cubicBezTo>
                    <a:pt x="31212" y="240180"/>
                    <a:pt x="106281" y="577734"/>
                    <a:pt x="109456" y="1038109"/>
                  </a:cubicBezTo>
                  <a:cubicBezTo>
                    <a:pt x="150731" y="1327034"/>
                    <a:pt x="-189639" y="2030349"/>
                    <a:pt x="158212" y="1754655"/>
                  </a:cubicBezTo>
                  <a:cubicBezTo>
                    <a:pt x="506063" y="1478961"/>
                    <a:pt x="751937" y="1872130"/>
                    <a:pt x="824962" y="1659405"/>
                  </a:cubicBezTo>
                  <a:cubicBezTo>
                    <a:pt x="1031337" y="1927054"/>
                    <a:pt x="702913" y="591379"/>
                    <a:pt x="672562" y="325905"/>
                  </a:cubicBezTo>
                  <a:cubicBezTo>
                    <a:pt x="642211" y="60431"/>
                    <a:pt x="728581" y="79260"/>
                    <a:pt x="642856" y="66560"/>
                  </a:cubicBezTo>
                  <a:cubicBezTo>
                    <a:pt x="557131" y="53860"/>
                    <a:pt x="209012" y="-83670"/>
                    <a:pt x="120112" y="78255"/>
                  </a:cubicBezTo>
                  <a:close/>
                </a:path>
              </a:pathLst>
            </a:custGeom>
            <a:solidFill>
              <a:srgbClr val="9748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14" name="Google Shape;214;p9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2610728" y="5371193"/>
              <a:ext cx="2364389" cy="115780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5" name="Google Shape;215;p9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5110901" y="2622547"/>
              <a:ext cx="528044" cy="3834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6" name="Google Shape;216;p9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3895266" y="3272011"/>
              <a:ext cx="558740" cy="46759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7" name="Google Shape;217;p9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4017884" y="3346115"/>
              <a:ext cx="558740" cy="46759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8" name="Google Shape;218;p9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3328048" y="3153908"/>
              <a:ext cx="558740" cy="46759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9" name="Google Shape;219;p9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3752548" y="3450606"/>
              <a:ext cx="558740" cy="46759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0" name="Google Shape;220;p9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3611063" y="3474136"/>
              <a:ext cx="558740" cy="46759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2" name="Google Shape;222;p9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2708195" y="5712336"/>
              <a:ext cx="528083" cy="3601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3" name="Google Shape;223;p9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3089899" y="6091723"/>
              <a:ext cx="528083" cy="3601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4" name="Google Shape;224;p9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4356679" y="5847194"/>
              <a:ext cx="528083" cy="3601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5" name="Google Shape;225;p9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2044939" y="6205730"/>
              <a:ext cx="528083" cy="3601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6" name="Google Shape;226;p9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3766598" y="6192100"/>
              <a:ext cx="528083" cy="3601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7" name="Google Shape;227;p9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3588003" y="5401750"/>
              <a:ext cx="528083" cy="3601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8" name="Google Shape;228;p9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120160" y="2068640"/>
              <a:ext cx="528044" cy="3834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9" name="Google Shape;229;p9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761774" y="1931621"/>
              <a:ext cx="528044" cy="3834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0" name="Google Shape;230;p9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4825149" y="2185843"/>
              <a:ext cx="528044" cy="3834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1" name="Google Shape;231;p9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2249039" y="2124688"/>
              <a:ext cx="528044" cy="3834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2" name="Google Shape;232;p9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4318677" y="1998150"/>
              <a:ext cx="528044" cy="3834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3" name="Google Shape;233;p9"/>
            <p:cNvSpPr/>
            <p:nvPr/>
          </p:nvSpPr>
          <p:spPr>
            <a:xfrm>
              <a:off x="2313548" y="2612963"/>
              <a:ext cx="2749779" cy="1910360"/>
            </a:xfrm>
            <a:prstGeom prst="cloud">
              <a:avLst/>
            </a:prstGeom>
            <a:gradFill>
              <a:gsLst>
                <a:gs pos="0">
                  <a:srgbClr val="547D28"/>
                </a:gs>
                <a:gs pos="50000">
                  <a:srgbClr val="7AB539"/>
                </a:gs>
                <a:gs pos="100000">
                  <a:srgbClr val="92D946"/>
                </a:gs>
              </a:gsLst>
              <a:lin ang="8100000" scaled="0"/>
            </a:gradFill>
            <a:ln w="25400" cap="flat" cmpd="sng">
              <a:solidFill>
                <a:srgbClr val="0FDB1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" name="Google Shape;234;p9"/>
            <p:cNvSpPr/>
            <p:nvPr/>
          </p:nvSpPr>
          <p:spPr>
            <a:xfrm flipH="1">
              <a:off x="3753578" y="3185061"/>
              <a:ext cx="140446" cy="138109"/>
            </a:xfrm>
            <a:prstGeom prst="ellipse">
              <a:avLst/>
            </a:prstGeom>
            <a:solidFill>
              <a:srgbClr val="FF0000"/>
            </a:solidFill>
            <a:ln w="25400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76200" sy="23000" kx="1200000" algn="br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235;p9"/>
            <p:cNvSpPr/>
            <p:nvPr/>
          </p:nvSpPr>
          <p:spPr>
            <a:xfrm flipH="1">
              <a:off x="4253644" y="3258883"/>
              <a:ext cx="210669" cy="207164"/>
            </a:xfrm>
            <a:prstGeom prst="ellipse">
              <a:avLst/>
            </a:prstGeom>
            <a:solidFill>
              <a:srgbClr val="FF3300"/>
            </a:solidFill>
            <a:ln w="25400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76200" sy="23000" kx="1200000" algn="br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6" name="Google Shape;236;p9"/>
            <p:cNvSpPr/>
            <p:nvPr/>
          </p:nvSpPr>
          <p:spPr>
            <a:xfrm rot="10800000">
              <a:off x="4039330" y="3758949"/>
              <a:ext cx="140446" cy="207164"/>
            </a:xfrm>
            <a:prstGeom prst="ellipse">
              <a:avLst/>
            </a:prstGeom>
            <a:solidFill>
              <a:srgbClr val="FF0000"/>
            </a:solidFill>
            <a:ln w="25400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76200" sy="23000" kx="1200000" algn="br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7" name="Google Shape;237;p9"/>
            <p:cNvSpPr/>
            <p:nvPr/>
          </p:nvSpPr>
          <p:spPr>
            <a:xfrm flipH="1">
              <a:off x="3467824" y="3473197"/>
              <a:ext cx="149807" cy="207164"/>
            </a:xfrm>
            <a:prstGeom prst="ellipse">
              <a:avLst/>
            </a:prstGeom>
            <a:solidFill>
              <a:srgbClr val="FF0000"/>
            </a:solidFill>
            <a:ln w="25400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76200" sy="23000" kx="1200000" algn="br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8" name="Google Shape;238;p9"/>
            <p:cNvSpPr/>
            <p:nvPr/>
          </p:nvSpPr>
          <p:spPr>
            <a:xfrm flipH="1">
              <a:off x="4539396" y="3615755"/>
              <a:ext cx="140446" cy="197957"/>
            </a:xfrm>
            <a:prstGeom prst="ellipse">
              <a:avLst/>
            </a:prstGeom>
            <a:solidFill>
              <a:srgbClr val="FF0000"/>
            </a:solidFill>
            <a:ln w="25400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76200" sy="23000" kx="1200000" algn="br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9" name="Google Shape;239;p9"/>
            <p:cNvSpPr/>
            <p:nvPr/>
          </p:nvSpPr>
          <p:spPr>
            <a:xfrm flipH="1">
              <a:off x="3588003" y="4129446"/>
              <a:ext cx="210669" cy="207164"/>
            </a:xfrm>
            <a:prstGeom prst="ellipse">
              <a:avLst/>
            </a:prstGeom>
            <a:solidFill>
              <a:srgbClr val="FF0000"/>
            </a:solidFill>
            <a:ln w="25400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76200" sy="23000" kx="1200000" algn="br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0" name="Google Shape;240;p9"/>
            <p:cNvSpPr/>
            <p:nvPr/>
          </p:nvSpPr>
          <p:spPr>
            <a:xfrm flipH="1">
              <a:off x="4682272" y="2970747"/>
              <a:ext cx="140446" cy="138109"/>
            </a:xfrm>
            <a:prstGeom prst="ellipse">
              <a:avLst/>
            </a:prstGeom>
            <a:solidFill>
              <a:srgbClr val="FF0000"/>
            </a:solidFill>
            <a:ln w="25400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76200" sy="23000" kx="1200000" algn="br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p9"/>
            <p:cNvSpPr/>
            <p:nvPr/>
          </p:nvSpPr>
          <p:spPr>
            <a:xfrm flipH="1">
              <a:off x="2967759" y="3401759"/>
              <a:ext cx="149807" cy="207164"/>
            </a:xfrm>
            <a:prstGeom prst="ellipse">
              <a:avLst/>
            </a:prstGeom>
            <a:solidFill>
              <a:srgbClr val="FF0000"/>
            </a:solidFill>
            <a:ln w="25400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76200" sy="23000" kx="1200000" algn="br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42" name="Google Shape;242;p9" descr="nest 1.png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3570518" y="3029148"/>
              <a:ext cx="772454" cy="1033726"/>
            </a:xfrm>
            <a:prstGeom prst="rect">
              <a:avLst/>
            </a:prstGeom>
            <a:noFill/>
            <a:ln>
              <a:noFill/>
            </a:ln>
            <a:effectLst>
              <a:outerShdw blurRad="76200" sy="23000" kx="1200000" algn="br" rotWithShape="0">
                <a:srgbClr val="000000">
                  <a:alpha val="20000"/>
                </a:srgbClr>
              </a:outerShdw>
            </a:effectLst>
          </p:spPr>
        </p:pic>
        <p:pic>
          <p:nvPicPr>
            <p:cNvPr id="243" name="Google Shape;243;p9" descr="Pintoo sitting.png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4055927" y="4413898"/>
              <a:ext cx="958693" cy="134803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4" name="Google Shape;244;p9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2390477" y="2956379"/>
              <a:ext cx="1176892" cy="7738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5" name="Google Shape;245;p9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7124465" y="5813333"/>
              <a:ext cx="744622" cy="7581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6" name="Google Shape;246;p9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573937" y="3976176"/>
              <a:ext cx="744622" cy="7581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7" name="Google Shape;247;p9"/>
            <p:cNvSpPr/>
            <p:nvPr/>
          </p:nvSpPr>
          <p:spPr>
            <a:xfrm flipH="1">
              <a:off x="4834672" y="3123147"/>
              <a:ext cx="140446" cy="138109"/>
            </a:xfrm>
            <a:prstGeom prst="ellipse">
              <a:avLst/>
            </a:prstGeom>
            <a:solidFill>
              <a:srgbClr val="FF0000"/>
            </a:solidFill>
            <a:ln w="25400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76200" sy="23000" kx="1200000" algn="br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8" name="Google Shape;248;p9"/>
            <p:cNvSpPr/>
            <p:nvPr/>
          </p:nvSpPr>
          <p:spPr>
            <a:xfrm rot="10800000">
              <a:off x="3375350" y="2782503"/>
              <a:ext cx="276296" cy="287959"/>
            </a:xfrm>
            <a:prstGeom prst="ellipse">
              <a:avLst/>
            </a:prstGeom>
            <a:solidFill>
              <a:srgbClr val="FF0000"/>
            </a:solidFill>
            <a:ln w="25400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76200" sy="23000" kx="1200000" algn="br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9" name="Google Shape;249;p9"/>
            <p:cNvSpPr/>
            <p:nvPr/>
          </p:nvSpPr>
          <p:spPr>
            <a:xfrm rot="10800000">
              <a:off x="4076801" y="2786277"/>
              <a:ext cx="313745" cy="255128"/>
            </a:xfrm>
            <a:prstGeom prst="ellipse">
              <a:avLst/>
            </a:prstGeom>
            <a:solidFill>
              <a:srgbClr val="FF0000"/>
            </a:solidFill>
            <a:ln w="25400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76200" sy="23000" kx="1200000" algn="br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" name="Google Shape;250;p9"/>
            <p:cNvSpPr/>
            <p:nvPr/>
          </p:nvSpPr>
          <p:spPr>
            <a:xfrm rot="10800000">
              <a:off x="2980484" y="4006210"/>
              <a:ext cx="318806" cy="211507"/>
            </a:xfrm>
            <a:prstGeom prst="ellipse">
              <a:avLst/>
            </a:prstGeom>
            <a:solidFill>
              <a:srgbClr val="FF0000"/>
            </a:solidFill>
            <a:ln w="25400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76200" sy="23000" kx="1200000" algn="br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251;p9"/>
            <p:cNvSpPr/>
            <p:nvPr/>
          </p:nvSpPr>
          <p:spPr>
            <a:xfrm rot="10800000">
              <a:off x="2472164" y="3766658"/>
              <a:ext cx="318806" cy="211507"/>
            </a:xfrm>
            <a:prstGeom prst="ellipse">
              <a:avLst/>
            </a:prstGeom>
            <a:solidFill>
              <a:srgbClr val="FF0000"/>
            </a:solidFill>
            <a:ln w="25400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76200" sy="23000" kx="1200000" algn="br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" name="Google Shape;252;p9"/>
            <p:cNvGrpSpPr/>
            <p:nvPr/>
          </p:nvGrpSpPr>
          <p:grpSpPr>
            <a:xfrm>
              <a:off x="1645640" y="2668282"/>
              <a:ext cx="690296" cy="597014"/>
              <a:chOff x="1690821" y="3442447"/>
              <a:chExt cx="1258633" cy="885086"/>
            </a:xfrm>
          </p:grpSpPr>
          <p:sp>
            <p:nvSpPr>
              <p:cNvPr id="253" name="Google Shape;253;p9"/>
              <p:cNvSpPr/>
              <p:nvPr/>
            </p:nvSpPr>
            <p:spPr>
              <a:xfrm>
                <a:off x="1690821" y="3442447"/>
                <a:ext cx="1146508" cy="806824"/>
              </a:xfrm>
              <a:custGeom>
                <a:avLst/>
                <a:gdLst/>
                <a:ahLst/>
                <a:cxnLst/>
                <a:rect l="l" t="t" r="r" b="b"/>
                <a:pathLst>
                  <a:path w="1146508" h="806824" extrusionOk="0">
                    <a:moveTo>
                      <a:pt x="3508" y="0"/>
                    </a:moveTo>
                    <a:cubicBezTo>
                      <a:pt x="-2095" y="98612"/>
                      <a:pt x="-7697" y="197224"/>
                      <a:pt x="43850" y="228600"/>
                    </a:cubicBezTo>
                    <a:cubicBezTo>
                      <a:pt x="95397" y="259977"/>
                      <a:pt x="252279" y="159124"/>
                      <a:pt x="312791" y="188259"/>
                    </a:cubicBezTo>
                    <a:cubicBezTo>
                      <a:pt x="373303" y="217394"/>
                      <a:pt x="350891" y="369794"/>
                      <a:pt x="406920" y="403412"/>
                    </a:cubicBezTo>
                    <a:cubicBezTo>
                      <a:pt x="462949" y="437030"/>
                      <a:pt x="595179" y="354106"/>
                      <a:pt x="648967" y="389965"/>
                    </a:cubicBezTo>
                    <a:cubicBezTo>
                      <a:pt x="702755" y="425824"/>
                      <a:pt x="673621" y="578224"/>
                      <a:pt x="729650" y="618565"/>
                    </a:cubicBezTo>
                    <a:cubicBezTo>
                      <a:pt x="785679" y="658906"/>
                      <a:pt x="920150" y="611842"/>
                      <a:pt x="985144" y="632012"/>
                    </a:cubicBezTo>
                    <a:cubicBezTo>
                      <a:pt x="1050138" y="652182"/>
                      <a:pt x="1092720" y="710453"/>
                      <a:pt x="1119614" y="739588"/>
                    </a:cubicBezTo>
                    <a:cubicBezTo>
                      <a:pt x="1146508" y="768723"/>
                      <a:pt x="1146508" y="806824"/>
                      <a:pt x="1146508" y="806824"/>
                    </a:cubicBezTo>
                    <a:lnTo>
                      <a:pt x="1146508" y="806824"/>
                    </a:lnTo>
                  </a:path>
                </a:pathLst>
              </a:custGeom>
              <a:noFill/>
              <a:ln w="57150" cap="flat" cmpd="sng">
                <a:solidFill>
                  <a:srgbClr val="FFC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4" name="Google Shape;254;p9"/>
              <p:cNvSpPr/>
              <p:nvPr/>
            </p:nvSpPr>
            <p:spPr>
              <a:xfrm rot="-8296111" flipH="1">
                <a:off x="2734791" y="4064177"/>
                <a:ext cx="153131" cy="243251"/>
              </a:xfrm>
              <a:prstGeom prst="chevron">
                <a:avLst>
                  <a:gd name="adj" fmla="val 78853"/>
                </a:avLst>
              </a:prstGeom>
              <a:solidFill>
                <a:srgbClr val="FFC000"/>
              </a:solidFill>
              <a:ln w="25400" cap="flat" cmpd="sng">
                <a:solidFill>
                  <a:srgbClr val="FFC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" name="Google Shape;255;p9"/>
            <p:cNvGrpSpPr/>
            <p:nvPr/>
          </p:nvGrpSpPr>
          <p:grpSpPr>
            <a:xfrm>
              <a:off x="1501935" y="2761889"/>
              <a:ext cx="690296" cy="597014"/>
              <a:chOff x="1690821" y="3442447"/>
              <a:chExt cx="1258633" cy="885086"/>
            </a:xfrm>
          </p:grpSpPr>
          <p:sp>
            <p:nvSpPr>
              <p:cNvPr id="256" name="Google Shape;256;p9"/>
              <p:cNvSpPr/>
              <p:nvPr/>
            </p:nvSpPr>
            <p:spPr>
              <a:xfrm>
                <a:off x="1690821" y="3442447"/>
                <a:ext cx="1146508" cy="806824"/>
              </a:xfrm>
              <a:custGeom>
                <a:avLst/>
                <a:gdLst/>
                <a:ahLst/>
                <a:cxnLst/>
                <a:rect l="l" t="t" r="r" b="b"/>
                <a:pathLst>
                  <a:path w="1146508" h="806824" extrusionOk="0">
                    <a:moveTo>
                      <a:pt x="3508" y="0"/>
                    </a:moveTo>
                    <a:cubicBezTo>
                      <a:pt x="-2095" y="98612"/>
                      <a:pt x="-7697" y="197224"/>
                      <a:pt x="43850" y="228600"/>
                    </a:cubicBezTo>
                    <a:cubicBezTo>
                      <a:pt x="95397" y="259977"/>
                      <a:pt x="252279" y="159124"/>
                      <a:pt x="312791" y="188259"/>
                    </a:cubicBezTo>
                    <a:cubicBezTo>
                      <a:pt x="373303" y="217394"/>
                      <a:pt x="350891" y="369794"/>
                      <a:pt x="406920" y="403412"/>
                    </a:cubicBezTo>
                    <a:cubicBezTo>
                      <a:pt x="462949" y="437030"/>
                      <a:pt x="595179" y="354106"/>
                      <a:pt x="648967" y="389965"/>
                    </a:cubicBezTo>
                    <a:cubicBezTo>
                      <a:pt x="702755" y="425824"/>
                      <a:pt x="673621" y="578224"/>
                      <a:pt x="729650" y="618565"/>
                    </a:cubicBezTo>
                    <a:cubicBezTo>
                      <a:pt x="785679" y="658906"/>
                      <a:pt x="920150" y="611842"/>
                      <a:pt x="985144" y="632012"/>
                    </a:cubicBezTo>
                    <a:cubicBezTo>
                      <a:pt x="1050138" y="652182"/>
                      <a:pt x="1092720" y="710453"/>
                      <a:pt x="1119614" y="739588"/>
                    </a:cubicBezTo>
                    <a:cubicBezTo>
                      <a:pt x="1146508" y="768723"/>
                      <a:pt x="1146508" y="806824"/>
                      <a:pt x="1146508" y="806824"/>
                    </a:cubicBezTo>
                    <a:lnTo>
                      <a:pt x="1146508" y="806824"/>
                    </a:lnTo>
                  </a:path>
                </a:pathLst>
              </a:custGeom>
              <a:noFill/>
              <a:ln w="57150" cap="flat" cmpd="sng">
                <a:solidFill>
                  <a:srgbClr val="FFC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7" name="Google Shape;257;p9"/>
              <p:cNvSpPr/>
              <p:nvPr/>
            </p:nvSpPr>
            <p:spPr>
              <a:xfrm rot="-8296111" flipH="1">
                <a:off x="2734791" y="4064177"/>
                <a:ext cx="153131" cy="243251"/>
              </a:xfrm>
              <a:prstGeom prst="chevron">
                <a:avLst>
                  <a:gd name="adj" fmla="val 78853"/>
                </a:avLst>
              </a:prstGeom>
              <a:solidFill>
                <a:srgbClr val="FFC000"/>
              </a:solidFill>
              <a:ln w="25400" cap="flat" cmpd="sng">
                <a:solidFill>
                  <a:srgbClr val="FFC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" name="Google Shape;258;p9"/>
            <p:cNvGrpSpPr/>
            <p:nvPr/>
          </p:nvGrpSpPr>
          <p:grpSpPr>
            <a:xfrm>
              <a:off x="1653885" y="2480727"/>
              <a:ext cx="724185" cy="606928"/>
              <a:chOff x="1432448" y="2954781"/>
              <a:chExt cx="1320423" cy="899786"/>
            </a:xfrm>
          </p:grpSpPr>
          <p:sp>
            <p:nvSpPr>
              <p:cNvPr id="259" name="Google Shape;259;p9"/>
              <p:cNvSpPr/>
              <p:nvPr/>
            </p:nvSpPr>
            <p:spPr>
              <a:xfrm>
                <a:off x="1432448" y="2954781"/>
                <a:ext cx="1146508" cy="806825"/>
              </a:xfrm>
              <a:custGeom>
                <a:avLst/>
                <a:gdLst/>
                <a:ahLst/>
                <a:cxnLst/>
                <a:rect l="l" t="t" r="r" b="b"/>
                <a:pathLst>
                  <a:path w="1146508" h="806824" extrusionOk="0">
                    <a:moveTo>
                      <a:pt x="3508" y="0"/>
                    </a:moveTo>
                    <a:cubicBezTo>
                      <a:pt x="-2095" y="98612"/>
                      <a:pt x="-7697" y="197224"/>
                      <a:pt x="43850" y="228600"/>
                    </a:cubicBezTo>
                    <a:cubicBezTo>
                      <a:pt x="95397" y="259977"/>
                      <a:pt x="252279" y="159124"/>
                      <a:pt x="312791" y="188259"/>
                    </a:cubicBezTo>
                    <a:cubicBezTo>
                      <a:pt x="373303" y="217394"/>
                      <a:pt x="350891" y="369794"/>
                      <a:pt x="406920" y="403412"/>
                    </a:cubicBezTo>
                    <a:cubicBezTo>
                      <a:pt x="462949" y="437030"/>
                      <a:pt x="595179" y="354106"/>
                      <a:pt x="648967" y="389965"/>
                    </a:cubicBezTo>
                    <a:cubicBezTo>
                      <a:pt x="702755" y="425824"/>
                      <a:pt x="673621" y="578224"/>
                      <a:pt x="729650" y="618565"/>
                    </a:cubicBezTo>
                    <a:cubicBezTo>
                      <a:pt x="785679" y="658906"/>
                      <a:pt x="920150" y="611842"/>
                      <a:pt x="985144" y="632012"/>
                    </a:cubicBezTo>
                    <a:cubicBezTo>
                      <a:pt x="1050138" y="652182"/>
                      <a:pt x="1092720" y="710453"/>
                      <a:pt x="1119614" y="739588"/>
                    </a:cubicBezTo>
                    <a:cubicBezTo>
                      <a:pt x="1146508" y="768723"/>
                      <a:pt x="1146508" y="806824"/>
                      <a:pt x="1146508" y="806824"/>
                    </a:cubicBezTo>
                    <a:lnTo>
                      <a:pt x="1146508" y="806824"/>
                    </a:lnTo>
                  </a:path>
                </a:pathLst>
              </a:custGeom>
              <a:noFill/>
              <a:ln w="57150" cap="flat" cmpd="sng">
                <a:solidFill>
                  <a:srgbClr val="FFC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0" name="Google Shape;260;p9"/>
              <p:cNvSpPr/>
              <p:nvPr/>
            </p:nvSpPr>
            <p:spPr>
              <a:xfrm rot="-8296111" flipH="1">
                <a:off x="2538207" y="3591210"/>
                <a:ext cx="153132" cy="243251"/>
              </a:xfrm>
              <a:prstGeom prst="chevron">
                <a:avLst>
                  <a:gd name="adj" fmla="val 78853"/>
                </a:avLst>
              </a:prstGeom>
              <a:solidFill>
                <a:srgbClr val="FFC000"/>
              </a:solidFill>
              <a:ln w="25400" cap="flat" cmpd="sng">
                <a:solidFill>
                  <a:srgbClr val="FFC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61" name="Google Shape;261;p9"/>
            <p:cNvSpPr/>
            <p:nvPr/>
          </p:nvSpPr>
          <p:spPr>
            <a:xfrm>
              <a:off x="868231" y="2069920"/>
              <a:ext cx="1304754" cy="1075899"/>
            </a:xfrm>
            <a:prstGeom prst="sun">
              <a:avLst>
                <a:gd name="adj" fmla="val 25000"/>
              </a:avLst>
            </a:prstGeom>
            <a:solidFill>
              <a:srgbClr val="FFFF00"/>
            </a:solidFill>
            <a:ln w="25400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62" name="Google Shape;262;p9" descr="Tomato_leaf_stomate_1-color.jpg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2019788" y="4997669"/>
            <a:ext cx="304800" cy="3120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351</Words>
  <Application>Microsoft Office PowerPoint</Application>
  <PresentationFormat>On-screen Show (4:3)</PresentationFormat>
  <Paragraphs>76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Noto Sans Symbols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MM Index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keshaba</dc:creator>
  <cp:lastModifiedBy>Janani Vijay</cp:lastModifiedBy>
  <cp:revision>35</cp:revision>
  <dcterms:created xsi:type="dcterms:W3CDTF">2018-12-16T04:20:25Z</dcterms:created>
  <dcterms:modified xsi:type="dcterms:W3CDTF">2026-05-16T02:07:51Z</dcterms:modified>
</cp:coreProperties>
</file>