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4" r:id="rId6"/>
    <p:sldId id="261" r:id="rId7"/>
    <p:sldId id="262" r:id="rId8"/>
    <p:sldId id="263" r:id="rId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h5UeAsYe30dYZoy5LNi2xZG/US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A775AE7-6AB3-45FA-BF75-CA8DA45B781C}">
  <a:tblStyle styleId="{CA775AE7-6AB3-45FA-BF75-CA8DA45B781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35" autoAdjust="0"/>
  </p:normalViewPr>
  <p:slideViewPr>
    <p:cSldViewPr snapToGrid="0">
      <p:cViewPr varScale="1">
        <p:scale>
          <a:sx n="104" d="100"/>
          <a:sy n="104" d="100"/>
        </p:scale>
        <p:origin x="182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ree-roots-stem-branches-naked-305239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flask-beaker-chemistry-container-309923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ixabay.com/en/ink-filler-fountain-pen-write-1708753/" TargetMode="External"/><Relationship Id="rId5" Type="http://schemas.openxmlformats.org/officeDocument/2006/relationships/hyperlink" Target="https://commons.wikimedia.org/wiki/File:Red_ink.jpg" TargetMode="External"/><Relationship Id="rId4" Type="http://schemas.openxmlformats.org/officeDocument/2006/relationships/hyperlink" Target="https://pixabay.com/en/water-large-beaker-measured-307668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https://pixabay.com/en/tree-roots-stem-branches-naked-305239/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 setting: </a:t>
            </a: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whole class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can be conducted by dividing the class into teams, or can be conducted as a demonstration by the teacher in the laboratory 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 Source: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https://pixabay.com/en/flask-beaker-chemistry-container-309923/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https://pixabay.com/en/water-large-beaker-measured-307668/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https://commons.wikimedia.org/wiki/File:Red_ink.jpg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https://pixabay.com/en/ink-filler-fountain-pen-write-1708753/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SSSVV Gallery</a:t>
            </a:r>
            <a:endParaRPr/>
          </a:p>
        </p:txBody>
      </p:sp>
      <p:sp>
        <p:nvSpPr>
          <p:cNvPr id="46" name="Google Shape;4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10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0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10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10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10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0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0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0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0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9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/>
          <p:nvPr/>
        </p:nvSpPr>
        <p:spPr>
          <a:xfrm>
            <a:off x="685800" y="2057400"/>
            <a:ext cx="419100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 b="1" dirty="0" err="1">
                <a:solidFill>
                  <a:srgbClr val="008000"/>
                </a:solidFill>
                <a:latin typeface="Calibri"/>
                <a:ea typeface="Calibri"/>
                <a:cs typeface="Calibri"/>
                <a:sym typeface="Calibri"/>
              </a:rPr>
              <a:t>છોડમાં</a:t>
            </a:r>
            <a:r>
              <a:rPr lang="en-GB" sz="5400" b="1" dirty="0">
                <a:solidFill>
                  <a:srgbClr val="008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 b="1" dirty="0" err="1">
                <a:solidFill>
                  <a:srgbClr val="008000"/>
                </a:solidFill>
                <a:latin typeface="Calibri"/>
                <a:ea typeface="Calibri"/>
                <a:cs typeface="Calibri"/>
                <a:sym typeface="Calibri"/>
              </a:rPr>
              <a:t>પાણીનું</a:t>
            </a:r>
            <a:endParaRPr lang="en-GB" sz="5400" b="1" dirty="0">
              <a:solidFill>
                <a:srgbClr val="008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 b="1" i="0" u="none" strike="noStrike" cap="none" dirty="0" err="1">
                <a:solidFill>
                  <a:srgbClr val="008000"/>
                </a:solidFill>
                <a:latin typeface="Calibri"/>
                <a:ea typeface="Calibri"/>
                <a:cs typeface="Calibri"/>
                <a:sym typeface="Calibri"/>
              </a:rPr>
              <a:t>પરિવહન</a:t>
            </a:r>
            <a:endParaRPr sz="5400" b="1" i="0" u="none" strike="noStrike" cap="none" dirty="0">
              <a:solidFill>
                <a:srgbClr val="008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0" i="0" u="none" strike="noStrike" cap="none" dirty="0">
              <a:solidFill>
                <a:srgbClr val="008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1" descr="Tree, Roots, Stem, Branches, Naked, Bare, Cross Sect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6664" y="1371600"/>
            <a:ext cx="3024336" cy="4449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"/>
          <p:cNvSpPr/>
          <p:nvPr/>
        </p:nvSpPr>
        <p:spPr>
          <a:xfrm>
            <a:off x="971600" y="1556792"/>
            <a:ext cx="6984776" cy="3592118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96938" marR="0" lvl="0" indent="-896938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i="0" u="none" strike="noStrike" cap="none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ઉદ્દેશ્ય</a:t>
            </a:r>
            <a:r>
              <a:rPr lang="en-GB" sz="3200" b="1" i="0" u="none" strike="noStrike" cap="none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મૂળ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દ્વારા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શોષાયેલું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પાણી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છોડમાં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ઝાયલમ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દ્વારા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થડથી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પાંદડા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ફૂલો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સુધી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પરિવહન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થાય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તે</a:t>
            </a:r>
            <a:r>
              <a:rPr lang="en-GB" sz="3200" b="1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200" b="1" dirty="0" err="1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દર્શાવો</a:t>
            </a:r>
            <a:r>
              <a:rPr lang="en-US" sz="3200" b="1" i="0" u="none" strike="noStrike" cap="none" dirty="0">
                <a:solidFill>
                  <a:srgbClr val="97480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1" i="0" u="none" strike="noStrike" cap="none" dirty="0">
              <a:solidFill>
                <a:srgbClr val="9748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 txBox="1"/>
          <p:nvPr/>
        </p:nvSpPr>
        <p:spPr>
          <a:xfrm>
            <a:off x="3162186" y="76200"/>
            <a:ext cx="2324214" cy="646331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પ્રવૃત્તિ</a:t>
            </a:r>
            <a:r>
              <a:rPr lang="en-GB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/>
        </p:nvSpPr>
        <p:spPr>
          <a:xfrm>
            <a:off x="467544" y="1000780"/>
            <a:ext cx="776205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err="1">
                <a:latin typeface="Calibri" pitchFamily="34" charset="0"/>
                <a:cs typeface="Calibri" pitchFamily="34" charset="0"/>
              </a:rPr>
              <a:t>બે</a:t>
            </a:r>
            <a:r>
              <a:rPr lang="en-GB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2800" b="1" dirty="0" err="1">
                <a:latin typeface="Calibri" pitchFamily="34" charset="0"/>
                <a:cs typeface="Calibri" pitchFamily="34" charset="0"/>
              </a:rPr>
              <a:t>બીકર</a:t>
            </a:r>
            <a:r>
              <a:rPr lang="en-GB" sz="2800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en-GB" sz="2800" b="1" dirty="0" err="1">
                <a:latin typeface="Calibri" pitchFamily="34" charset="0"/>
                <a:cs typeface="Calibri" pitchFamily="34" charset="0"/>
              </a:rPr>
              <a:t>પાણી</a:t>
            </a:r>
            <a:r>
              <a:rPr lang="en-GB" sz="2800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en-GB" sz="2800" b="1" dirty="0" err="1">
                <a:latin typeface="Calibri" pitchFamily="34" charset="0"/>
                <a:cs typeface="Calibri" pitchFamily="34" charset="0"/>
              </a:rPr>
              <a:t>લાલ</a:t>
            </a:r>
            <a:r>
              <a:rPr lang="en-GB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2800" b="1" dirty="0" err="1">
                <a:latin typeface="Calibri" pitchFamily="34" charset="0"/>
                <a:cs typeface="Calibri" pitchFamily="34" charset="0"/>
              </a:rPr>
              <a:t>શાહી</a:t>
            </a:r>
            <a:r>
              <a:rPr lang="en-GB" sz="2800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en-GB" sz="2800" b="1" dirty="0" err="1">
                <a:latin typeface="Calibri" pitchFamily="34" charset="0"/>
                <a:cs typeface="Calibri" pitchFamily="34" charset="0"/>
              </a:rPr>
              <a:t>ભૂરી</a:t>
            </a:r>
            <a:r>
              <a:rPr lang="en-GB" sz="28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2800" b="1" dirty="0" err="1">
                <a:latin typeface="Calibri" pitchFamily="34" charset="0"/>
                <a:cs typeface="Calibri" pitchFamily="34" charset="0"/>
              </a:rPr>
              <a:t>શાહી</a:t>
            </a:r>
            <a:r>
              <a:rPr lang="en-GB" sz="2800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en-GB" sz="2800" b="1" dirty="0" err="1">
                <a:latin typeface="Calibri" pitchFamily="34" charset="0"/>
                <a:cs typeface="Calibri" pitchFamily="34" charset="0"/>
              </a:rPr>
              <a:t>ડાળી</a:t>
            </a:r>
            <a:r>
              <a:rPr lang="en-GB" sz="2800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en-GB" sz="2800" b="1" dirty="0" err="1">
                <a:latin typeface="Calibri" pitchFamily="34" charset="0"/>
                <a:cs typeface="Calibri" pitchFamily="34" charset="0"/>
              </a:rPr>
              <a:t>ફૂલ</a:t>
            </a:r>
            <a:r>
              <a:rPr lang="en-GB" sz="2800" b="1" dirty="0">
                <a:latin typeface="Calibri" pitchFamily="34" charset="0"/>
                <a:cs typeface="Calibri" pitchFamily="34" charset="0"/>
              </a:rPr>
              <a:t> </a:t>
            </a:r>
            <a:endParaRPr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9" name="Google Shape;49;p3" descr="Flask, Beaker, Chemistry, Container, Laborator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600" y="1981200"/>
            <a:ext cx="1733550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3" descr="Water, Large, Beaker, Measur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1840" y="3056012"/>
            <a:ext cx="2047875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3" descr="File:Red ink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80112" y="2039144"/>
            <a:ext cx="2291281" cy="173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3" descr="Ink, Filler, Fountain Pen, Write, Typography, Lid, Blu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5576" y="4343400"/>
            <a:ext cx="20574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3" descr="brinjal_flower_20180811_101771125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12160" y="4055368"/>
            <a:ext cx="1872208" cy="2229166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"/>
          <p:cNvSpPr txBox="1"/>
          <p:nvPr/>
        </p:nvSpPr>
        <p:spPr>
          <a:xfrm>
            <a:off x="2286000" y="76200"/>
            <a:ext cx="4305414" cy="646331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જરૂરી</a:t>
            </a:r>
            <a:r>
              <a:rPr lang="en-GB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સંસાધનો</a:t>
            </a:r>
            <a:r>
              <a:rPr lang="en-GB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4"/>
          <p:cNvGrpSpPr/>
          <p:nvPr/>
        </p:nvGrpSpPr>
        <p:grpSpPr>
          <a:xfrm>
            <a:off x="634480" y="1336499"/>
            <a:ext cx="7518920" cy="4870801"/>
            <a:chOff x="0" y="41099"/>
            <a:chExt cx="7518920" cy="4870801"/>
          </a:xfrm>
        </p:grpSpPr>
        <p:sp>
          <p:nvSpPr>
            <p:cNvPr id="61" name="Google Shape;61;p4"/>
            <p:cNvSpPr/>
            <p:nvPr/>
          </p:nvSpPr>
          <p:spPr>
            <a:xfrm>
              <a:off x="0" y="365820"/>
              <a:ext cx="7518920" cy="5544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375946" y="41099"/>
              <a:ext cx="6634845" cy="64944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4"/>
            <p:cNvSpPr txBox="1"/>
            <p:nvPr/>
          </p:nvSpPr>
          <p:spPr>
            <a:xfrm>
              <a:off x="375946" y="41099"/>
              <a:ext cx="6634845" cy="6494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925" tIns="0" rIns="19892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બે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બીકર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લો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અને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તેને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પાણીથી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ભરી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દો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0" y="1363740"/>
              <a:ext cx="7518920" cy="5544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375946" y="1039020"/>
              <a:ext cx="6736689" cy="649440"/>
            </a:xfrm>
            <a:prstGeom prst="roundRect">
              <a:avLst>
                <a:gd name="adj" fmla="val 16667"/>
              </a:avLst>
            </a:prstGeom>
            <a:solidFill>
              <a:srgbClr val="5AB463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4"/>
            <p:cNvSpPr txBox="1"/>
            <p:nvPr/>
          </p:nvSpPr>
          <p:spPr>
            <a:xfrm>
              <a:off x="375946" y="1039020"/>
              <a:ext cx="6736689" cy="6494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925" tIns="0" rIns="19892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એક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બીકરમાં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લાલ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શાહી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ના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થોડા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ટીપાં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અને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બીજા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બીકરમાં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ભૂરી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શાહી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ના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થોડા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ટીપાં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ઉમેરો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0" y="2361660"/>
              <a:ext cx="7518920" cy="5544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375946" y="2036940"/>
              <a:ext cx="6736741" cy="649440"/>
            </a:xfrm>
            <a:prstGeom prst="roundRect">
              <a:avLst>
                <a:gd name="adj" fmla="val 16667"/>
              </a:avLst>
            </a:prstGeom>
            <a:solidFill>
              <a:srgbClr val="5DAEA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4"/>
            <p:cNvSpPr txBox="1"/>
            <p:nvPr/>
          </p:nvSpPr>
          <p:spPr>
            <a:xfrm>
              <a:off x="375946" y="2036940"/>
              <a:ext cx="6736741" cy="6494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925" tIns="0" rIns="19892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ઓછામાં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ઓછી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ઇંચ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લાંબી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ડાળી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લો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0" y="3359580"/>
              <a:ext cx="7518920" cy="5544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375946" y="3034860"/>
              <a:ext cx="6736689" cy="649440"/>
            </a:xfrm>
            <a:prstGeom prst="roundRect">
              <a:avLst>
                <a:gd name="adj" fmla="val 16667"/>
              </a:avLst>
            </a:prstGeom>
            <a:solidFill>
              <a:srgbClr val="6078A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4"/>
            <p:cNvSpPr txBox="1"/>
            <p:nvPr/>
          </p:nvSpPr>
          <p:spPr>
            <a:xfrm>
              <a:off x="375946" y="3034859"/>
              <a:ext cx="6736689" cy="7610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925" tIns="0" rIns="198925" bIns="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ફૂલની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ઉપર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તરફ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જતી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અડધે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રસ્તે</a:t>
              </a:r>
              <a:r>
                <a:rPr lang="en-GB" sz="24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en-GB" sz="24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દાંડીને</a:t>
              </a:r>
              <a:r>
                <a:rPr lang="en-GB" sz="24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બે</a:t>
              </a:r>
              <a:r>
                <a:rPr lang="en-GB" sz="24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ભાગમાં</a:t>
              </a:r>
              <a:r>
                <a:rPr lang="en-GB" sz="24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કાપો</a:t>
              </a:r>
              <a:r>
                <a:rPr lang="en-GB" sz="24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0" y="4357500"/>
              <a:ext cx="7518920" cy="5544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375946" y="4032780"/>
              <a:ext cx="6787216" cy="649440"/>
            </a:xfrm>
            <a:prstGeom prst="roundRect">
              <a:avLst>
                <a:gd name="adj" fmla="val 16667"/>
              </a:avLst>
            </a:prstGeom>
            <a:solidFill>
              <a:srgbClr val="7F63A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4"/>
            <p:cNvSpPr txBox="1"/>
            <p:nvPr/>
          </p:nvSpPr>
          <p:spPr>
            <a:xfrm>
              <a:off x="375946" y="4032780"/>
              <a:ext cx="6787216" cy="8242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8925" tIns="0" rIns="19892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દરેક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દાંડીને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બીકરમાં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મૂકો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બે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થ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ત્રણ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કલાક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ગોઠવી</a:t>
              </a:r>
              <a:r>
                <a:rPr lang="en-GB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GB" sz="24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રાખો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" name="Google Shape;76;p4"/>
          <p:cNvSpPr txBox="1"/>
          <p:nvPr/>
        </p:nvSpPr>
        <p:spPr>
          <a:xfrm>
            <a:off x="2286000" y="76200"/>
            <a:ext cx="4305414" cy="646331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પ્રક્રિયા</a:t>
            </a:r>
            <a:r>
              <a:rPr lang="en-GB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78DA40-D2BB-AC5D-B050-E8B82A799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4994"/>
            <a:ext cx="9857684" cy="715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48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"/>
          <p:cNvSpPr/>
          <p:nvPr/>
        </p:nvSpPr>
        <p:spPr>
          <a:xfrm>
            <a:off x="1068760" y="1916832"/>
            <a:ext cx="7008440" cy="2009016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b="1" dirty="0">
              <a:solidFill>
                <a:srgbClr val="16522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પાણી</a:t>
            </a:r>
            <a:r>
              <a:rPr lang="en-GB" sz="2800" b="1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છોડના</a:t>
            </a:r>
            <a:r>
              <a:rPr lang="en-GB" sz="2800" b="1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મૂળ</a:t>
            </a:r>
            <a:r>
              <a:rPr lang="en-GB" sz="2800" b="1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દ્વારા</a:t>
            </a:r>
            <a:r>
              <a:rPr lang="en-GB" sz="2800" b="1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થડથી</a:t>
            </a:r>
            <a:r>
              <a:rPr lang="en-GB" sz="2800" b="1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પાંદડા</a:t>
            </a:r>
            <a:r>
              <a:rPr lang="en-GB" sz="2800" b="1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અને</a:t>
            </a:r>
            <a:r>
              <a:rPr lang="en-GB" sz="2800" b="1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ફૂલો</a:t>
            </a:r>
            <a:r>
              <a:rPr lang="en-GB" sz="2800" b="1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સુધી</a:t>
            </a:r>
            <a:r>
              <a:rPr lang="en-GB" sz="2800" b="1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ઝાયલમ</a:t>
            </a:r>
            <a:r>
              <a:rPr lang="en-GB" sz="2800" b="1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દ્વારા</a:t>
            </a:r>
            <a:r>
              <a:rPr lang="en-GB" sz="2800" b="1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પરિવહન</a:t>
            </a:r>
            <a:r>
              <a:rPr lang="en-GB" sz="2800" b="1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કરે</a:t>
            </a:r>
            <a:r>
              <a:rPr lang="en-GB" sz="2800" b="1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GB" sz="2800" b="1" dirty="0" err="1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છે</a:t>
            </a:r>
            <a:r>
              <a:rPr lang="en-US" sz="2800" b="1" i="0" u="none" strike="noStrike" cap="none" dirty="0">
                <a:solidFill>
                  <a:srgbClr val="165220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.</a:t>
            </a:r>
            <a:endParaRPr sz="2800" dirty="0">
              <a:latin typeface="Calibri" pitchFamily="34" charset="0"/>
              <a:cs typeface="Calibri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rgbClr val="1652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6"/>
          <p:cNvSpPr txBox="1"/>
          <p:nvPr/>
        </p:nvSpPr>
        <p:spPr>
          <a:xfrm>
            <a:off x="2274711" y="155222"/>
            <a:ext cx="4305414" cy="646290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નિષ્કર્ષ</a:t>
            </a:r>
            <a:r>
              <a:rPr lang="en-GB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"/>
          <p:cNvSpPr/>
          <p:nvPr/>
        </p:nvSpPr>
        <p:spPr>
          <a:xfrm>
            <a:off x="1828800" y="5105400"/>
            <a:ext cx="6400800" cy="919356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dirty="0">
                <a:effectLst/>
                <a:latin typeface="Calibri" pitchFamily="34" charset="0"/>
              </a:rPr>
              <a:t>આ </a:t>
            </a:r>
            <a:r>
              <a:rPr lang="gu-IN" sz="2400" b="1" dirty="0" err="1">
                <a:effectLst/>
                <a:latin typeface="Calibri" pitchFamily="34" charset="0"/>
              </a:rPr>
              <a:t>ઝાયલમ</a:t>
            </a:r>
            <a:r>
              <a:rPr lang="gu-IN" sz="2400" b="1" dirty="0">
                <a:effectLst/>
                <a:latin typeface="Calibri" pitchFamily="34" charset="0"/>
              </a:rPr>
              <a:t> દ્વારા ઉપર તરફ પાણીના પરિવહન માટેનો પુરાવો છે</a:t>
            </a:r>
            <a:r>
              <a:rPr lang="en-GB" sz="2400" b="1" dirty="0">
                <a:effectLst/>
                <a:latin typeface="Calibri" pitchFamily="34" charset="0"/>
                <a:cs typeface="Calibri" pitchFamily="34" charset="0"/>
              </a:rPr>
              <a:t>. </a:t>
            </a:r>
            <a:endParaRPr sz="2400" b="1" dirty="0">
              <a:solidFill>
                <a:srgbClr val="165220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sp>
        <p:nvSpPr>
          <p:cNvPr id="98" name="Google Shape;98;p7"/>
          <p:cNvSpPr txBox="1"/>
          <p:nvPr/>
        </p:nvSpPr>
        <p:spPr>
          <a:xfrm>
            <a:off x="2285999" y="142396"/>
            <a:ext cx="4827175" cy="646290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મનન</a:t>
            </a:r>
            <a:r>
              <a:rPr lang="en-GB" sz="3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કરવા</a:t>
            </a:r>
            <a:r>
              <a:rPr lang="en-GB" sz="3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માટેના</a:t>
            </a:r>
            <a:r>
              <a:rPr lang="en-GB" sz="3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પ્રશ્નો</a:t>
            </a:r>
            <a:r>
              <a:rPr lang="en-GB" sz="3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7"/>
          <p:cNvSpPr/>
          <p:nvPr/>
        </p:nvSpPr>
        <p:spPr>
          <a:xfrm>
            <a:off x="609328" y="985599"/>
            <a:ext cx="7848872" cy="510733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60363" marR="0" lvl="0" indent="-36036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</a:t>
            </a:r>
            <a:endParaRPr dirty="0"/>
          </a:p>
        </p:txBody>
      </p:sp>
      <p:sp>
        <p:nvSpPr>
          <p:cNvPr id="101" name="Google Shape;101;p7"/>
          <p:cNvSpPr/>
          <p:nvPr/>
        </p:nvSpPr>
        <p:spPr>
          <a:xfrm>
            <a:off x="527142" y="4397756"/>
            <a:ext cx="8616858" cy="510733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47675" marR="0" lvl="0" indent="-447675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effectLst/>
              </a:rPr>
              <a:t>2. </a:t>
            </a:r>
            <a:r>
              <a:rPr lang="gu-IN" sz="2400" b="1" dirty="0">
                <a:effectLst/>
                <a:latin typeface="Calibri" pitchFamily="34" charset="0"/>
              </a:rPr>
              <a:t>દાંડીના </a:t>
            </a:r>
            <a:r>
              <a:rPr lang="en-GB" sz="2400" b="1" dirty="0" err="1">
                <a:effectLst/>
                <a:latin typeface="Calibri" pitchFamily="34" charset="0"/>
                <a:cs typeface="Calibri" pitchFamily="34" charset="0"/>
              </a:rPr>
              <a:t>ઉપરના</a:t>
            </a:r>
            <a:r>
              <a:rPr lang="gu-IN" sz="2400" b="1" dirty="0">
                <a:effectLst/>
                <a:latin typeface="Calibri" pitchFamily="34" charset="0"/>
              </a:rPr>
              <a:t> ભાગમાં લાલ અને </a:t>
            </a:r>
            <a:r>
              <a:rPr lang="en-GB" sz="2400" b="1" dirty="0" err="1">
                <a:effectLst/>
                <a:latin typeface="Calibri" pitchFamily="34" charset="0"/>
                <a:cs typeface="Calibri" pitchFamily="34" charset="0"/>
              </a:rPr>
              <a:t>ભૂરો</a:t>
            </a:r>
            <a:r>
              <a:rPr lang="gu-IN" sz="2400" b="1" dirty="0">
                <a:effectLst/>
                <a:latin typeface="Calibri" pitchFamily="34" charset="0"/>
              </a:rPr>
              <a:t> રંગ શું સૂચવે છે?</a:t>
            </a:r>
            <a:endParaRPr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2" name="Google Shape;102;p7"/>
          <p:cNvSpPr txBox="1"/>
          <p:nvPr/>
        </p:nvSpPr>
        <p:spPr>
          <a:xfrm>
            <a:off x="825748" y="5288606"/>
            <a:ext cx="1003051" cy="461624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GB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7"/>
          <p:cNvSpPr txBox="1"/>
          <p:nvPr/>
        </p:nvSpPr>
        <p:spPr>
          <a:xfrm>
            <a:off x="685800" y="1976735"/>
            <a:ext cx="996244" cy="461624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GB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1A97F0-9E26-C423-C66D-F70DE2530BA9}"/>
              </a:ext>
            </a:extLst>
          </p:cNvPr>
          <p:cNvSpPr txBox="1"/>
          <p:nvPr/>
        </p:nvSpPr>
        <p:spPr>
          <a:xfrm>
            <a:off x="1226208" y="1133534"/>
            <a:ext cx="6630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u-IN" sz="2400" b="1" dirty="0" err="1">
                <a:effectLst/>
                <a:latin typeface="Calibri" pitchFamily="34" charset="0"/>
              </a:rPr>
              <a:t>બીકરમાં</a:t>
            </a:r>
            <a:r>
              <a:rPr lang="gu-IN" sz="2400" b="1" dirty="0">
                <a:effectLst/>
                <a:latin typeface="Calibri" pitchFamily="34" charset="0"/>
              </a:rPr>
              <a:t> પાણી </a:t>
            </a:r>
            <a:r>
              <a:rPr lang="gu-IN" sz="2400" b="1" dirty="0" err="1">
                <a:effectLst/>
                <a:latin typeface="Calibri" pitchFamily="34" charset="0"/>
              </a:rPr>
              <a:t>શરૂઆતના</a:t>
            </a:r>
            <a:r>
              <a:rPr lang="gu-IN" sz="2400" b="1" dirty="0">
                <a:effectLst/>
                <a:latin typeface="Calibri" pitchFamily="34" charset="0"/>
              </a:rPr>
              <a:t> </a:t>
            </a:r>
            <a:r>
              <a:rPr lang="gu-IN" sz="2400" b="1" dirty="0" err="1">
                <a:effectLst/>
                <a:latin typeface="Calibri" pitchFamily="34" charset="0"/>
              </a:rPr>
              <a:t>સ્તરથી</a:t>
            </a:r>
            <a:r>
              <a:rPr lang="gu-IN" sz="2400" b="1" dirty="0">
                <a:effectLst/>
                <a:latin typeface="Calibri" pitchFamily="34" charset="0"/>
              </a:rPr>
              <a:t> કેમ ઓછું થઈ ગયું?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334A50-3D3F-4905-CDB5-9B4D437FCF08}"/>
              </a:ext>
            </a:extLst>
          </p:cNvPr>
          <p:cNvSpPr txBox="1"/>
          <p:nvPr/>
        </p:nvSpPr>
        <p:spPr>
          <a:xfrm rot="10800000" flipV="1">
            <a:off x="1668527" y="1910309"/>
            <a:ext cx="65314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u-IN" sz="2400" dirty="0" err="1">
                <a:effectLst/>
                <a:latin typeface="Calibri" pitchFamily="34" charset="0"/>
              </a:rPr>
              <a:t>બાષ્પોત્સર્જનને</a:t>
            </a:r>
            <a:r>
              <a:rPr lang="gu-IN" sz="2400" dirty="0">
                <a:effectLst/>
                <a:latin typeface="Calibri" pitchFamily="34" charset="0"/>
              </a:rPr>
              <a:t> કારણે </a:t>
            </a:r>
            <a:r>
              <a:rPr lang="gu-IN" sz="2400" dirty="0" err="1">
                <a:effectLst/>
                <a:latin typeface="Calibri" pitchFamily="34" charset="0"/>
              </a:rPr>
              <a:t>બીકરમાં</a:t>
            </a:r>
            <a:r>
              <a:rPr lang="gu-IN" sz="2400" dirty="0">
                <a:effectLst/>
                <a:latin typeface="Calibri" pitchFamily="34" charset="0"/>
              </a:rPr>
              <a:t> પાણી ઓછું થઈ ગયું</a:t>
            </a:r>
            <a:r>
              <a:rPr lang="en-GB" sz="2400" dirty="0">
                <a:effectLst/>
                <a:latin typeface="Calibri" pitchFamily="34" charset="0"/>
                <a:cs typeface="Calibri" pitchFamily="34" charset="0"/>
              </a:rPr>
              <a:t>....</a:t>
            </a:r>
            <a:r>
              <a:rPr lang="gu-IN" sz="2400" dirty="0">
                <a:effectLst/>
                <a:latin typeface="Calibri" pitchFamily="34" charset="0"/>
              </a:rPr>
              <a:t> એટલે કે, </a:t>
            </a:r>
            <a:r>
              <a:rPr lang="en-GB" sz="2400" dirty="0" err="1">
                <a:effectLst/>
                <a:latin typeface="Calibri" pitchFamily="34" charset="0"/>
                <a:cs typeface="Calibri" pitchFamily="34" charset="0"/>
              </a:rPr>
              <a:t>ડાળી</a:t>
            </a:r>
            <a:r>
              <a:rPr lang="gu-IN" sz="2400" dirty="0">
                <a:effectLst/>
                <a:latin typeface="Calibri" pitchFamily="34" charset="0"/>
              </a:rPr>
              <a:t> દ્વારા પાણીનું પરિવહન અને પાંદડા દ્વારા બાષ્પીભવન.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0" name="Google Shape;110;p8"/>
          <p:cNvGraphicFramePr/>
          <p:nvPr>
            <p:extLst>
              <p:ext uri="{D42A27DB-BD31-4B8C-83A1-F6EECF244321}">
                <p14:modId xmlns:p14="http://schemas.microsoft.com/office/powerpoint/2010/main" val="1694290114"/>
              </p:ext>
            </p:extLst>
          </p:nvPr>
        </p:nvGraphicFramePr>
        <p:xfrm>
          <a:off x="457200" y="1397001"/>
          <a:ext cx="8229600" cy="3607535"/>
        </p:xfrm>
        <a:graphic>
          <a:graphicData uri="http://schemas.openxmlformats.org/drawingml/2006/table">
            <a:tbl>
              <a:tblPr firstRow="1" bandRow="1">
                <a:noFill/>
                <a:tableStyleId>{CA775AE7-6AB3-45FA-BF75-CA8DA45B781C}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1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https://pixabay.com/en/tree-roots-stem-branches-naked-305239/</a:t>
                      </a:r>
                      <a:endParaRPr sz="1100" u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https://pixabay.com/en/flask-beaker-chemistry-container-309923/</a:t>
                      </a:r>
                      <a:endParaRPr sz="1100" u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https://pixabay.com/en/water-large-beaker-measured-307668/</a:t>
                      </a:r>
                      <a:endParaRPr sz="1100" u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https://commons.wikimedia.org/wiki/File:Red_ink.jpg</a:t>
                      </a:r>
                      <a:endParaRPr sz="1100" u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https://pixabay.com/en/ink-filler-fountain-pen-write-1708753/</a:t>
                      </a:r>
                      <a:endParaRPr sz="1100" u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200" dirty="0">
                          <a:solidFill>
                            <a:schemeClr val="dk1"/>
                          </a:solidFill>
                        </a:rPr>
                        <a:t>4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SSSVV Gallery</a:t>
                      </a: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1" name="Google Shape;111;p8" descr="Tree, Roots, Stem, Branches, Naked, Bare, Cross Sect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2600" y="2133600"/>
            <a:ext cx="354503" cy="521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8" descr="Flask, Beaker, Chemistry, Container, Laborator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571236" y="3068740"/>
            <a:ext cx="333764" cy="436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8" descr="Water, Large, Beaker, Measur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2062362" y="3059215"/>
            <a:ext cx="394281" cy="432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8" descr="File:Red ink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1524000" y="3901896"/>
            <a:ext cx="441144" cy="334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8" descr="Ink, Filler, Fountain Pen, Write, Typography, Lid, Blu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2112981" y="3871085"/>
            <a:ext cx="396115" cy="396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84200" y="4516800"/>
            <a:ext cx="525600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345</Words>
  <Application>Microsoft Office PowerPoint</Application>
  <PresentationFormat>On-screen Show (4:3)</PresentationFormat>
  <Paragraphs>57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Janani Vijay</cp:lastModifiedBy>
  <cp:revision>13</cp:revision>
  <dcterms:created xsi:type="dcterms:W3CDTF">2018-12-16T04:20:25Z</dcterms:created>
  <dcterms:modified xsi:type="dcterms:W3CDTF">2026-05-16T02:02:41Z</dcterms:modified>
</cp:coreProperties>
</file>