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7" roundtripDataSignature="AMtx7mgRHMHE6bS6T1nG5hi7PJVLs51mi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AECD1CC-01CD-46DC-AEA3-18A042A8E354}">
  <a:tblStyle styleId="{1AECD1CC-01CD-46DC-AEA3-18A042A8E35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customschemas.google.com/relationships/presentationmetadata" Target="metadata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Asset Type-Day to Day Relevance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Details of Multimedia Objects </a:t>
            </a: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&lt;Branch and green leaves&gt;&lt;SA&gt;&lt;https://openclipart.org/detail/241497/branch-and-green-leaves&gt;</a:t>
            </a: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" name="Google Shape;3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" name="Google Shape;3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Asset Type-Day to Day Relevance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/>
              <a:t>Notes for Teacher: </a:t>
            </a:r>
            <a:r>
              <a:rPr lang="en-US" sz="1200" b="0" i="1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So, photosynthesis and transpiration are closely related and occur simultaneously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US"/>
            </a:br>
            <a:r>
              <a:rPr lang="en-US" sz="1200" b="0" i="1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Nearly 98 % of water absorbed by roots of the plant is lost by transpiration. Although transpiration consumes lots of plant’s energy, it is an essential process.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1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gas exchange (CO2 and O2) to carry out photosynthesis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1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Keep the temperature of the plants cool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1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Internal transportation of minerals”</a:t>
            </a:r>
            <a:endParaRPr sz="1200" b="0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Details of Multimedia Objects </a:t>
            </a: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Leaf green&gt;&lt;CC&gt;&lt;https://pixabay.com/en/leaf-tree-green-nature-spring-1401140/&gt;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" name="Google Shape;38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" name="Google Shape;5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Asset Type-Day to Day Relevance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So, photosynthesis and transpiration are closely related and occur simultaneously Nearly 98 % of water absorbed by roots of the plant is lost by transpiration. Although transpiration consumes lots of plant’s energy, it is an essential process.</a:t>
            </a: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Details of Multimedia Objects </a:t>
            </a: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&lt;GLASS&gt;&lt;SA&gt;&lt;https://openclipart.org/detail/224375/orangejuiceglitch&gt;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&lt;Tree Illustration&gt;&lt;OC&gt;&lt;Madhumita Dinesh&gt;&lt;madhumitadineshj@gmail.com&gt;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&lt;Stomata Illustration&gt;&lt;OC&gt;&lt;Madhumita Dinesh&gt;&lt;madhumitadineshj@gmail.com&gt;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&lt;Magnifying Glass&gt;&lt;OC&gt;&lt;Madhumita Dinesh&gt;&lt;madhumitadineshj@gmail.com&gt;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4" name="Google Shape;5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Asset Type-Day to Day Relevance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Details of Multimedia Objects </a:t>
            </a: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&lt;Palm tree&gt;&lt;CC&gt;&lt;https://pixabay.com/en/palm-trees-summer-sunshine-sky-1340634/&gt;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5" name="Google Shape;95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Asset Type-Day to Day Relevance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Details of Multimedia Objects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&lt;Cedar&gt;&lt;CC&gt;&lt;https://pixabay.com/en/tree-plant-cedar-branch-needles-719623/&gt;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&lt;vine leaf&gt;&lt;CC&gt;&lt;https://pixabay.com/en/vine-leaf-young-green-leaf-vine-657693/&gt;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&lt;Palm Fan&gt;&lt;CC&gt;&lt;https://pixabay.com/en/fan-palm-palm-fan-leaf-green-283152/&gt;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&lt;Fern&gt;&lt;CC&gt;&lt;https://pixabay.com/en/fern-nature-green-plant-forest-1105988/&gt;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&lt;Hedera Helix&gt;&lt;CC&gt;&lt;https://pixabay.com/en/ivy-hedera-helix-flowering-plant-1548099/&gt;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&lt;Leaf&gt;&lt;CC&gt;&lt;https://pixabay.com/en/leaf-individually-linde-lipovina-55859/&gt;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9" name="Google Shape;10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Asset Type-Day to Day Relevance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Details of Multimedia Objects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&lt;CACTUS&gt;&lt;CC&gt;&lt;https://pixabay.com/en/cactus-thorns-succulent-plant-949852/&gt;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&lt;ALOE&gt;&lt;CC&gt;&lt;https://pixabay.com/en/aloe-vera-plant-succulent-healing-262718/&gt;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3" name="Google Shape;123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Asset Type-Day to Day Relevance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Details of Multimedia Objects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CORN TREE-CC-https://pixabay.com/en/corn-plant-corn-on-the-cob-896665/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OAK TREE-CC-https://pixabay.com/en/tree-oak-old-oak-aesthetic-893273/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BRANCH-CC-https://openclipart.org/detail/27788/ramo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3" name="Google Shape;143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Asset Type-Day to Day Relevance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1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Details of Multimedia Objects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&lt;Water Cycle&gt;&lt;OC&gt;&lt;Madhumita Dinesh&gt;&lt;madhumitadineshj@gmail.com&gt;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9" name="Google Shape;159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/>
              <a:t>https://freesvg.org/mount-kilimanjaro-scene-vector-drawing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2" name="Google Shape;182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14" name="Google Shape;14;p12"/>
          <p:cNvGrpSpPr/>
          <p:nvPr/>
        </p:nvGrpSpPr>
        <p:grpSpPr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15" name="Google Shape;15;p12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B0F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2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B3B69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2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3F3151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12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800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9" name="Google Shape;19;p12"/>
            <p:cNvCxnSpPr/>
            <p:nvPr/>
          </p:nvCxnSpPr>
          <p:spPr>
            <a:xfrm>
              <a:off x="682020" y="0"/>
              <a:ext cx="0" cy="814025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" name="Google Shape;20;p12"/>
            <p:cNvCxnSpPr/>
            <p:nvPr/>
          </p:nvCxnSpPr>
          <p:spPr>
            <a:xfrm>
              <a:off x="0" y="651981"/>
              <a:ext cx="828291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" name="Google Shape;21;p12"/>
            <p:cNvCxnSpPr/>
            <p:nvPr/>
          </p:nvCxnSpPr>
          <p:spPr>
            <a:xfrm>
              <a:off x="748636" y="218977"/>
              <a:ext cx="0" cy="633131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" name="Google Shape;22;p12"/>
            <p:cNvCxnSpPr/>
            <p:nvPr/>
          </p:nvCxnSpPr>
          <p:spPr>
            <a:xfrm>
              <a:off x="196227" y="712914"/>
              <a:ext cx="676124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3" name="Google Shape;23;p12"/>
          <p:cNvSpPr/>
          <p:nvPr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24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62807" y="554349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8" name="Google Shape;28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29600" y="59436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1">
            <a:hlinkClick r:id="rId5"/>
          </p:cNvPr>
          <p:cNvSpPr/>
          <p:nvPr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©www.srisathyasaividyavahini.org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4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21.jpeg"/><Relationship Id="rId18" Type="http://schemas.openxmlformats.org/officeDocument/2006/relationships/image" Target="../media/image7.png"/><Relationship Id="rId3" Type="http://schemas.openxmlformats.org/officeDocument/2006/relationships/image" Target="../media/image4.jpeg"/><Relationship Id="rId21" Type="http://schemas.openxmlformats.org/officeDocument/2006/relationships/image" Target="../media/image10.png"/><Relationship Id="rId7" Type="http://schemas.openxmlformats.org/officeDocument/2006/relationships/image" Target="../media/image14.jpeg"/><Relationship Id="rId12" Type="http://schemas.openxmlformats.org/officeDocument/2006/relationships/image" Target="../media/image20.jpe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30.png"/><Relationship Id="rId20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11" Type="http://schemas.openxmlformats.org/officeDocument/2006/relationships/image" Target="../media/image19.jpeg"/><Relationship Id="rId5" Type="http://schemas.openxmlformats.org/officeDocument/2006/relationships/image" Target="../media/image18.jpeg"/><Relationship Id="rId15" Type="http://schemas.openxmlformats.org/officeDocument/2006/relationships/image" Target="../media/image23.jpeg"/><Relationship Id="rId23" Type="http://schemas.openxmlformats.org/officeDocument/2006/relationships/image" Target="../media/image12.png"/><Relationship Id="rId10" Type="http://schemas.openxmlformats.org/officeDocument/2006/relationships/image" Target="../media/image16.jpeg"/><Relationship Id="rId19" Type="http://schemas.openxmlformats.org/officeDocument/2006/relationships/image" Target="../media/image8.png"/><Relationship Id="rId4" Type="http://schemas.openxmlformats.org/officeDocument/2006/relationships/image" Target="../media/image13.jpeg"/><Relationship Id="rId9" Type="http://schemas.openxmlformats.org/officeDocument/2006/relationships/image" Target="../media/image15.jpeg"/><Relationship Id="rId14" Type="http://schemas.openxmlformats.org/officeDocument/2006/relationships/image" Target="../media/image22.jpeg"/><Relationship Id="rId2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0"/>
            <a:ext cx="914400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2" descr="leaf-1401140_1920.jpg"/>
          <p:cNvPicPr preferRelativeResize="0"/>
          <p:nvPr/>
        </p:nvPicPr>
        <p:blipFill rotWithShape="1">
          <a:blip r:embed="rId3">
            <a:alphaModFix/>
          </a:blip>
          <a:srcRect l="15349" r="21170"/>
          <a:stretch/>
        </p:blipFill>
        <p:spPr>
          <a:xfrm flipH="1">
            <a:off x="486165" y="1676400"/>
            <a:ext cx="3797803" cy="4608512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2"/>
          <p:cNvSpPr/>
          <p:nvPr/>
        </p:nvSpPr>
        <p:spPr>
          <a:xfrm>
            <a:off x="1619672" y="79903"/>
            <a:ext cx="6048672" cy="609600"/>
          </a:xfrm>
          <a:prstGeom prst="rect">
            <a:avLst/>
          </a:prstGeom>
          <a:solidFill>
            <a:srgbClr val="C2D59B"/>
          </a:solidFill>
          <a:ln>
            <a:noFill/>
          </a:ln>
          <a:effectLst>
            <a:outerShdw blurRad="44450" dist="27940" dir="5400000" algn="ctr">
              <a:srgbClr val="000000">
                <a:alpha val="3137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 pitchFamily="34" charset="0"/>
                <a:cs typeface="Calibri" pitchFamily="34" charset="0"/>
                <a:sym typeface="Arial"/>
              </a:rPr>
              <a:t>બાષ્પોત્સર્જન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 pitchFamily="34" charset="0"/>
                <a:cs typeface="Calibri" pitchFamily="34" charset="0"/>
                <a:sym typeface="Arial"/>
              </a:rPr>
              <a:t>શું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 pitchFamily="34" charset="0"/>
                <a:cs typeface="Calibri" pitchFamily="34" charset="0"/>
                <a:sym typeface="Arial"/>
              </a:rPr>
              <a:t>છે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 pitchFamily="34" charset="0"/>
                <a:cs typeface="Calibri" pitchFamily="34" charset="0"/>
                <a:sym typeface="Arial"/>
              </a:rPr>
              <a:t>?</a:t>
            </a:r>
            <a:endParaRPr sz="3600" b="0" i="0" u="none" strike="noStrike" cap="none">
              <a:solidFill>
                <a:srgbClr val="C00000"/>
              </a:solidFill>
              <a:latin typeface="Calibri" pitchFamily="34" charset="0"/>
              <a:cs typeface="Calibri" pitchFamily="34" charset="0"/>
              <a:sym typeface="Arial"/>
            </a:endParaRPr>
          </a:p>
        </p:txBody>
      </p:sp>
      <p:pic>
        <p:nvPicPr>
          <p:cNvPr id="42" name="Google Shape;42;p2" descr="perpaola-ramo.png"/>
          <p:cNvPicPr preferRelativeResize="0"/>
          <p:nvPr/>
        </p:nvPicPr>
        <p:blipFill rotWithShape="1">
          <a:blip r:embed="rId4">
            <a:alphaModFix/>
          </a:blip>
          <a:srcRect l="73529"/>
          <a:stretch/>
        </p:blipFill>
        <p:spPr>
          <a:xfrm>
            <a:off x="487890" y="332656"/>
            <a:ext cx="1131782" cy="109486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" name="Google Shape;43;p2"/>
          <p:cNvGrpSpPr/>
          <p:nvPr/>
        </p:nvGrpSpPr>
        <p:grpSpPr>
          <a:xfrm>
            <a:off x="4343400" y="1505744"/>
            <a:ext cx="4176464" cy="2304256"/>
            <a:chOff x="4499992" y="1556792"/>
            <a:chExt cx="4176464" cy="2304256"/>
          </a:xfrm>
        </p:grpSpPr>
        <p:sp>
          <p:nvSpPr>
            <p:cNvPr id="44" name="Google Shape;44;p2"/>
            <p:cNvSpPr/>
            <p:nvPr/>
          </p:nvSpPr>
          <p:spPr>
            <a:xfrm>
              <a:off x="5148064" y="1556792"/>
              <a:ext cx="3528392" cy="23042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5" name="Google Shape;45;p2" descr="3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499992" y="1628800"/>
              <a:ext cx="648072" cy="80640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6" name="Google Shape;46;p2"/>
          <p:cNvGrpSpPr/>
          <p:nvPr/>
        </p:nvGrpSpPr>
        <p:grpSpPr>
          <a:xfrm>
            <a:off x="4283968" y="3810000"/>
            <a:ext cx="4495800" cy="2016224"/>
            <a:chOff x="4499992" y="3861048"/>
            <a:chExt cx="4234166" cy="2016224"/>
          </a:xfrm>
        </p:grpSpPr>
        <p:sp>
          <p:nvSpPr>
            <p:cNvPr id="47" name="Google Shape;47;p2"/>
            <p:cNvSpPr/>
            <p:nvPr/>
          </p:nvSpPr>
          <p:spPr>
            <a:xfrm>
              <a:off x="5148064" y="3861048"/>
              <a:ext cx="3586094" cy="20162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8" name="Google Shape;48;p2" descr="3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499992" y="3933056"/>
              <a:ext cx="648072" cy="80640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9" name="Google Shape;49;p2"/>
          <p:cNvSpPr txBox="1"/>
          <p:nvPr/>
        </p:nvSpPr>
        <p:spPr>
          <a:xfrm>
            <a:off x="5050904" y="1676400"/>
            <a:ext cx="3223852" cy="221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વનસ્પતિના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હવાઈ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અંગો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દ્વારા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પાણીનું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વહન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અને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બાષ્પીભવનની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ક્રિયાને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બાષ્પોત્સર્જન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(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ઉત્સ્વેદન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)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કહે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છે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.</a:t>
            </a:r>
            <a:endParaRPr sz="2400" b="0" i="0" u="none" strike="noStrike" cap="none">
              <a:solidFill>
                <a:srgbClr val="000000"/>
              </a:solidFill>
              <a:latin typeface="Calibri" pitchFamily="34" charset="0"/>
              <a:cs typeface="Calibri" pitchFamily="34" charset="0"/>
              <a:sym typeface="Arial"/>
            </a:endParaRPr>
          </a:p>
        </p:txBody>
      </p:sp>
      <p:sp>
        <p:nvSpPr>
          <p:cNvPr id="50" name="Google Shape;50;p2"/>
          <p:cNvSpPr txBox="1"/>
          <p:nvPr/>
        </p:nvSpPr>
        <p:spPr>
          <a:xfrm>
            <a:off x="5050904" y="3982499"/>
            <a:ext cx="3718984" cy="221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પ્રકાશસંશ્ર્લેષણ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માટે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વાયુઓનું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(CO2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અને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O2)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વિનિમય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કરવા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માટે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,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છોડે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તેના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પર્ણરંધ્ર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(stomata)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ખોલવા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જ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જોઈએ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.</a:t>
            </a:r>
            <a:endParaRPr sz="2400" b="0" i="0" u="none" strike="noStrike" cap="none">
              <a:solidFill>
                <a:srgbClr val="000000"/>
              </a:solidFill>
              <a:latin typeface="Calibri" pitchFamily="34" charset="0"/>
              <a:cs typeface="Calibri" pitchFamily="34" charset="0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"/>
          <p:cNvSpPr txBox="1"/>
          <p:nvPr/>
        </p:nvSpPr>
        <p:spPr>
          <a:xfrm>
            <a:off x="539552" y="990600"/>
            <a:ext cx="828092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બાષ્પોત્સર્જન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એ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એક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સ્ટ્રો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પોલી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ભૂંગળી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જેવું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જે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ગ્લાસમાંથી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ઠંડા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પીણાંને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ખેંચે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3" descr="Tre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53072" y="2094557"/>
            <a:ext cx="5256584" cy="4547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3" descr="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6094" y="2399484"/>
            <a:ext cx="1874170" cy="4132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3" descr="2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4707" y="3645024"/>
            <a:ext cx="1668325" cy="280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3" descr="straw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62065" y="2348880"/>
            <a:ext cx="1330967" cy="38448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1" name="Google Shape;61;p3"/>
          <p:cNvGrpSpPr/>
          <p:nvPr/>
        </p:nvGrpSpPr>
        <p:grpSpPr>
          <a:xfrm>
            <a:off x="2681064" y="4507186"/>
            <a:ext cx="1202813" cy="820586"/>
            <a:chOff x="3563888" y="4507186"/>
            <a:chExt cx="1202813" cy="820586"/>
          </a:xfrm>
        </p:grpSpPr>
        <p:sp>
          <p:nvSpPr>
            <p:cNvPr id="62" name="Google Shape;62;p3"/>
            <p:cNvSpPr/>
            <p:nvPr/>
          </p:nvSpPr>
          <p:spPr>
            <a:xfrm>
              <a:off x="3563888" y="4507186"/>
              <a:ext cx="1202813" cy="316530"/>
            </a:xfrm>
            <a:prstGeom prst="rect">
              <a:avLst/>
            </a:prstGeom>
            <a:solidFill>
              <a:srgbClr val="3185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63;p3"/>
            <p:cNvSpPr/>
            <p:nvPr/>
          </p:nvSpPr>
          <p:spPr>
            <a:xfrm>
              <a:off x="3563888" y="5011242"/>
              <a:ext cx="1202813" cy="316530"/>
            </a:xfrm>
            <a:prstGeom prst="rect">
              <a:avLst/>
            </a:prstGeom>
            <a:solidFill>
              <a:srgbClr val="31859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4" name="Google Shape;64;p3"/>
          <p:cNvGrpSpPr/>
          <p:nvPr/>
        </p:nvGrpSpPr>
        <p:grpSpPr>
          <a:xfrm>
            <a:off x="5417368" y="1772816"/>
            <a:ext cx="3187080" cy="2370936"/>
            <a:chOff x="5292080" y="1988840"/>
            <a:chExt cx="3187080" cy="2370936"/>
          </a:xfrm>
        </p:grpSpPr>
        <p:pic>
          <p:nvPicPr>
            <p:cNvPr id="65" name="Google Shape;65;p3" descr="8.png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292080" y="2852936"/>
              <a:ext cx="1288560" cy="150684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6" name="Google Shape;66;p3"/>
            <p:cNvGrpSpPr/>
            <p:nvPr/>
          </p:nvGrpSpPr>
          <p:grpSpPr>
            <a:xfrm>
              <a:off x="5796136" y="1988840"/>
              <a:ext cx="2683024" cy="1973833"/>
              <a:chOff x="6156176" y="1484784"/>
              <a:chExt cx="2683024" cy="1973833"/>
            </a:xfrm>
          </p:grpSpPr>
          <p:pic>
            <p:nvPicPr>
              <p:cNvPr id="67" name="Google Shape;67;p3" descr="stomata.png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7020272" y="1484784"/>
                <a:ext cx="1818928" cy="1538624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68" name="Google Shape;68;p3"/>
              <p:cNvCxnSpPr/>
              <p:nvPr/>
            </p:nvCxnSpPr>
            <p:spPr>
              <a:xfrm rot="10800000" flipH="1">
                <a:off x="6156176" y="2348880"/>
                <a:ext cx="792088" cy="36004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stealth" w="med" len="med"/>
              </a:ln>
              <a:effectLst>
                <a:outerShdw blurRad="40000" dist="23000" dir="5400000" rotWithShape="0">
                  <a:srgbClr val="000000">
                    <a:alpha val="34509"/>
                  </a:srgbClr>
                </a:outerShdw>
              </a:effectLst>
            </p:spPr>
          </p:cxnSp>
          <p:sp>
            <p:nvSpPr>
              <p:cNvPr id="69" name="Google Shape;69;p3"/>
              <p:cNvSpPr txBox="1"/>
              <p:nvPr/>
            </p:nvSpPr>
            <p:spPr>
              <a:xfrm>
                <a:off x="7380312" y="2996952"/>
                <a:ext cx="1368152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lang="en-US" sz="2400" b="1" i="0" u="none" strike="noStrike" cap="none" dirty="0" err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પર્ણરંધ્ર</a:t>
                </a:r>
                <a:r>
                  <a:rPr lang="en-US" sz="2400" b="1" i="0" u="none" strike="noStrike" cap="none" dirty="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</a:t>
                </a:r>
                <a:endParaRPr sz="24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70" name="Google Shape;70;p3"/>
          <p:cNvGrpSpPr/>
          <p:nvPr/>
        </p:nvGrpSpPr>
        <p:grpSpPr>
          <a:xfrm>
            <a:off x="4167047" y="4212377"/>
            <a:ext cx="3754340" cy="2185536"/>
            <a:chOff x="4041759" y="4428401"/>
            <a:chExt cx="3754340" cy="2185536"/>
          </a:xfrm>
        </p:grpSpPr>
        <p:grpSp>
          <p:nvGrpSpPr>
            <p:cNvPr id="71" name="Google Shape;71;p3"/>
            <p:cNvGrpSpPr/>
            <p:nvPr/>
          </p:nvGrpSpPr>
          <p:grpSpPr>
            <a:xfrm>
              <a:off x="4041759" y="4428401"/>
              <a:ext cx="2079203" cy="2185536"/>
              <a:chOff x="4283968" y="4365105"/>
              <a:chExt cx="2079203" cy="2185536"/>
            </a:xfrm>
          </p:grpSpPr>
          <p:sp>
            <p:nvSpPr>
              <p:cNvPr id="72" name="Google Shape;72;p3"/>
              <p:cNvSpPr/>
              <p:nvPr/>
            </p:nvSpPr>
            <p:spPr>
              <a:xfrm rot="-1755789">
                <a:off x="4310153" y="6190621"/>
                <a:ext cx="457345" cy="226535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92CCD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 rot="-3882178">
                <a:off x="4759472" y="5731117"/>
                <a:ext cx="457345" cy="226535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92CCD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 rot="-5077697">
                <a:off x="4975495" y="5083046"/>
                <a:ext cx="457345" cy="226535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92CCD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 rot="-5689285">
                <a:off x="5123486" y="4489221"/>
                <a:ext cx="457345" cy="226535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92CCD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" name="Google Shape;76;p3"/>
              <p:cNvSpPr/>
              <p:nvPr/>
            </p:nvSpPr>
            <p:spPr>
              <a:xfrm rot="-5689285">
                <a:off x="5195493" y="5353315"/>
                <a:ext cx="457345" cy="226535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92CCD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" name="Google Shape;77;p3"/>
              <p:cNvSpPr/>
              <p:nvPr/>
            </p:nvSpPr>
            <p:spPr>
              <a:xfrm rot="-7273509">
                <a:off x="5350820" y="5946260"/>
                <a:ext cx="457345" cy="226535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92CCD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 rot="-10064213">
                <a:off x="5886985" y="6169402"/>
                <a:ext cx="457345" cy="226535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92CCD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 rot="-5400000">
                <a:off x="5032659" y="6208701"/>
                <a:ext cx="457345" cy="226535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92CCD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0" name="Google Shape;80;p3"/>
            <p:cNvSpPr txBox="1"/>
            <p:nvPr/>
          </p:nvSpPr>
          <p:spPr>
            <a:xfrm>
              <a:off x="6372200" y="6021288"/>
              <a:ext cx="1423899" cy="584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3200" b="1" i="0" u="none" strike="noStrike" cap="none" dirty="0" err="1">
                  <a:solidFill>
                    <a:srgbClr val="8CB3E3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પાણી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endParaRPr sz="3200" b="0" i="0" u="none" strike="noStrike" cap="none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endParaRPr>
            </a:p>
          </p:txBody>
        </p:sp>
      </p:grpSp>
      <p:grpSp>
        <p:nvGrpSpPr>
          <p:cNvPr id="81" name="Google Shape;81;p3"/>
          <p:cNvGrpSpPr/>
          <p:nvPr/>
        </p:nvGrpSpPr>
        <p:grpSpPr>
          <a:xfrm>
            <a:off x="3167213" y="1784216"/>
            <a:ext cx="4014775" cy="2216785"/>
            <a:chOff x="3167213" y="2000240"/>
            <a:chExt cx="4014775" cy="2216785"/>
          </a:xfrm>
        </p:grpSpPr>
        <p:sp>
          <p:nvSpPr>
            <p:cNvPr id="82" name="Google Shape;82;p3"/>
            <p:cNvSpPr/>
            <p:nvPr/>
          </p:nvSpPr>
          <p:spPr>
            <a:xfrm>
              <a:off x="3291840" y="2795969"/>
              <a:ext cx="563880" cy="343471"/>
            </a:xfrm>
            <a:custGeom>
              <a:avLst/>
              <a:gdLst/>
              <a:ahLst/>
              <a:cxnLst/>
              <a:rect l="l" t="t" r="r" b="b"/>
              <a:pathLst>
                <a:path w="563880" h="343471" extrusionOk="0">
                  <a:moveTo>
                    <a:pt x="563880" y="343471"/>
                  </a:moveTo>
                  <a:cubicBezTo>
                    <a:pt x="548640" y="338391"/>
                    <a:pt x="529519" y="339590"/>
                    <a:pt x="518160" y="328231"/>
                  </a:cubicBezTo>
                  <a:cubicBezTo>
                    <a:pt x="495045" y="305116"/>
                    <a:pt x="511082" y="234432"/>
                    <a:pt x="472440" y="221551"/>
                  </a:cubicBezTo>
                  <a:cubicBezTo>
                    <a:pt x="409604" y="200606"/>
                    <a:pt x="340360" y="211391"/>
                    <a:pt x="274320" y="206311"/>
                  </a:cubicBezTo>
                  <a:cubicBezTo>
                    <a:pt x="269240" y="191071"/>
                    <a:pt x="261954" y="176396"/>
                    <a:pt x="259080" y="160591"/>
                  </a:cubicBezTo>
                  <a:cubicBezTo>
                    <a:pt x="251754" y="120295"/>
                    <a:pt x="259051" y="76698"/>
                    <a:pt x="243840" y="38671"/>
                  </a:cubicBezTo>
                  <a:cubicBezTo>
                    <a:pt x="237038" y="21665"/>
                    <a:pt x="216295" y="10463"/>
                    <a:pt x="198120" y="8191"/>
                  </a:cubicBezTo>
                  <a:cubicBezTo>
                    <a:pt x="132590" y="0"/>
                    <a:pt x="66040" y="8191"/>
                    <a:pt x="0" y="8191"/>
                  </a:cubicBezTo>
                </a:path>
              </a:pathLst>
            </a:custGeom>
            <a:noFill/>
            <a:ln w="38100" cap="flat" cmpd="sng">
              <a:solidFill>
                <a:srgbClr val="66C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3571868" y="2428868"/>
              <a:ext cx="563880" cy="343471"/>
            </a:xfrm>
            <a:custGeom>
              <a:avLst/>
              <a:gdLst/>
              <a:ahLst/>
              <a:cxnLst/>
              <a:rect l="l" t="t" r="r" b="b"/>
              <a:pathLst>
                <a:path w="563880" h="343471" extrusionOk="0">
                  <a:moveTo>
                    <a:pt x="563880" y="343471"/>
                  </a:moveTo>
                  <a:cubicBezTo>
                    <a:pt x="548640" y="338391"/>
                    <a:pt x="529519" y="339590"/>
                    <a:pt x="518160" y="328231"/>
                  </a:cubicBezTo>
                  <a:cubicBezTo>
                    <a:pt x="495045" y="305116"/>
                    <a:pt x="511082" y="234432"/>
                    <a:pt x="472440" y="221551"/>
                  </a:cubicBezTo>
                  <a:cubicBezTo>
                    <a:pt x="409604" y="200606"/>
                    <a:pt x="340360" y="211391"/>
                    <a:pt x="274320" y="206311"/>
                  </a:cubicBezTo>
                  <a:cubicBezTo>
                    <a:pt x="269240" y="191071"/>
                    <a:pt x="261954" y="176396"/>
                    <a:pt x="259080" y="160591"/>
                  </a:cubicBezTo>
                  <a:cubicBezTo>
                    <a:pt x="251754" y="120295"/>
                    <a:pt x="259051" y="76698"/>
                    <a:pt x="243840" y="38671"/>
                  </a:cubicBezTo>
                  <a:cubicBezTo>
                    <a:pt x="237038" y="21665"/>
                    <a:pt x="216295" y="10463"/>
                    <a:pt x="198120" y="8191"/>
                  </a:cubicBezTo>
                  <a:cubicBezTo>
                    <a:pt x="132590" y="0"/>
                    <a:pt x="66040" y="8191"/>
                    <a:pt x="0" y="8191"/>
                  </a:cubicBezTo>
                </a:path>
              </a:pathLst>
            </a:custGeom>
            <a:noFill/>
            <a:ln w="38100" cap="flat" cmpd="sng">
              <a:solidFill>
                <a:srgbClr val="66C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3"/>
            <p:cNvSpPr/>
            <p:nvPr/>
          </p:nvSpPr>
          <p:spPr>
            <a:xfrm rot="-1653517">
              <a:off x="3214678" y="3429000"/>
              <a:ext cx="563880" cy="343471"/>
            </a:xfrm>
            <a:custGeom>
              <a:avLst/>
              <a:gdLst/>
              <a:ahLst/>
              <a:cxnLst/>
              <a:rect l="l" t="t" r="r" b="b"/>
              <a:pathLst>
                <a:path w="563880" h="343471" extrusionOk="0">
                  <a:moveTo>
                    <a:pt x="563880" y="343471"/>
                  </a:moveTo>
                  <a:cubicBezTo>
                    <a:pt x="548640" y="338391"/>
                    <a:pt x="529519" y="339590"/>
                    <a:pt x="518160" y="328231"/>
                  </a:cubicBezTo>
                  <a:cubicBezTo>
                    <a:pt x="495045" y="305116"/>
                    <a:pt x="511082" y="234432"/>
                    <a:pt x="472440" y="221551"/>
                  </a:cubicBezTo>
                  <a:cubicBezTo>
                    <a:pt x="409604" y="200606"/>
                    <a:pt x="340360" y="211391"/>
                    <a:pt x="274320" y="206311"/>
                  </a:cubicBezTo>
                  <a:cubicBezTo>
                    <a:pt x="269240" y="191071"/>
                    <a:pt x="261954" y="176396"/>
                    <a:pt x="259080" y="160591"/>
                  </a:cubicBezTo>
                  <a:cubicBezTo>
                    <a:pt x="251754" y="120295"/>
                    <a:pt x="259051" y="76698"/>
                    <a:pt x="243840" y="38671"/>
                  </a:cubicBezTo>
                  <a:cubicBezTo>
                    <a:pt x="237038" y="21665"/>
                    <a:pt x="216295" y="10463"/>
                    <a:pt x="198120" y="8191"/>
                  </a:cubicBezTo>
                  <a:cubicBezTo>
                    <a:pt x="132590" y="0"/>
                    <a:pt x="66040" y="8191"/>
                    <a:pt x="0" y="8191"/>
                  </a:cubicBezTo>
                </a:path>
              </a:pathLst>
            </a:custGeom>
            <a:noFill/>
            <a:ln w="38100" cap="flat" cmpd="sng">
              <a:solidFill>
                <a:srgbClr val="66C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3"/>
            <p:cNvSpPr/>
            <p:nvPr/>
          </p:nvSpPr>
          <p:spPr>
            <a:xfrm rot="2238039">
              <a:off x="4000496" y="2214554"/>
              <a:ext cx="563880" cy="343471"/>
            </a:xfrm>
            <a:custGeom>
              <a:avLst/>
              <a:gdLst/>
              <a:ahLst/>
              <a:cxnLst/>
              <a:rect l="l" t="t" r="r" b="b"/>
              <a:pathLst>
                <a:path w="563880" h="343471" extrusionOk="0">
                  <a:moveTo>
                    <a:pt x="563880" y="343471"/>
                  </a:moveTo>
                  <a:cubicBezTo>
                    <a:pt x="548640" y="338391"/>
                    <a:pt x="529519" y="339590"/>
                    <a:pt x="518160" y="328231"/>
                  </a:cubicBezTo>
                  <a:cubicBezTo>
                    <a:pt x="495045" y="305116"/>
                    <a:pt x="511082" y="234432"/>
                    <a:pt x="472440" y="221551"/>
                  </a:cubicBezTo>
                  <a:cubicBezTo>
                    <a:pt x="409604" y="200606"/>
                    <a:pt x="340360" y="211391"/>
                    <a:pt x="274320" y="206311"/>
                  </a:cubicBezTo>
                  <a:cubicBezTo>
                    <a:pt x="269240" y="191071"/>
                    <a:pt x="261954" y="176396"/>
                    <a:pt x="259080" y="160591"/>
                  </a:cubicBezTo>
                  <a:cubicBezTo>
                    <a:pt x="251754" y="120295"/>
                    <a:pt x="259051" y="76698"/>
                    <a:pt x="243840" y="38671"/>
                  </a:cubicBezTo>
                  <a:cubicBezTo>
                    <a:pt x="237038" y="21665"/>
                    <a:pt x="216295" y="10463"/>
                    <a:pt x="198120" y="8191"/>
                  </a:cubicBezTo>
                  <a:cubicBezTo>
                    <a:pt x="132590" y="0"/>
                    <a:pt x="66040" y="8191"/>
                    <a:pt x="0" y="8191"/>
                  </a:cubicBezTo>
                </a:path>
              </a:pathLst>
            </a:custGeom>
            <a:noFill/>
            <a:ln w="38100" cap="flat" cmpd="sng">
              <a:solidFill>
                <a:srgbClr val="66C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3"/>
            <p:cNvSpPr/>
            <p:nvPr/>
          </p:nvSpPr>
          <p:spPr>
            <a:xfrm rot="4316361">
              <a:off x="5683751" y="2149795"/>
              <a:ext cx="563880" cy="343471"/>
            </a:xfrm>
            <a:custGeom>
              <a:avLst/>
              <a:gdLst/>
              <a:ahLst/>
              <a:cxnLst/>
              <a:rect l="l" t="t" r="r" b="b"/>
              <a:pathLst>
                <a:path w="563880" h="343471" extrusionOk="0">
                  <a:moveTo>
                    <a:pt x="563880" y="343471"/>
                  </a:moveTo>
                  <a:cubicBezTo>
                    <a:pt x="548640" y="338391"/>
                    <a:pt x="529519" y="339590"/>
                    <a:pt x="518160" y="328231"/>
                  </a:cubicBezTo>
                  <a:cubicBezTo>
                    <a:pt x="495045" y="305116"/>
                    <a:pt x="511082" y="234432"/>
                    <a:pt x="472440" y="221551"/>
                  </a:cubicBezTo>
                  <a:cubicBezTo>
                    <a:pt x="409604" y="200606"/>
                    <a:pt x="340360" y="211391"/>
                    <a:pt x="274320" y="206311"/>
                  </a:cubicBezTo>
                  <a:cubicBezTo>
                    <a:pt x="269240" y="191071"/>
                    <a:pt x="261954" y="176396"/>
                    <a:pt x="259080" y="160591"/>
                  </a:cubicBezTo>
                  <a:cubicBezTo>
                    <a:pt x="251754" y="120295"/>
                    <a:pt x="259051" y="76698"/>
                    <a:pt x="243840" y="38671"/>
                  </a:cubicBezTo>
                  <a:cubicBezTo>
                    <a:pt x="237038" y="21665"/>
                    <a:pt x="216295" y="10463"/>
                    <a:pt x="198120" y="8191"/>
                  </a:cubicBezTo>
                  <a:cubicBezTo>
                    <a:pt x="132590" y="0"/>
                    <a:pt x="66040" y="8191"/>
                    <a:pt x="0" y="8191"/>
                  </a:cubicBezTo>
                </a:path>
              </a:pathLst>
            </a:custGeom>
            <a:noFill/>
            <a:ln w="38100" cap="flat" cmpd="sng">
              <a:solidFill>
                <a:srgbClr val="66C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3"/>
            <p:cNvSpPr/>
            <p:nvPr/>
          </p:nvSpPr>
          <p:spPr>
            <a:xfrm rot="5669460">
              <a:off x="6126420" y="2408779"/>
              <a:ext cx="563880" cy="343471"/>
            </a:xfrm>
            <a:custGeom>
              <a:avLst/>
              <a:gdLst/>
              <a:ahLst/>
              <a:cxnLst/>
              <a:rect l="l" t="t" r="r" b="b"/>
              <a:pathLst>
                <a:path w="563880" h="343471" extrusionOk="0">
                  <a:moveTo>
                    <a:pt x="563880" y="343471"/>
                  </a:moveTo>
                  <a:cubicBezTo>
                    <a:pt x="548640" y="338391"/>
                    <a:pt x="529519" y="339590"/>
                    <a:pt x="518160" y="328231"/>
                  </a:cubicBezTo>
                  <a:cubicBezTo>
                    <a:pt x="495045" y="305116"/>
                    <a:pt x="511082" y="234432"/>
                    <a:pt x="472440" y="221551"/>
                  </a:cubicBezTo>
                  <a:cubicBezTo>
                    <a:pt x="409604" y="200606"/>
                    <a:pt x="340360" y="211391"/>
                    <a:pt x="274320" y="206311"/>
                  </a:cubicBezTo>
                  <a:cubicBezTo>
                    <a:pt x="269240" y="191071"/>
                    <a:pt x="261954" y="176396"/>
                    <a:pt x="259080" y="160591"/>
                  </a:cubicBezTo>
                  <a:cubicBezTo>
                    <a:pt x="251754" y="120295"/>
                    <a:pt x="259051" y="76698"/>
                    <a:pt x="243840" y="38671"/>
                  </a:cubicBezTo>
                  <a:cubicBezTo>
                    <a:pt x="237038" y="21665"/>
                    <a:pt x="216295" y="10463"/>
                    <a:pt x="198120" y="8191"/>
                  </a:cubicBezTo>
                  <a:cubicBezTo>
                    <a:pt x="132590" y="0"/>
                    <a:pt x="66040" y="8191"/>
                    <a:pt x="0" y="8191"/>
                  </a:cubicBezTo>
                </a:path>
              </a:pathLst>
            </a:custGeom>
            <a:noFill/>
            <a:ln w="38100" cap="flat" cmpd="sng">
              <a:solidFill>
                <a:srgbClr val="66C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3"/>
            <p:cNvSpPr/>
            <p:nvPr/>
          </p:nvSpPr>
          <p:spPr>
            <a:xfrm rot="9823805">
              <a:off x="6581285" y="3801442"/>
              <a:ext cx="563880" cy="343471"/>
            </a:xfrm>
            <a:custGeom>
              <a:avLst/>
              <a:gdLst/>
              <a:ahLst/>
              <a:cxnLst/>
              <a:rect l="l" t="t" r="r" b="b"/>
              <a:pathLst>
                <a:path w="563880" h="343471" extrusionOk="0">
                  <a:moveTo>
                    <a:pt x="563880" y="343471"/>
                  </a:moveTo>
                  <a:cubicBezTo>
                    <a:pt x="548640" y="338391"/>
                    <a:pt x="529519" y="339590"/>
                    <a:pt x="518160" y="328231"/>
                  </a:cubicBezTo>
                  <a:cubicBezTo>
                    <a:pt x="495045" y="305116"/>
                    <a:pt x="511082" y="234432"/>
                    <a:pt x="472440" y="221551"/>
                  </a:cubicBezTo>
                  <a:cubicBezTo>
                    <a:pt x="409604" y="200606"/>
                    <a:pt x="340360" y="211391"/>
                    <a:pt x="274320" y="206311"/>
                  </a:cubicBezTo>
                  <a:cubicBezTo>
                    <a:pt x="269240" y="191071"/>
                    <a:pt x="261954" y="176396"/>
                    <a:pt x="259080" y="160591"/>
                  </a:cubicBezTo>
                  <a:cubicBezTo>
                    <a:pt x="251754" y="120295"/>
                    <a:pt x="259051" y="76698"/>
                    <a:pt x="243840" y="38671"/>
                  </a:cubicBezTo>
                  <a:cubicBezTo>
                    <a:pt x="237038" y="21665"/>
                    <a:pt x="216295" y="10463"/>
                    <a:pt x="198120" y="8191"/>
                  </a:cubicBezTo>
                  <a:cubicBezTo>
                    <a:pt x="132590" y="0"/>
                    <a:pt x="66040" y="8191"/>
                    <a:pt x="0" y="8191"/>
                  </a:cubicBezTo>
                </a:path>
              </a:pathLst>
            </a:custGeom>
            <a:noFill/>
            <a:ln w="38100" cap="flat" cmpd="sng">
              <a:solidFill>
                <a:srgbClr val="66C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3"/>
            <p:cNvSpPr/>
            <p:nvPr/>
          </p:nvSpPr>
          <p:spPr>
            <a:xfrm rot="7410269">
              <a:off x="6446280" y="3372843"/>
              <a:ext cx="563880" cy="343471"/>
            </a:xfrm>
            <a:custGeom>
              <a:avLst/>
              <a:gdLst/>
              <a:ahLst/>
              <a:cxnLst/>
              <a:rect l="l" t="t" r="r" b="b"/>
              <a:pathLst>
                <a:path w="563880" h="343471" extrusionOk="0">
                  <a:moveTo>
                    <a:pt x="563880" y="343471"/>
                  </a:moveTo>
                  <a:cubicBezTo>
                    <a:pt x="548640" y="338391"/>
                    <a:pt x="529519" y="339590"/>
                    <a:pt x="518160" y="328231"/>
                  </a:cubicBezTo>
                  <a:cubicBezTo>
                    <a:pt x="495045" y="305116"/>
                    <a:pt x="511082" y="234432"/>
                    <a:pt x="472440" y="221551"/>
                  </a:cubicBezTo>
                  <a:cubicBezTo>
                    <a:pt x="409604" y="200606"/>
                    <a:pt x="340360" y="211391"/>
                    <a:pt x="274320" y="206311"/>
                  </a:cubicBezTo>
                  <a:cubicBezTo>
                    <a:pt x="269240" y="191071"/>
                    <a:pt x="261954" y="176396"/>
                    <a:pt x="259080" y="160591"/>
                  </a:cubicBezTo>
                  <a:cubicBezTo>
                    <a:pt x="251754" y="120295"/>
                    <a:pt x="259051" y="76698"/>
                    <a:pt x="243840" y="38671"/>
                  </a:cubicBezTo>
                  <a:cubicBezTo>
                    <a:pt x="237038" y="21665"/>
                    <a:pt x="216295" y="10463"/>
                    <a:pt x="198120" y="8191"/>
                  </a:cubicBezTo>
                  <a:cubicBezTo>
                    <a:pt x="132590" y="0"/>
                    <a:pt x="66040" y="8191"/>
                    <a:pt x="0" y="8191"/>
                  </a:cubicBezTo>
                </a:path>
              </a:pathLst>
            </a:custGeom>
            <a:noFill/>
            <a:ln w="38100" cap="flat" cmpd="sng">
              <a:solidFill>
                <a:srgbClr val="66CC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0" name="Google Shape;90;p3" descr="perpaola-ramo.png"/>
          <p:cNvPicPr preferRelativeResize="0"/>
          <p:nvPr/>
        </p:nvPicPr>
        <p:blipFill rotWithShape="1">
          <a:blip r:embed="rId9">
            <a:alphaModFix/>
          </a:blip>
          <a:srcRect l="73529"/>
          <a:stretch/>
        </p:blipFill>
        <p:spPr>
          <a:xfrm>
            <a:off x="381000" y="-304800"/>
            <a:ext cx="1131782" cy="1094861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3"/>
          <p:cNvSpPr/>
          <p:nvPr/>
        </p:nvSpPr>
        <p:spPr>
          <a:xfrm>
            <a:off x="1489348" y="164605"/>
            <a:ext cx="6381328" cy="609600"/>
          </a:xfrm>
          <a:prstGeom prst="rect">
            <a:avLst/>
          </a:prstGeom>
          <a:solidFill>
            <a:srgbClr val="C2D59B"/>
          </a:solidFill>
          <a:ln>
            <a:noFill/>
          </a:ln>
          <a:effectLst>
            <a:outerShdw blurRad="44450" dist="27940" dir="5400000" algn="ctr">
              <a:srgbClr val="000000">
                <a:alpha val="3137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છોડ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અદભૂત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મશીનો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600" b="1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4" descr="palm-trees-1340634_1920(1).jpg"/>
          <p:cNvPicPr preferRelativeResize="0"/>
          <p:nvPr/>
        </p:nvPicPr>
        <p:blipFill rotWithShape="1">
          <a:blip r:embed="rId3">
            <a:alphaModFix/>
          </a:blip>
          <a:srcRect l="5500" r="4724"/>
          <a:stretch/>
        </p:blipFill>
        <p:spPr>
          <a:xfrm>
            <a:off x="829144" y="1066800"/>
            <a:ext cx="3275311" cy="5472608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4"/>
          <p:cNvSpPr txBox="1"/>
          <p:nvPr/>
        </p:nvSpPr>
        <p:spPr>
          <a:xfrm>
            <a:off x="4932040" y="1800200"/>
            <a:ext cx="3816424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17365D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બાષ્પોત્સર્જનથી</a:t>
            </a:r>
            <a:r>
              <a:rPr lang="en-US" sz="2400" b="1" i="0" u="none" strike="noStrike" cap="none" dirty="0">
                <a:solidFill>
                  <a:srgbClr val="17365D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17365D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સર્જાતુ</a:t>
            </a:r>
            <a:r>
              <a:rPr lang="en-US" sz="2400" b="1" i="0" u="none" strike="noStrike" cap="none" dirty="0">
                <a:solidFill>
                  <a:srgbClr val="17365D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17365D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ખેંચાણબળ</a:t>
            </a:r>
            <a:r>
              <a:rPr lang="en-US" sz="2400" b="1" i="0" u="none" strike="noStrike" cap="none" dirty="0">
                <a:solidFill>
                  <a:srgbClr val="17365D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17365D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ગુરુત્વાકર્ષણની</a:t>
            </a:r>
            <a:r>
              <a:rPr lang="en-US" sz="2400" b="1" i="0" u="none" strike="noStrike" cap="none" dirty="0">
                <a:solidFill>
                  <a:srgbClr val="17365D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17365D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સામે</a:t>
            </a:r>
            <a:r>
              <a:rPr lang="en-US" sz="2400" b="1" i="0" u="none" strike="noStrike" cap="none" dirty="0">
                <a:solidFill>
                  <a:srgbClr val="17365D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17365D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પાણીને</a:t>
            </a:r>
            <a:r>
              <a:rPr lang="en-US" sz="2400" b="1" i="0" u="none" strike="noStrike" cap="none" dirty="0">
                <a:solidFill>
                  <a:srgbClr val="17365D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17365D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ઉપર</a:t>
            </a:r>
            <a:r>
              <a:rPr lang="en-US" sz="2400" b="1" i="0" u="none" strike="noStrike" cap="none" dirty="0">
                <a:solidFill>
                  <a:srgbClr val="17365D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17365D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તરફ</a:t>
            </a:r>
            <a:r>
              <a:rPr lang="en-US" sz="2400" b="1" i="0" u="none" strike="noStrike" cap="none" dirty="0">
                <a:solidFill>
                  <a:srgbClr val="17365D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17365D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ખેંચે</a:t>
            </a:r>
            <a:r>
              <a:rPr lang="en-US" sz="2400" b="1" i="0" u="none" strike="noStrike" cap="none" dirty="0">
                <a:solidFill>
                  <a:srgbClr val="17365D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17365D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છે</a:t>
            </a:r>
            <a:r>
              <a:rPr lang="en-US" sz="2400" b="1" i="0" u="none" strike="noStrike" cap="none" dirty="0">
                <a:solidFill>
                  <a:srgbClr val="17365D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. </a:t>
            </a:r>
            <a:endParaRPr sz="2400" b="1" i="0" u="none" strike="noStrike" cap="none">
              <a:solidFill>
                <a:srgbClr val="000000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17365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4" descr="3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55976" y="1944216"/>
            <a:ext cx="648072" cy="806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4" descr="3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83968" y="4068232"/>
            <a:ext cx="648072" cy="806407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4"/>
          <p:cNvSpPr/>
          <p:nvPr/>
        </p:nvSpPr>
        <p:spPr>
          <a:xfrm>
            <a:off x="4932040" y="3852208"/>
            <a:ext cx="3678560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400" b="1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બાષ્પીભવન</a:t>
            </a:r>
            <a:r>
              <a:rPr lang="en-US" sz="24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વાળા</a:t>
            </a:r>
            <a:r>
              <a:rPr lang="en-US" sz="24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છોડ</a:t>
            </a:r>
            <a:r>
              <a:rPr lang="en-US" sz="24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વીજળી</a:t>
            </a:r>
            <a:r>
              <a:rPr lang="en-US" sz="24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અથવા</a:t>
            </a:r>
            <a:r>
              <a:rPr lang="en-US" sz="24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મોટર</a:t>
            </a:r>
            <a:r>
              <a:rPr lang="en-US" sz="24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અથવા</a:t>
            </a:r>
            <a:r>
              <a:rPr lang="en-US" sz="24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કોઈપણ</a:t>
            </a:r>
            <a:r>
              <a:rPr lang="en-US" sz="24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ગતિશીલ</a:t>
            </a:r>
            <a:r>
              <a:rPr lang="en-US" sz="24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ભાગોનો</a:t>
            </a:r>
            <a:r>
              <a:rPr lang="en-US" sz="24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ઉપયોગ</a:t>
            </a:r>
            <a:r>
              <a:rPr lang="en-US" sz="24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કર્યા</a:t>
            </a:r>
            <a:r>
              <a:rPr lang="en-US" sz="24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વિના</a:t>
            </a:r>
            <a:r>
              <a:rPr lang="en-US" sz="24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ગુરુત્વાકર્ષણ</a:t>
            </a:r>
            <a:r>
              <a:rPr lang="en-US" sz="24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સામે</a:t>
            </a:r>
            <a:r>
              <a:rPr lang="en-US" sz="24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100 </a:t>
            </a:r>
            <a:r>
              <a:rPr lang="en-US" sz="2400" b="1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ફૂટ</a:t>
            </a:r>
            <a:r>
              <a:rPr lang="en-US" sz="24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જેટલું</a:t>
            </a:r>
            <a:r>
              <a:rPr lang="en-US" sz="24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ઊંચું</a:t>
            </a:r>
            <a:r>
              <a:rPr lang="en-US" sz="24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પાણી</a:t>
            </a:r>
            <a:r>
              <a:rPr lang="en-US" sz="24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પંપ</a:t>
            </a:r>
            <a:r>
              <a:rPr lang="en-US" sz="24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કરી</a:t>
            </a:r>
            <a:r>
              <a:rPr lang="en-US" sz="24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શકે</a:t>
            </a:r>
            <a:r>
              <a:rPr lang="en-US" sz="24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છે</a:t>
            </a:r>
            <a:r>
              <a:rPr lang="en-US" sz="24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. </a:t>
            </a:r>
            <a:endParaRPr sz="2400" b="1" i="0" u="none" strike="noStrike" cap="none">
              <a:solidFill>
                <a:schemeClr val="bg2">
                  <a:lumMod val="50000"/>
                </a:schemeClr>
              </a:solidFill>
              <a:latin typeface="Calibri" pitchFamily="34" charset="0"/>
              <a:cs typeface="Calibri" pitchFamily="34" charset="0"/>
              <a:sym typeface="Arial"/>
            </a:endParaRPr>
          </a:p>
        </p:txBody>
      </p:sp>
      <p:grpSp>
        <p:nvGrpSpPr>
          <p:cNvPr id="102" name="Google Shape;102;p4"/>
          <p:cNvGrpSpPr/>
          <p:nvPr/>
        </p:nvGrpSpPr>
        <p:grpSpPr>
          <a:xfrm>
            <a:off x="1087766" y="3600400"/>
            <a:ext cx="891946" cy="2924944"/>
            <a:chOff x="465344" y="3357562"/>
            <a:chExt cx="891946" cy="3286148"/>
          </a:xfrm>
        </p:grpSpPr>
        <p:cxnSp>
          <p:nvCxnSpPr>
            <p:cNvPr id="103" name="Google Shape;103;p4"/>
            <p:cNvCxnSpPr/>
            <p:nvPr/>
          </p:nvCxnSpPr>
          <p:spPr>
            <a:xfrm rot="5400000">
              <a:off x="-500098" y="4786322"/>
              <a:ext cx="3286148" cy="428628"/>
            </a:xfrm>
            <a:prstGeom prst="straightConnector1">
              <a:avLst/>
            </a:prstGeom>
            <a:noFill/>
            <a:ln w="38100" cap="flat" cmpd="sng">
              <a:solidFill>
                <a:srgbClr val="00B050"/>
              </a:solidFill>
              <a:prstDash val="solid"/>
              <a:round/>
              <a:headEnd type="triangle" w="med" len="med"/>
              <a:tailEnd type="triangle" w="med" len="med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</p:cxnSp>
        <p:sp>
          <p:nvSpPr>
            <p:cNvPr id="104" name="Google Shape;104;p4"/>
            <p:cNvSpPr txBox="1"/>
            <p:nvPr/>
          </p:nvSpPr>
          <p:spPr>
            <a:xfrm rot="-5050823">
              <a:off x="93415" y="4680744"/>
              <a:ext cx="1407052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US" sz="28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100 feet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5" name="Google Shape;105;p4"/>
          <p:cNvSpPr/>
          <p:nvPr/>
        </p:nvSpPr>
        <p:spPr>
          <a:xfrm>
            <a:off x="1642250" y="200377"/>
            <a:ext cx="6048672" cy="609600"/>
          </a:xfrm>
          <a:prstGeom prst="rect">
            <a:avLst/>
          </a:prstGeom>
          <a:solidFill>
            <a:srgbClr val="C2D59B"/>
          </a:solidFill>
          <a:ln>
            <a:noFill/>
          </a:ln>
          <a:effectLst>
            <a:outerShdw blurRad="44450" dist="27940" dir="5400000" algn="ctr">
              <a:srgbClr val="000000">
                <a:alpha val="31372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બાષ્પોત્સર્જન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600" b="1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5" descr="fan-palm-283152__18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000" y="1196811"/>
            <a:ext cx="2275010" cy="1516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5" descr="fern-1105988__180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02150" y="1196811"/>
            <a:ext cx="2038380" cy="1516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5" descr="ivy-1548099__180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50436" y="2687216"/>
            <a:ext cx="2293178" cy="1656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5" descr="maple-leaf-422582__180.jpg"/>
          <p:cNvPicPr preferRelativeResize="0"/>
          <p:nvPr/>
        </p:nvPicPr>
        <p:blipFill rotWithShape="1">
          <a:blip r:embed="rId6">
            <a:alphaModFix/>
          </a:blip>
          <a:srcRect r="17949"/>
          <a:stretch/>
        </p:blipFill>
        <p:spPr>
          <a:xfrm>
            <a:off x="5702151" y="2687216"/>
            <a:ext cx="2038381" cy="1656184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5"/>
          <p:cNvSpPr/>
          <p:nvPr/>
        </p:nvSpPr>
        <p:spPr>
          <a:xfrm>
            <a:off x="533400" y="4524107"/>
            <a:ext cx="7848600" cy="1415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વધુ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પડતાં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બાષ્પોત્સર્જનથી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છોડમાં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નિર્જલીકરણ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ડિહાઈડ્રેશન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થઈ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શકે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lang="gu-IN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છોડ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તેનાથી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બચવા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ચતુરાઈભર્યા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રસ્તાઓ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અપનાવે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5" descr="perpaola-ramo.png"/>
          <p:cNvPicPr preferRelativeResize="0"/>
          <p:nvPr/>
        </p:nvPicPr>
        <p:blipFill rotWithShape="1">
          <a:blip r:embed="rId7">
            <a:alphaModFix/>
          </a:blip>
          <a:srcRect l="73529"/>
          <a:stretch/>
        </p:blipFill>
        <p:spPr>
          <a:xfrm>
            <a:off x="287103" y="-59590"/>
            <a:ext cx="1116545" cy="1080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5" descr="autumn-542459__180.jpg"/>
          <p:cNvPicPr preferRelativeResize="0"/>
          <p:nvPr/>
        </p:nvPicPr>
        <p:blipFill rotWithShape="1">
          <a:blip r:embed="rId8">
            <a:alphaModFix/>
          </a:blip>
          <a:srcRect l="37736" r="5362" b="38406"/>
          <a:stretch/>
        </p:blipFill>
        <p:spPr>
          <a:xfrm>
            <a:off x="3408002" y="2687216"/>
            <a:ext cx="2293178" cy="1656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5" descr="fall-foliage-209219__180.jpg"/>
          <p:cNvPicPr preferRelativeResize="0"/>
          <p:nvPr/>
        </p:nvPicPr>
        <p:blipFill rotWithShape="1">
          <a:blip r:embed="rId9">
            <a:alphaModFix/>
          </a:blip>
          <a:srcRect t="7407" b="3704"/>
          <a:stretch/>
        </p:blipFill>
        <p:spPr>
          <a:xfrm>
            <a:off x="3408002" y="1198390"/>
            <a:ext cx="2293178" cy="152878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5"/>
          <p:cNvSpPr/>
          <p:nvPr/>
        </p:nvSpPr>
        <p:spPr>
          <a:xfrm>
            <a:off x="1619672" y="143933"/>
            <a:ext cx="6381328" cy="914400"/>
          </a:xfrm>
          <a:prstGeom prst="rect">
            <a:avLst/>
          </a:prstGeom>
          <a:solidFill>
            <a:srgbClr val="C2D59B"/>
          </a:solidFill>
          <a:ln>
            <a:noFill/>
          </a:ln>
          <a:effectLst>
            <a:outerShdw blurRad="44450" dist="27940" dir="5400000" algn="ctr">
              <a:srgbClr val="000000">
                <a:alpha val="31372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છોડના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વિવિધ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આકાર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કારણ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વગર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નથી</a:t>
            </a:r>
            <a:endParaRPr sz="3600" b="1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6" descr="perpaola-ramo.png"/>
          <p:cNvPicPr preferRelativeResize="0"/>
          <p:nvPr/>
        </p:nvPicPr>
        <p:blipFill rotWithShape="1">
          <a:blip r:embed="rId3">
            <a:alphaModFix/>
          </a:blip>
          <a:srcRect l="73529"/>
          <a:stretch/>
        </p:blipFill>
        <p:spPr>
          <a:xfrm>
            <a:off x="282247" y="-304800"/>
            <a:ext cx="1265417" cy="12241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" name="Google Shape;126;p6"/>
          <p:cNvGrpSpPr/>
          <p:nvPr/>
        </p:nvGrpSpPr>
        <p:grpSpPr>
          <a:xfrm>
            <a:off x="579838" y="3548039"/>
            <a:ext cx="4032448" cy="2757502"/>
            <a:chOff x="579838" y="3645024"/>
            <a:chExt cx="4032448" cy="2757502"/>
          </a:xfrm>
        </p:grpSpPr>
        <p:sp>
          <p:nvSpPr>
            <p:cNvPr id="127" name="Google Shape;127;p6"/>
            <p:cNvSpPr/>
            <p:nvPr/>
          </p:nvSpPr>
          <p:spPr>
            <a:xfrm>
              <a:off x="1468016" y="3645024"/>
              <a:ext cx="1656184" cy="4320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sng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થોર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6"/>
            <p:cNvSpPr/>
            <p:nvPr/>
          </p:nvSpPr>
          <p:spPr>
            <a:xfrm>
              <a:off x="579838" y="4110374"/>
              <a:ext cx="4032448" cy="22921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400" i="0" u="none" strike="noStrike" cap="none" dirty="0" err="1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થોર</a:t>
              </a:r>
              <a:r>
                <a:rPr lang="en-US" sz="2400" i="0" u="none" strike="noStrike" cap="none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2400" i="0" u="none" strike="noStrike" cap="none" dirty="0" err="1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બાષ્પોત્સર્જન</a:t>
              </a:r>
              <a:r>
                <a:rPr lang="en-US" sz="2400" i="0" u="none" strike="noStrike" cap="none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2400" i="0" u="none" strike="noStrike" cap="none" dirty="0" err="1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ઘટાડવા</a:t>
              </a:r>
              <a:r>
                <a:rPr lang="en-US" sz="2400" i="0" u="none" strike="noStrike" cap="none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2400" i="0" u="none" strike="noStrike" cap="none" dirty="0" err="1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માટે</a:t>
              </a:r>
              <a:r>
                <a:rPr lang="en-US" sz="2400" i="0" u="none" strike="noStrike" cap="none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2400" i="0" u="none" strike="noStrike" cap="none" dirty="0" err="1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તેના</a:t>
              </a:r>
              <a:r>
                <a:rPr lang="en-US" sz="2400" i="0" u="none" strike="noStrike" cap="none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2400" i="0" u="none" strike="noStrike" cap="none" dirty="0" err="1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પાંદડાઓને</a:t>
              </a:r>
              <a:r>
                <a:rPr lang="en-US" sz="2400" i="0" u="none" strike="noStrike" cap="none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2400" i="0" u="none" strike="noStrike" cap="none" dirty="0" err="1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કાંટામાં</a:t>
              </a:r>
              <a:r>
                <a:rPr lang="en-US" sz="2400" i="0" u="none" strike="noStrike" cap="none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2400" i="0" u="none" strike="noStrike" cap="none" dirty="0" err="1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રૂપાંતરિત</a:t>
              </a:r>
              <a:r>
                <a:rPr lang="en-US" sz="2400" i="0" u="none" strike="noStrike" cap="none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2400" i="0" u="none" strike="noStrike" cap="none" dirty="0" err="1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કરે</a:t>
              </a:r>
              <a:r>
                <a:rPr lang="en-US" sz="2400" i="0" u="none" strike="noStrike" cap="none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2400" i="0" u="none" strike="noStrike" cap="none" dirty="0" err="1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છે</a:t>
              </a:r>
              <a:r>
                <a:rPr lang="en-US" sz="2400" i="0" u="none" strike="noStrike" cap="none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. આ </a:t>
              </a:r>
              <a:r>
                <a:rPr lang="en-US" sz="2400" i="0" u="none" strike="noStrike" cap="none" dirty="0" err="1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છોડમાં</a:t>
              </a:r>
              <a:r>
                <a:rPr lang="en-US" sz="2400" i="0" u="none" strike="noStrike" cap="none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2400" i="0" u="none" strike="noStrike" cap="none" dirty="0" err="1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પ્રકાશસંશ્લેષણ</a:t>
              </a:r>
              <a:r>
                <a:rPr lang="en-US" sz="2400" i="0" u="none" strike="noStrike" cap="none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2400" i="0" u="none" strike="noStrike" cap="none" dirty="0" err="1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થડ</a:t>
              </a:r>
              <a:r>
                <a:rPr lang="en-US" sz="2400" i="0" u="none" strike="noStrike" cap="none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2400" i="0" u="none" strike="noStrike" cap="none" dirty="0" err="1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દ્વારા</a:t>
              </a:r>
              <a:r>
                <a:rPr lang="en-US" sz="2400" i="0" u="none" strike="noStrike" cap="none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2400" i="0" u="none" strike="noStrike" cap="none" dirty="0" err="1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થાય</a:t>
              </a:r>
              <a:r>
                <a:rPr lang="en-US" sz="2400" i="0" u="none" strike="noStrike" cap="none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US" sz="2400" i="0" u="none" strike="noStrike" cap="none" dirty="0" err="1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છે</a:t>
              </a:r>
              <a:r>
                <a:rPr lang="en-US" sz="2400" i="0" u="none" strike="noStrike" cap="none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. </a:t>
              </a:r>
              <a:endParaRPr sz="2400" i="0" u="none" strike="noStrike" cap="none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2400" i="0" u="none" strike="noStrike" cap="none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endParaRPr>
            </a:p>
          </p:txBody>
        </p:sp>
      </p:grpSp>
      <p:grpSp>
        <p:nvGrpSpPr>
          <p:cNvPr id="129" name="Google Shape;129;p6"/>
          <p:cNvGrpSpPr/>
          <p:nvPr/>
        </p:nvGrpSpPr>
        <p:grpSpPr>
          <a:xfrm>
            <a:off x="4786314" y="3548039"/>
            <a:ext cx="3595686" cy="2852761"/>
            <a:chOff x="4786314" y="3645024"/>
            <a:chExt cx="3595686" cy="2852761"/>
          </a:xfrm>
        </p:grpSpPr>
        <p:sp>
          <p:nvSpPr>
            <p:cNvPr id="130" name="Google Shape;130;p6"/>
            <p:cNvSpPr/>
            <p:nvPr/>
          </p:nvSpPr>
          <p:spPr>
            <a:xfrm>
              <a:off x="5803032" y="3645024"/>
              <a:ext cx="1512168" cy="4320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કુંવારપાઠું</a:t>
              </a:r>
              <a:endParaRPr sz="2400" b="1" i="0" u="none" strike="noStrike" cap="none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endParaRPr>
            </a:p>
          </p:txBody>
        </p:sp>
        <p:sp>
          <p:nvSpPr>
            <p:cNvPr id="131" name="Google Shape;131;p6"/>
            <p:cNvSpPr/>
            <p:nvPr/>
          </p:nvSpPr>
          <p:spPr>
            <a:xfrm>
              <a:off x="4786314" y="4005064"/>
              <a:ext cx="3595686" cy="24927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32" name="Google Shape;132;p6" descr="cactus-949852_960_720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3568" y="1083179"/>
            <a:ext cx="3707904" cy="2448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6" descr="aloe-vera-262718_960_720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88024" y="1083179"/>
            <a:ext cx="3816424" cy="24482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4" name="Google Shape;134;p6"/>
          <p:cNvGrpSpPr/>
          <p:nvPr/>
        </p:nvGrpSpPr>
        <p:grpSpPr>
          <a:xfrm>
            <a:off x="3419872" y="2564904"/>
            <a:ext cx="1111844" cy="1602373"/>
            <a:chOff x="3356984" y="2571744"/>
            <a:chExt cx="1111844" cy="1602373"/>
          </a:xfrm>
        </p:grpSpPr>
        <p:sp>
          <p:nvSpPr>
            <p:cNvPr id="135" name="Google Shape;135;p6"/>
            <p:cNvSpPr txBox="1"/>
            <p:nvPr/>
          </p:nvSpPr>
          <p:spPr>
            <a:xfrm>
              <a:off x="3428992" y="3712493"/>
              <a:ext cx="1039836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953734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પાંદડા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endParaRPr sz="2400" b="1" i="0" u="none" strike="noStrike" cap="none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endParaRPr>
            </a:p>
          </p:txBody>
        </p:sp>
        <p:cxnSp>
          <p:nvCxnSpPr>
            <p:cNvPr id="136" name="Google Shape;136;p6"/>
            <p:cNvCxnSpPr/>
            <p:nvPr/>
          </p:nvCxnSpPr>
          <p:spPr>
            <a:xfrm rot="10800000">
              <a:off x="3356984" y="3291824"/>
              <a:ext cx="843410" cy="572644"/>
            </a:xfrm>
            <a:prstGeom prst="straightConnector1">
              <a:avLst/>
            </a:prstGeom>
            <a:noFill/>
            <a:ln w="38100" cap="flat" cmpd="sng">
              <a:solidFill>
                <a:srgbClr val="C00000"/>
              </a:solidFill>
              <a:prstDash val="solid"/>
              <a:round/>
              <a:headEnd type="none" w="sm" len="sm"/>
              <a:tailEnd type="stealth" w="med" len="med"/>
            </a:ln>
          </p:spPr>
        </p:cxnSp>
        <p:cxnSp>
          <p:nvCxnSpPr>
            <p:cNvPr id="137" name="Google Shape;137;p6"/>
            <p:cNvCxnSpPr/>
            <p:nvPr/>
          </p:nvCxnSpPr>
          <p:spPr>
            <a:xfrm rot="10800000">
              <a:off x="3428992" y="2571744"/>
              <a:ext cx="720650" cy="1296144"/>
            </a:xfrm>
            <a:prstGeom prst="straightConnector1">
              <a:avLst/>
            </a:prstGeom>
            <a:noFill/>
            <a:ln w="38100" cap="flat" cmpd="sng">
              <a:solidFill>
                <a:srgbClr val="C00000"/>
              </a:solidFill>
              <a:prstDash val="solid"/>
              <a:round/>
              <a:headEnd type="none" w="sm" len="sm"/>
              <a:tailEnd type="stealth" w="med" len="med"/>
            </a:ln>
          </p:spPr>
        </p:cxnSp>
      </p:grpSp>
      <p:sp>
        <p:nvSpPr>
          <p:cNvPr id="138" name="Google Shape;138;p6"/>
          <p:cNvSpPr/>
          <p:nvPr/>
        </p:nvSpPr>
        <p:spPr>
          <a:xfrm>
            <a:off x="1619672" y="76199"/>
            <a:ext cx="6381328" cy="702733"/>
          </a:xfrm>
          <a:prstGeom prst="rect">
            <a:avLst/>
          </a:prstGeom>
          <a:solidFill>
            <a:srgbClr val="C2D59B"/>
          </a:solidFill>
          <a:ln>
            <a:noFill/>
          </a:ln>
          <a:effectLst>
            <a:outerShdw blurRad="44450" dist="27940" dir="5400000" algn="ctr">
              <a:srgbClr val="000000">
                <a:alpha val="31372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બુદ્ધિશાળી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છોડ</a:t>
            </a:r>
            <a:endParaRPr sz="3600" b="1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6"/>
          <p:cNvSpPr txBox="1"/>
          <p:nvPr/>
        </p:nvSpPr>
        <p:spPr>
          <a:xfrm flipH="1">
            <a:off x="4763910" y="3905148"/>
            <a:ext cx="3883378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છોડ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જાડા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હોય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છે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કારણ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કે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તે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ઘણું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પાણી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સંગ્રહ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કરે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છે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.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ઉપરાંત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રાત્રે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GB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ઘણો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CO2 </a:t>
            </a:r>
            <a:r>
              <a:rPr lang="en-GB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(</a:t>
            </a:r>
            <a:r>
              <a:rPr lang="en-GB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કાર્બન</a:t>
            </a:r>
            <a:r>
              <a:rPr lang="en-GB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GB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ડાયોક્સાઈડ</a:t>
            </a:r>
            <a:r>
              <a:rPr lang="en-GB" sz="2400" dirty="0">
                <a:latin typeface="Calibri" pitchFamily="34" charset="0"/>
                <a:cs typeface="Calibri" pitchFamily="34" charset="0"/>
              </a:rPr>
              <a:t>)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શોષી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લે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છે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અને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દિવસના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સમયે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પ્રકાશસંશ્લેષણ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માટે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ઉપયોગમાં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લેવા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માટે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તેને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તેના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પાંદડાઓમાં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સંગ્રહિત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કરે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છે</a:t>
            </a:r>
            <a:r>
              <a:rPr lang="en-US" sz="240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.</a:t>
            </a:r>
            <a:endParaRPr sz="2400" i="0" u="none" strike="noStrike" cap="none" dirty="0">
              <a:solidFill>
                <a:srgbClr val="000000"/>
              </a:solidFill>
              <a:latin typeface="Calibri" pitchFamily="34" charset="0"/>
              <a:cs typeface="Calibri" pitchFamily="34" charset="0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7" descr="perpaola-ramo.png"/>
          <p:cNvPicPr preferRelativeResize="0"/>
          <p:nvPr/>
        </p:nvPicPr>
        <p:blipFill rotWithShape="1">
          <a:blip r:embed="rId3">
            <a:alphaModFix/>
          </a:blip>
          <a:srcRect l="73529"/>
          <a:stretch/>
        </p:blipFill>
        <p:spPr>
          <a:xfrm>
            <a:off x="366974" y="-19779"/>
            <a:ext cx="1108682" cy="107251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6" name="Google Shape;146;p7"/>
          <p:cNvGrpSpPr/>
          <p:nvPr/>
        </p:nvGrpSpPr>
        <p:grpSpPr>
          <a:xfrm>
            <a:off x="1094656" y="1295400"/>
            <a:ext cx="3333328" cy="5029200"/>
            <a:chOff x="446584" y="1124744"/>
            <a:chExt cx="3333328" cy="5029200"/>
          </a:xfrm>
        </p:grpSpPr>
        <p:pic>
          <p:nvPicPr>
            <p:cNvPr id="147" name="Google Shape;147;p7" descr="corn-896665_960_720.jp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67544" y="1124744"/>
              <a:ext cx="3312368" cy="28803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" name="Google Shape;148;p7"/>
            <p:cNvSpPr/>
            <p:nvPr/>
          </p:nvSpPr>
          <p:spPr>
            <a:xfrm>
              <a:off x="866056" y="4005063"/>
              <a:ext cx="2448272" cy="4320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sng" strike="noStrike" cap="none" dirty="0" err="1">
                  <a:solidFill>
                    <a:srgbClr val="165220"/>
                  </a:solidFill>
                  <a:latin typeface="Calibri"/>
                  <a:ea typeface="Calibri"/>
                  <a:cs typeface="Calibri"/>
                  <a:sym typeface="Calibri"/>
                </a:rPr>
                <a:t>મકાઈનો</a:t>
              </a:r>
              <a:r>
                <a:rPr lang="en-US" sz="2400" b="1" i="0" u="sng" strike="noStrike" cap="none" dirty="0">
                  <a:solidFill>
                    <a:srgbClr val="16522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1" i="0" u="sng" strike="noStrike" cap="none" dirty="0" err="1">
                  <a:solidFill>
                    <a:srgbClr val="165220"/>
                  </a:solidFill>
                  <a:latin typeface="Calibri"/>
                  <a:ea typeface="Calibri"/>
                  <a:cs typeface="Calibri"/>
                  <a:sym typeface="Calibri"/>
                </a:rPr>
                <a:t>છોડ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7"/>
            <p:cNvSpPr/>
            <p:nvPr/>
          </p:nvSpPr>
          <p:spPr>
            <a:xfrm>
              <a:off x="446584" y="4477544"/>
              <a:ext cx="3096344" cy="167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2" indent="0" algn="l" rtl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0" name="Google Shape;150;p7"/>
          <p:cNvGrpSpPr/>
          <p:nvPr/>
        </p:nvGrpSpPr>
        <p:grpSpPr>
          <a:xfrm>
            <a:off x="4536742" y="1307411"/>
            <a:ext cx="3593976" cy="4780949"/>
            <a:chOff x="4103454" y="1124744"/>
            <a:chExt cx="3720512" cy="4780949"/>
          </a:xfrm>
        </p:grpSpPr>
        <p:pic>
          <p:nvPicPr>
            <p:cNvPr id="151" name="Google Shape;151;p7" descr="tree-893273_960_720.jp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211960" y="1124744"/>
              <a:ext cx="3240360" cy="28803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7"/>
            <p:cNvSpPr/>
            <p:nvPr/>
          </p:nvSpPr>
          <p:spPr>
            <a:xfrm flipH="1">
              <a:off x="5034980" y="3863118"/>
              <a:ext cx="1790365" cy="6875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chemeClr val="accent3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  <a:sym typeface="Arial"/>
                </a:rPr>
                <a:t>ઓક</a:t>
              </a:r>
              <a:r>
                <a:rPr lang="en-US" sz="2400" b="1" i="0" u="none" strike="noStrike" cap="none" dirty="0">
                  <a:solidFill>
                    <a:schemeClr val="accent3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accent3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  <a:sym typeface="Arial"/>
                </a:rPr>
                <a:t>વૃક્ષ</a:t>
              </a:r>
              <a:r>
                <a:rPr lang="en-US" sz="2400" b="0" i="0" u="none" strike="noStrike" cap="none" dirty="0">
                  <a:solidFill>
                    <a:schemeClr val="accent3">
                      <a:lumMod val="50000"/>
                    </a:schemeClr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endParaRPr sz="2400" b="0" i="0" u="none" strike="noStrike" cap="none">
                <a:solidFill>
                  <a:schemeClr val="accent3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4103454" y="4465533"/>
              <a:ext cx="3720512" cy="14401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એક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મોટું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ઓક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વૃક્ષ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દર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વર્ષે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  <a:sym typeface="Arial"/>
                </a:rPr>
                <a:t> ૧,૫૧,૦૦૦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લિટર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પાણી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ઉત્પન્ન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કરી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શકે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  <a:sym typeface="Arial"/>
                </a:rPr>
                <a:t>છે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  <a:sym typeface="Arial"/>
                </a:rPr>
                <a:t>.</a:t>
              </a:r>
              <a:endParaRPr lang="gu-IN" sz="24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2400" b="1" i="0" u="none" strike="noStrike" cap="none" dirty="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(12 </a:t>
              </a:r>
              <a:r>
                <a:rPr lang="en-US" sz="2400" b="1" i="0" u="none" strike="noStrike" cap="none" dirty="0" err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પાણીની</a:t>
              </a:r>
              <a:r>
                <a:rPr lang="en-US" sz="2400" b="1" i="0" u="none" strike="noStrike" cap="none" dirty="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ટાંકીઓ</a:t>
              </a:r>
              <a:r>
                <a:rPr lang="en-US" sz="2400" b="1" i="0" u="none" strike="noStrike" cap="none" dirty="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rPr>
                <a:t>)</a:t>
              </a:r>
              <a:endParaRPr sz="24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4" name="Google Shape;154;p7"/>
          <p:cNvSpPr/>
          <p:nvPr/>
        </p:nvSpPr>
        <p:spPr>
          <a:xfrm>
            <a:off x="1619672" y="76199"/>
            <a:ext cx="6381328" cy="770467"/>
          </a:xfrm>
          <a:prstGeom prst="rect">
            <a:avLst/>
          </a:prstGeom>
          <a:solidFill>
            <a:srgbClr val="C2D59B"/>
          </a:solidFill>
          <a:ln>
            <a:noFill/>
          </a:ln>
          <a:effectLst>
            <a:outerShdw blurRad="44450" dist="27940" dir="5400000" algn="ctr">
              <a:srgbClr val="000000">
                <a:alpha val="31372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વધુ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વૃક્ષો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વધુ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વરસાદ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600" b="1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7"/>
          <p:cNvSpPr txBox="1"/>
          <p:nvPr/>
        </p:nvSpPr>
        <p:spPr>
          <a:xfrm>
            <a:off x="978024" y="4660211"/>
            <a:ext cx="3312368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એક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મકાઈનો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છોડ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વૃદ્ધિ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ઋતુ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દરમિયાન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દરરોજ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લગભગ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૨૦૦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લિટર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પાણી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ઉત્પન્ન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કરે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છે</a:t>
            </a:r>
            <a:r>
              <a:rPr lang="en-US"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.</a:t>
            </a:r>
            <a:endParaRPr sz="2400" b="1" i="0" u="none" strike="noStrike" cap="none">
              <a:solidFill>
                <a:srgbClr val="000000"/>
              </a:solidFill>
              <a:latin typeface="Calibri" pitchFamily="34" charset="0"/>
              <a:cs typeface="Calibri" pitchFamily="34" charset="0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8" descr="Watercycle.png"/>
          <p:cNvPicPr preferRelativeResize="0"/>
          <p:nvPr/>
        </p:nvPicPr>
        <p:blipFill rotWithShape="1">
          <a:blip r:embed="rId3">
            <a:alphaModFix/>
          </a:blip>
          <a:srcRect l="2622" r="2617" b="4419"/>
          <a:stretch/>
        </p:blipFill>
        <p:spPr>
          <a:xfrm>
            <a:off x="301753" y="1044025"/>
            <a:ext cx="8374703" cy="5012191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8"/>
          <p:cNvSpPr txBox="1"/>
          <p:nvPr/>
        </p:nvSpPr>
        <p:spPr>
          <a:xfrm>
            <a:off x="611560" y="1764105"/>
            <a:ext cx="252028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 err="1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બાષ્પોત્સર્જન</a:t>
            </a:r>
            <a:r>
              <a:rPr lang="en-US" sz="24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i="0" u="none" strike="noStrike" cap="non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3" name="Google Shape;163;p8" descr="arrow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31840" y="1908121"/>
            <a:ext cx="3500224" cy="35002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4" name="Google Shape;164;p8"/>
          <p:cNvGrpSpPr/>
          <p:nvPr/>
        </p:nvGrpSpPr>
        <p:grpSpPr>
          <a:xfrm>
            <a:off x="611560" y="2196153"/>
            <a:ext cx="2067170" cy="770635"/>
            <a:chOff x="611560" y="2060848"/>
            <a:chExt cx="2067170" cy="770635"/>
          </a:xfrm>
        </p:grpSpPr>
        <p:pic>
          <p:nvPicPr>
            <p:cNvPr id="165" name="Google Shape;165;p8" descr="arrow 2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11560" y="2060848"/>
              <a:ext cx="266970" cy="7706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6" name="Google Shape;166;p8" descr="arrow 2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71600" y="2060848"/>
              <a:ext cx="266970" cy="7706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7" name="Google Shape;167;p8" descr="arrow 2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331640" y="2060848"/>
              <a:ext cx="266970" cy="7706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8" name="Google Shape;168;p8" descr="arrow 2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691680" y="2060848"/>
              <a:ext cx="266970" cy="7706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9" name="Google Shape;169;p8" descr="arrow 2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051720" y="2060848"/>
              <a:ext cx="266970" cy="7706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0" name="Google Shape;170;p8" descr="arrow 2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411760" y="2060848"/>
              <a:ext cx="266970" cy="77063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1" name="Google Shape;171;p8"/>
          <p:cNvSpPr txBox="1"/>
          <p:nvPr/>
        </p:nvSpPr>
        <p:spPr>
          <a:xfrm>
            <a:off x="539552" y="5004465"/>
            <a:ext cx="331236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i="0" u="none" strike="noStrike" cap="none" dirty="0" err="1">
                <a:solidFill>
                  <a:schemeClr val="lt1"/>
                </a:solidFill>
                <a:latin typeface="Calibri" pitchFamily="34" charset="0"/>
                <a:cs typeface="Calibri" pitchFamily="34" charset="0"/>
                <a:sym typeface="Arial"/>
              </a:rPr>
              <a:t>ભૂગર્ભ</a:t>
            </a:r>
            <a:r>
              <a:rPr lang="en-US" sz="2000" b="1" i="0" u="none" strike="noStrike" cap="none" dirty="0">
                <a:solidFill>
                  <a:schemeClr val="lt1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chemeClr val="lt1"/>
                </a:solidFill>
                <a:latin typeface="Calibri" pitchFamily="34" charset="0"/>
                <a:cs typeface="Calibri" pitchFamily="34" charset="0"/>
                <a:sym typeface="Arial"/>
              </a:rPr>
              <a:t>જળ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Calibri" pitchFamily="34" charset="0"/>
              <a:cs typeface="Calibri" pitchFamily="34" charset="0"/>
              <a:sym typeface="Arial"/>
            </a:endParaRPr>
          </a:p>
        </p:txBody>
      </p:sp>
      <p:sp>
        <p:nvSpPr>
          <p:cNvPr id="172" name="Google Shape;172;p8"/>
          <p:cNvSpPr txBox="1"/>
          <p:nvPr/>
        </p:nvSpPr>
        <p:spPr>
          <a:xfrm>
            <a:off x="7020272" y="5076473"/>
            <a:ext cx="129614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i="0" u="none" strike="noStrike" cap="none" dirty="0" err="1">
                <a:solidFill>
                  <a:schemeClr val="lt1"/>
                </a:solidFill>
                <a:latin typeface="Calibri" pitchFamily="34" charset="0"/>
                <a:cs typeface="Calibri" pitchFamily="34" charset="0"/>
                <a:sym typeface="Arial"/>
              </a:rPr>
              <a:t>સરોવર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Calibri" pitchFamily="34" charset="0"/>
              <a:cs typeface="Calibri" pitchFamily="34" charset="0"/>
              <a:sym typeface="Arial"/>
            </a:endParaRPr>
          </a:p>
        </p:txBody>
      </p:sp>
      <p:sp>
        <p:nvSpPr>
          <p:cNvPr id="173" name="Google Shape;173;p8"/>
          <p:cNvSpPr txBox="1"/>
          <p:nvPr/>
        </p:nvSpPr>
        <p:spPr>
          <a:xfrm>
            <a:off x="4932040" y="1363995"/>
            <a:ext cx="129614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i="0" u="none" strike="noStrike" cap="none" dirty="0" err="1">
                <a:solidFill>
                  <a:schemeClr val="lt1"/>
                </a:solidFill>
                <a:latin typeface="Calibri" pitchFamily="34" charset="0"/>
                <a:cs typeface="Calibri" pitchFamily="34" charset="0"/>
                <a:sym typeface="Arial"/>
              </a:rPr>
              <a:t>વાદળ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Calibri" pitchFamily="34" charset="0"/>
              <a:cs typeface="Calibri" pitchFamily="34" charset="0"/>
              <a:sym typeface="Arial"/>
            </a:endParaRPr>
          </a:p>
        </p:txBody>
      </p:sp>
      <p:sp>
        <p:nvSpPr>
          <p:cNvPr id="174" name="Google Shape;174;p8"/>
          <p:cNvSpPr txBox="1"/>
          <p:nvPr/>
        </p:nvSpPr>
        <p:spPr>
          <a:xfrm>
            <a:off x="7308304" y="1332057"/>
            <a:ext cx="129614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વાદળ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endParaRPr sz="2000" b="0" i="0" u="none" strike="noStrike" cap="none">
              <a:solidFill>
                <a:srgbClr val="000000"/>
              </a:solidFill>
              <a:latin typeface="Calibri" pitchFamily="34" charset="0"/>
              <a:cs typeface="Calibri" pitchFamily="34" charset="0"/>
              <a:sym typeface="Arial"/>
            </a:endParaRPr>
          </a:p>
        </p:txBody>
      </p:sp>
      <p:sp>
        <p:nvSpPr>
          <p:cNvPr id="175" name="Google Shape;175;p8"/>
          <p:cNvSpPr txBox="1"/>
          <p:nvPr/>
        </p:nvSpPr>
        <p:spPr>
          <a:xfrm>
            <a:off x="2051720" y="1363995"/>
            <a:ext cx="1296144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i="0" u="none" strike="noStrike" cap="none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rPr>
              <a:t>વાદળ</a:t>
            </a:r>
            <a:endParaRPr sz="2000" b="1" i="0" u="none" strike="noStrike" cap="none">
              <a:solidFill>
                <a:srgbClr val="000000"/>
              </a:solidFill>
              <a:latin typeface="Calibri" pitchFamily="34" charset="0"/>
              <a:cs typeface="Calibri" pitchFamily="34" charset="0"/>
              <a:sym typeface="Arial"/>
            </a:endParaRPr>
          </a:p>
        </p:txBody>
      </p:sp>
      <p:pic>
        <p:nvPicPr>
          <p:cNvPr id="176" name="Google Shape;176;p8" descr="rain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72000" y="1764105"/>
            <a:ext cx="1706739" cy="1853031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8"/>
          <p:cNvSpPr txBox="1"/>
          <p:nvPr/>
        </p:nvSpPr>
        <p:spPr>
          <a:xfrm>
            <a:off x="2357425" y="5652525"/>
            <a:ext cx="5295900" cy="585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 err="1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વધુ</a:t>
            </a:r>
            <a:r>
              <a:rPr lang="en-US" sz="3200" b="1" i="0" u="none" strike="noStrike" cap="none" dirty="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વૃક્ષો</a:t>
            </a:r>
            <a:r>
              <a:rPr lang="en-US" sz="3200" b="1" i="0" u="none" strike="noStrike" cap="none" dirty="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 = </a:t>
            </a:r>
            <a:r>
              <a:rPr lang="en-US" sz="3200" b="1" i="0" u="none" strike="noStrike" cap="none" dirty="0" err="1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વધુ</a:t>
            </a:r>
            <a:r>
              <a:rPr lang="en-US" sz="3200" b="1" i="0" u="none" strike="noStrike" cap="none" dirty="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b="1" i="0" u="none" strike="noStrike" cap="none" dirty="0" err="1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વરસાદ</a:t>
            </a:r>
            <a:r>
              <a:rPr lang="en-US" sz="3200" b="1" i="0" u="none" strike="noStrike" cap="none" dirty="0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8"/>
          <p:cNvSpPr/>
          <p:nvPr/>
        </p:nvSpPr>
        <p:spPr>
          <a:xfrm>
            <a:off x="1371600" y="152400"/>
            <a:ext cx="6381328" cy="762000"/>
          </a:xfrm>
          <a:prstGeom prst="rect">
            <a:avLst/>
          </a:prstGeom>
          <a:solidFill>
            <a:srgbClr val="C2D59B"/>
          </a:solidFill>
          <a:ln>
            <a:noFill/>
          </a:ln>
          <a:effectLst>
            <a:outerShdw blurRad="44450" dist="27940" dir="5400000" algn="ctr">
              <a:srgbClr val="000000">
                <a:alpha val="31372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બાષ્પોત્સર્જન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અને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જળ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ચક્ર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600" b="1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1" dur="2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9"/>
          <p:cNvSpPr txBox="1"/>
          <p:nvPr/>
        </p:nvSpPr>
        <p:spPr>
          <a:xfrm>
            <a:off x="539552" y="5004465"/>
            <a:ext cx="331236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GROUND WATER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9"/>
          <p:cNvSpPr txBox="1"/>
          <p:nvPr/>
        </p:nvSpPr>
        <p:spPr>
          <a:xfrm>
            <a:off x="7020272" y="5076473"/>
            <a:ext cx="129614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LAKE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9"/>
          <p:cNvSpPr txBox="1"/>
          <p:nvPr/>
        </p:nvSpPr>
        <p:spPr>
          <a:xfrm>
            <a:off x="4932040" y="1363995"/>
            <a:ext cx="129614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CLOUD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9"/>
          <p:cNvSpPr/>
          <p:nvPr/>
        </p:nvSpPr>
        <p:spPr>
          <a:xfrm>
            <a:off x="838200" y="4752975"/>
            <a:ext cx="7467600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32423"/>
              </a:buClr>
              <a:buSzPts val="2400"/>
              <a:buFont typeface="Arial"/>
              <a:buChar char="•"/>
            </a:pPr>
            <a:r>
              <a:rPr lang="en-US" sz="2400" b="1" i="0" u="none" strike="noStrike" cap="none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કિલીમંજારો</a:t>
            </a:r>
            <a:r>
              <a:rPr lang="en-US" sz="2400" b="1" i="0" u="none" strike="noStrike" cap="none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પર્વત</a:t>
            </a:r>
            <a:r>
              <a:rPr lang="en-US" sz="2400" b="1" i="0" u="none" strike="noStrike" cap="none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પર</a:t>
            </a:r>
            <a:r>
              <a:rPr lang="en-US" sz="2400" b="1" i="0" u="none" strike="noStrike" cap="none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બરફનું</a:t>
            </a:r>
            <a:r>
              <a:rPr lang="en-US" sz="2400" b="1" i="0" u="none" strike="noStrike" cap="none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પ્રમાણ</a:t>
            </a:r>
            <a:r>
              <a:rPr lang="en-US" sz="2400" b="1" i="0" u="none" strike="noStrike" cap="none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મુખ્યત્વે</a:t>
            </a:r>
            <a:r>
              <a:rPr lang="en-US" sz="2400" b="1" i="0" u="none" strike="noStrike" cap="none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વનનાબૂદીને</a:t>
            </a:r>
            <a:r>
              <a:rPr lang="en-US" sz="2400" b="1" i="0" u="none" strike="noStrike" cap="none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કારણે</a:t>
            </a:r>
            <a:r>
              <a:rPr lang="en-US" sz="2400" b="1" i="0" u="none" strike="noStrike" cap="none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ઘટ્યું</a:t>
            </a:r>
            <a:r>
              <a:rPr lang="en-US" sz="2400" b="1" i="0" u="none" strike="noStrike" cap="none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છે</a:t>
            </a:r>
            <a:r>
              <a:rPr lang="en-US" sz="2400" b="1" i="0" u="none" strike="noStrike" cap="none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જેના</a:t>
            </a:r>
            <a:r>
              <a:rPr lang="en-US" sz="2400" b="1" i="0" u="none" strike="noStrike" cap="none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કારણે</a:t>
            </a:r>
            <a:r>
              <a:rPr lang="en-US" sz="2400" b="1" i="0" u="none" strike="noStrike" cap="none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બાષ્પોત્સર્જન</a:t>
            </a:r>
            <a:r>
              <a:rPr lang="en-US" sz="2400" b="1" i="0" u="none" strike="noStrike" cap="none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ઓછું</a:t>
            </a:r>
            <a:r>
              <a:rPr lang="en-US" sz="2400" b="1" i="0" u="none" strike="noStrike" cap="none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થયું</a:t>
            </a:r>
            <a:r>
              <a:rPr lang="en-US" sz="2400" b="1" i="0" u="none" strike="noStrike" cap="none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છે</a:t>
            </a:r>
            <a:r>
              <a:rPr lang="en-US" sz="2400" b="1" i="0" u="none" strike="noStrike" cap="none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અને</a:t>
            </a:r>
            <a:r>
              <a:rPr lang="en-US" sz="2400" b="1" i="0" u="none" strike="noStrike" cap="none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તેથી</a:t>
            </a:r>
            <a:r>
              <a:rPr lang="en-US" sz="2400" b="1" i="0" u="none" strike="noStrike" cap="none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વાદળોમાં</a:t>
            </a:r>
            <a:r>
              <a:rPr lang="en-US" sz="2400" b="1" i="0" u="none" strike="noStrike" cap="none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ભેજ</a:t>
            </a:r>
            <a:r>
              <a:rPr lang="en-US" sz="2400" b="1" i="0" u="none" strike="noStrike" cap="none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ઓછો</a:t>
            </a:r>
            <a:r>
              <a:rPr lang="en-US" sz="2400" b="1" i="0" u="none" strike="noStrike" cap="none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થયો</a:t>
            </a:r>
            <a:r>
              <a:rPr lang="en-US" sz="2400" b="1" i="0" u="none" strike="noStrike" cap="none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છે</a:t>
            </a:r>
            <a:r>
              <a:rPr lang="en-US" sz="2400" b="1" i="0" u="none" strike="noStrike" cap="none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.</a:t>
            </a:r>
            <a:endParaRPr lang="gu-IN" sz="2400" b="1" i="0" u="none" strike="noStrike" cap="none" dirty="0">
              <a:solidFill>
                <a:schemeClr val="accent2">
                  <a:lumMod val="50000"/>
                </a:schemeClr>
              </a:solidFill>
              <a:latin typeface="Calibri" pitchFamily="34" charset="0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32423"/>
              </a:buClr>
              <a:buSzPts val="2400"/>
              <a:buFont typeface="Arial"/>
              <a:buChar char="•"/>
            </a:pPr>
            <a:endParaRPr sz="240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32423"/>
              </a:buClr>
              <a:buSzPts val="2400"/>
              <a:buFont typeface="Arial"/>
              <a:buChar char="•"/>
            </a:pPr>
            <a:r>
              <a:rPr lang="en-US" sz="2400" b="1" i="0" u="none" strike="noStrike" cap="none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તેથી</a:t>
            </a:r>
            <a:r>
              <a:rPr lang="en-US" sz="2400" b="1" i="0" u="none" strike="noStrike" cap="none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વધુ</a:t>
            </a:r>
            <a:r>
              <a:rPr lang="en-US" sz="2400" b="1" i="0" u="none" strike="noStrike" cap="none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વરસાદ</a:t>
            </a:r>
            <a:r>
              <a:rPr lang="en-US" sz="2400" b="1" i="0" u="none" strike="noStrike" cap="none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માટે</a:t>
            </a:r>
            <a:r>
              <a:rPr lang="en-US" sz="2400" b="1" i="0" u="none" strike="noStrike" cap="none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વધુ</a:t>
            </a:r>
            <a:r>
              <a:rPr lang="en-US" sz="2400" b="1" i="0" u="none" strike="noStrike" cap="none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વૃક્ષો</a:t>
            </a:r>
            <a:r>
              <a:rPr lang="en-US" sz="2400" b="1" i="0" u="none" strike="noStrike" cap="none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વાવો</a:t>
            </a:r>
            <a:r>
              <a:rPr lang="en-US" sz="2400" b="1" i="0" u="none" strike="noStrike" cap="none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. </a:t>
            </a:r>
            <a:endParaRPr sz="2400" b="1" i="0" u="none" strike="noStrike" cap="none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  <a:sym typeface="Arial"/>
            </a:endParaRPr>
          </a:p>
        </p:txBody>
      </p:sp>
      <p:pic>
        <p:nvPicPr>
          <p:cNvPr id="188" name="Google Shape;188;p9" descr="Mount Kilimanjaro scene vector draw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62200" y="942975"/>
            <a:ext cx="4762500" cy="3629025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9"/>
          <p:cNvSpPr/>
          <p:nvPr/>
        </p:nvSpPr>
        <p:spPr>
          <a:xfrm>
            <a:off x="1371600" y="152399"/>
            <a:ext cx="6381328" cy="671689"/>
          </a:xfrm>
          <a:prstGeom prst="rect">
            <a:avLst/>
          </a:prstGeom>
          <a:solidFill>
            <a:srgbClr val="C2D59B"/>
          </a:solidFill>
          <a:ln>
            <a:noFill/>
          </a:ln>
          <a:effectLst>
            <a:outerShdw blurRad="44450" dist="27940" dir="5400000" algn="ctr">
              <a:srgbClr val="000000">
                <a:alpha val="31372"/>
              </a:srgbClr>
            </a:outerShdw>
          </a:effectLst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બાષ્પોત્સર્જન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અને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જળ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ચક્ર</a:t>
            </a:r>
            <a:r>
              <a:rPr lang="en-US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600" b="1" i="0" u="none" strike="noStrike" cap="non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5" name="Google Shape;195;p10"/>
          <p:cNvGraphicFramePr/>
          <p:nvPr>
            <p:extLst>
              <p:ext uri="{D42A27DB-BD31-4B8C-83A1-F6EECF244321}">
                <p14:modId xmlns:p14="http://schemas.microsoft.com/office/powerpoint/2010/main" val="2786284780"/>
              </p:ext>
            </p:extLst>
          </p:nvPr>
        </p:nvGraphicFramePr>
        <p:xfrm>
          <a:off x="838200" y="993549"/>
          <a:ext cx="7162800" cy="5349380"/>
        </p:xfrm>
        <a:graphic>
          <a:graphicData uri="http://schemas.openxmlformats.org/drawingml/2006/table">
            <a:tbl>
              <a:tblPr>
                <a:noFill/>
                <a:tableStyleId>{1AECD1CC-01CD-46DC-AEA3-18A042A8E354}</a:tableStyleId>
              </a:tblPr>
              <a:tblGrid>
                <a:gridCol w="1009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57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3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 dirty="0"/>
                        <a:t>Slide no.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Thumbnail</a:t>
                      </a: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/>
                        <a:t>URL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8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2.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/>
                        <a:t>https://pixabay.com/en/leaf-tree-green-nature-spring-1401140</a:t>
                      </a:r>
                      <a:endParaRPr sz="11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4.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/>
                        <a:t>https://pixabay.com/en/palm-trees-summer-sunshine-sky-1340634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9.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 dirty="0"/>
                        <a:t>https://freesvg.org/mount-kilimanjaro-scene-vector-drawing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5.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 dirty="0"/>
                        <a:t>https://pixabay.com/en/tree-plant-cedar-branch-needles-719623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 dirty="0"/>
                        <a:t>https://pixabay.com/en/vine-leaf-young-green-leaf-vine-657693/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 dirty="0">
                          <a:solidFill>
                            <a:schemeClr val="tx1"/>
                          </a:solidFill>
                        </a:rPr>
                        <a:t>https://pixabay.com/en/fan-palm-palm-fan-leaf-green-283152</a:t>
                      </a:r>
                      <a:endParaRPr sz="110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0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5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 dirty="0"/>
                        <a:t>https://pixabay.com/en/fern-nature-green-plant-forest-1105988/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 dirty="0"/>
                        <a:t>https://pixabay.com/en/ivy-hedera-helix-flowering-plant-1548099/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 dirty="0"/>
                        <a:t>https://pixabay.com/en/leaf-individually-linde-lipovina-55859/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6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6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/>
                        <a:t>https://pixabay.com/en/cactus-thorns-succulent-plant-949852/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/>
                        <a:t>https://pixabay.com/en/aloe-vera-plant-succulent-healing-262718/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71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7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 dirty="0"/>
                        <a:t>https://pixabay.com/en/corn-plant-corn-on-the-cob-896665/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 dirty="0">
                          <a:solidFill>
                            <a:schemeClr val="tx1"/>
                          </a:solidFill>
                        </a:rPr>
                        <a:t>https://pixabay.com/en/tree-oak-old-oak-aesthetic-893273</a:t>
                      </a:r>
                      <a:r>
                        <a:rPr lang="en-US" sz="1100" u="sng" strike="noStrike" cap="none" dirty="0">
                          <a:solidFill>
                            <a:schemeClr val="hlink"/>
                          </a:solidFill>
                        </a:rPr>
                        <a:t>/</a:t>
                      </a:r>
                      <a:endParaRPr sz="11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1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https://openclipart.org/detail/241497/branch-and-green-leaves</a:t>
                      </a:r>
                      <a:endParaRPr sz="11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0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3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 dirty="0"/>
                        <a:t>Glass - https://openclipart.org/detail/224375/orangejuiceglitch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 dirty="0"/>
                        <a:t>Other </a:t>
                      </a:r>
                      <a:r>
                        <a:rPr lang="en-US" sz="1100" u="none" strike="noStrike" cap="none"/>
                        <a:t>– SSSVV Gallery</a:t>
                      </a:r>
                      <a:endParaRPr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40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strike="noStrike" cap="none"/>
                        <a:t>8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18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 dirty="0"/>
                        <a:t>SSSVV Gallery</a:t>
                      </a:r>
                      <a:endParaRPr sz="11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196" name="Google Shape;196;p10" descr="leaf-1401140_1920.jpg"/>
          <p:cNvPicPr preferRelativeResize="0"/>
          <p:nvPr/>
        </p:nvPicPr>
        <p:blipFill rotWithShape="1">
          <a:blip r:embed="rId3">
            <a:alphaModFix/>
          </a:blip>
          <a:srcRect l="15349" r="21170"/>
          <a:stretch/>
        </p:blipFill>
        <p:spPr>
          <a:xfrm flipH="1">
            <a:off x="2209801" y="1450749"/>
            <a:ext cx="243613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0" descr="palm-trees-1340634_1920(1).jpg"/>
          <p:cNvPicPr preferRelativeResize="0"/>
          <p:nvPr/>
        </p:nvPicPr>
        <p:blipFill rotWithShape="1">
          <a:blip r:embed="rId4">
            <a:alphaModFix/>
          </a:blip>
          <a:srcRect l="5500" r="4724"/>
          <a:stretch/>
        </p:blipFill>
        <p:spPr>
          <a:xfrm>
            <a:off x="2209800" y="1831749"/>
            <a:ext cx="225156" cy="2743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8" name="Google Shape;198;p10"/>
          <p:cNvGrpSpPr/>
          <p:nvPr/>
        </p:nvGrpSpPr>
        <p:grpSpPr>
          <a:xfrm>
            <a:off x="1905001" y="2656094"/>
            <a:ext cx="1159228" cy="242455"/>
            <a:chOff x="1905001" y="2320635"/>
            <a:chExt cx="1159228" cy="242455"/>
          </a:xfrm>
        </p:grpSpPr>
        <p:pic>
          <p:nvPicPr>
            <p:cNvPr id="199" name="Google Shape;199;p10" descr="autumn-542459__180.jpg"/>
            <p:cNvPicPr preferRelativeResize="0"/>
            <p:nvPr/>
          </p:nvPicPr>
          <p:blipFill rotWithShape="1">
            <a:blip r:embed="rId5">
              <a:alphaModFix/>
            </a:blip>
            <a:srcRect l="37736" r="5362" b="38406"/>
            <a:stretch/>
          </p:blipFill>
          <p:spPr>
            <a:xfrm>
              <a:off x="1905001" y="2320635"/>
              <a:ext cx="410579" cy="228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0" name="Google Shape;200;p10" descr="maple-leaf-422582__180.jpg"/>
            <p:cNvPicPr preferRelativeResize="0"/>
            <p:nvPr/>
          </p:nvPicPr>
          <p:blipFill rotWithShape="1">
            <a:blip r:embed="rId6">
              <a:alphaModFix/>
            </a:blip>
            <a:srcRect r="17949"/>
            <a:stretch/>
          </p:blipFill>
          <p:spPr>
            <a:xfrm>
              <a:off x="2355270" y="2334490"/>
              <a:ext cx="303197" cy="228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1" name="Google Shape;201;p10" descr="fan-palm-283152__180.jpg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694710" y="2327565"/>
              <a:ext cx="369519" cy="228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2" name="Google Shape;202;p10"/>
          <p:cNvSpPr txBox="1"/>
          <p:nvPr/>
        </p:nvSpPr>
        <p:spPr>
          <a:xfrm>
            <a:off x="3124200" y="0"/>
            <a:ext cx="247215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MM INDEX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3" name="Google Shape;203;p10" descr="Mount Kilimanjaro scene vector drawi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133600" y="2212749"/>
            <a:ext cx="360000" cy="2743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4" name="Google Shape;204;p10"/>
          <p:cNvGrpSpPr/>
          <p:nvPr/>
        </p:nvGrpSpPr>
        <p:grpSpPr>
          <a:xfrm>
            <a:off x="1891150" y="3231059"/>
            <a:ext cx="1221970" cy="274320"/>
            <a:chOff x="1891150" y="2971800"/>
            <a:chExt cx="1221970" cy="274320"/>
          </a:xfrm>
        </p:grpSpPr>
        <p:pic>
          <p:nvPicPr>
            <p:cNvPr id="205" name="Google Shape;205;p10" descr="fern-1105988__180.jpg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891150" y="2971800"/>
              <a:ext cx="368681" cy="2743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" name="Google Shape;206;p10" descr="ivy-1548099__180.jpg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2292930" y="2971800"/>
              <a:ext cx="379828" cy="2743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207;p10" descr="fall-foliage-209219__180.jpg"/>
            <p:cNvPicPr preferRelativeResize="0"/>
            <p:nvPr/>
          </p:nvPicPr>
          <p:blipFill rotWithShape="1">
            <a:blip r:embed="rId11">
              <a:alphaModFix/>
            </a:blip>
            <a:srcRect t="7407" b="3704"/>
            <a:stretch/>
          </p:blipFill>
          <p:spPr>
            <a:xfrm>
              <a:off x="2701640" y="2971800"/>
              <a:ext cx="411480" cy="27432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08" name="Google Shape;208;p10" descr="cactus-949852_960_720.jp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022765" y="3785239"/>
            <a:ext cx="415458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0" descr="aloe-vera-262718_960_720.jp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479965" y="3785239"/>
            <a:ext cx="425263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0" descr="corn-896665_960_720.jp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2152137" y="4188427"/>
            <a:ext cx="315467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0" descr="tree-893273_960_720.jp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2514600" y="4200874"/>
            <a:ext cx="308610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0" descr="birch-leaf.png"/>
          <p:cNvPicPr preferRelativeResize="0"/>
          <p:nvPr/>
        </p:nvPicPr>
        <p:blipFill rotWithShape="1">
          <a:blip r:embed="rId16">
            <a:alphaModFix/>
          </a:blip>
          <a:srcRect l="8673" t="20188"/>
          <a:stretch/>
        </p:blipFill>
        <p:spPr>
          <a:xfrm>
            <a:off x="2189020" y="4609584"/>
            <a:ext cx="445720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0" descr="Watercycle.png"/>
          <p:cNvPicPr preferRelativeResize="0"/>
          <p:nvPr/>
        </p:nvPicPr>
        <p:blipFill rotWithShape="1">
          <a:blip r:embed="rId17">
            <a:alphaModFix/>
          </a:blip>
          <a:srcRect l="2622" r="2617" b="4419"/>
          <a:stretch/>
        </p:blipFill>
        <p:spPr>
          <a:xfrm>
            <a:off x="2286000" y="5641749"/>
            <a:ext cx="458352" cy="2743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4" name="Google Shape;214;p10"/>
          <p:cNvGrpSpPr/>
          <p:nvPr/>
        </p:nvGrpSpPr>
        <p:grpSpPr>
          <a:xfrm>
            <a:off x="2195945" y="4983659"/>
            <a:ext cx="457200" cy="457200"/>
            <a:chOff x="869030" y="1772816"/>
            <a:chExt cx="7735418" cy="4869160"/>
          </a:xfrm>
        </p:grpSpPr>
        <p:pic>
          <p:nvPicPr>
            <p:cNvPr id="215" name="Google Shape;215;p10" descr="Tree.png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2753072" y="2094557"/>
              <a:ext cx="5256584" cy="45474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6" name="Google Shape;216;p10" descr="1.png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869030" y="2399484"/>
              <a:ext cx="1874170" cy="4132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7" name="Google Shape;217;p10" descr="2.png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1069211" y="3645024"/>
              <a:ext cx="1668325" cy="28083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8" name="Google Shape;218;p10" descr="straw.png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1219200" y="2348880"/>
              <a:ext cx="1330967" cy="3844812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19" name="Google Shape;219;p10"/>
            <p:cNvGrpSpPr/>
            <p:nvPr/>
          </p:nvGrpSpPr>
          <p:grpSpPr>
            <a:xfrm>
              <a:off x="5417368" y="1772816"/>
              <a:ext cx="3187080" cy="2370936"/>
              <a:chOff x="5292080" y="1988840"/>
              <a:chExt cx="3187080" cy="2370936"/>
            </a:xfrm>
          </p:grpSpPr>
          <p:pic>
            <p:nvPicPr>
              <p:cNvPr id="220" name="Google Shape;220;p10" descr="8.png"/>
              <p:cNvPicPr preferRelativeResize="0"/>
              <p:nvPr/>
            </p:nvPicPr>
            <p:blipFill rotWithShape="1">
              <a:blip r:embed="rId22">
                <a:alphaModFix/>
              </a:blip>
              <a:srcRect/>
              <a:stretch/>
            </p:blipFill>
            <p:spPr>
              <a:xfrm>
                <a:off x="5292080" y="2852936"/>
                <a:ext cx="1288560" cy="1506840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221" name="Google Shape;221;p10"/>
              <p:cNvGrpSpPr/>
              <p:nvPr/>
            </p:nvGrpSpPr>
            <p:grpSpPr>
              <a:xfrm>
                <a:off x="5796136" y="1988840"/>
                <a:ext cx="2683024" cy="1538624"/>
                <a:chOff x="6156176" y="1484784"/>
                <a:chExt cx="2683024" cy="1538624"/>
              </a:xfrm>
            </p:grpSpPr>
            <p:pic>
              <p:nvPicPr>
                <p:cNvPr id="222" name="Google Shape;222;p10" descr="stomata.png"/>
                <p:cNvPicPr preferRelativeResize="0"/>
                <p:nvPr/>
              </p:nvPicPr>
              <p:blipFill rotWithShape="1">
                <a:blip r:embed="rId23">
                  <a:alphaModFix/>
                </a:blip>
                <a:srcRect/>
                <a:stretch/>
              </p:blipFill>
              <p:spPr>
                <a:xfrm>
                  <a:off x="7020272" y="1484784"/>
                  <a:ext cx="1818928" cy="153862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cxnSp>
              <p:nvCxnSpPr>
                <p:cNvPr id="223" name="Google Shape;223;p10"/>
                <p:cNvCxnSpPr/>
                <p:nvPr/>
              </p:nvCxnSpPr>
              <p:spPr>
                <a:xfrm rot="10800000" flipH="1">
                  <a:off x="6156176" y="2348880"/>
                  <a:ext cx="792088" cy="360040"/>
                </a:xfrm>
                <a:prstGeom prst="straightConnector1">
                  <a:avLst/>
                </a:prstGeom>
                <a:noFill/>
                <a:ln w="38100" cap="flat" cmpd="sng">
                  <a:solidFill>
                    <a:schemeClr val="accent2"/>
                  </a:solidFill>
                  <a:prstDash val="solid"/>
                  <a:round/>
                  <a:headEnd type="none" w="sm" len="sm"/>
                  <a:tailEnd type="stealth" w="med" len="med"/>
                </a:ln>
                <a:effectLst>
                  <a:outerShdw blurRad="40000" dist="23000" dir="5400000" rotWithShape="0">
                    <a:srgbClr val="000000">
                      <a:alpha val="34509"/>
                    </a:srgbClr>
                  </a:outerShdw>
                </a:effectLst>
              </p:spPr>
            </p:cxnSp>
          </p:grpSp>
        </p:grpSp>
        <p:grpSp>
          <p:nvGrpSpPr>
            <p:cNvPr id="224" name="Google Shape;224;p10"/>
            <p:cNvGrpSpPr/>
            <p:nvPr/>
          </p:nvGrpSpPr>
          <p:grpSpPr>
            <a:xfrm>
              <a:off x="4167047" y="4212377"/>
              <a:ext cx="2079203" cy="2185536"/>
              <a:chOff x="4283968" y="4365105"/>
              <a:chExt cx="2079203" cy="2185536"/>
            </a:xfrm>
          </p:grpSpPr>
          <p:sp>
            <p:nvSpPr>
              <p:cNvPr id="225" name="Google Shape;225;p10"/>
              <p:cNvSpPr/>
              <p:nvPr/>
            </p:nvSpPr>
            <p:spPr>
              <a:xfrm rot="-1755789">
                <a:off x="4310153" y="6190621"/>
                <a:ext cx="457345" cy="226535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92CCD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" name="Google Shape;226;p10"/>
              <p:cNvSpPr/>
              <p:nvPr/>
            </p:nvSpPr>
            <p:spPr>
              <a:xfrm rot="-3882178">
                <a:off x="4759472" y="5731117"/>
                <a:ext cx="457345" cy="226535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92CCD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" name="Google Shape;227;p10"/>
              <p:cNvSpPr/>
              <p:nvPr/>
            </p:nvSpPr>
            <p:spPr>
              <a:xfrm rot="-5077697">
                <a:off x="4975495" y="5083046"/>
                <a:ext cx="457345" cy="226535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92CCD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" name="Google Shape;228;p10"/>
              <p:cNvSpPr/>
              <p:nvPr/>
            </p:nvSpPr>
            <p:spPr>
              <a:xfrm rot="-5689285">
                <a:off x="5123486" y="4489221"/>
                <a:ext cx="457345" cy="226535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92CCD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" name="Google Shape;229;p10"/>
              <p:cNvSpPr/>
              <p:nvPr/>
            </p:nvSpPr>
            <p:spPr>
              <a:xfrm rot="-5689285">
                <a:off x="5195493" y="5353315"/>
                <a:ext cx="457345" cy="226535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92CCD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0" name="Google Shape;230;p10"/>
              <p:cNvSpPr/>
              <p:nvPr/>
            </p:nvSpPr>
            <p:spPr>
              <a:xfrm rot="-7273509">
                <a:off x="5350820" y="5946260"/>
                <a:ext cx="457345" cy="226535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92CCD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1" name="Google Shape;231;p10"/>
              <p:cNvSpPr/>
              <p:nvPr/>
            </p:nvSpPr>
            <p:spPr>
              <a:xfrm rot="-10064213">
                <a:off x="5886985" y="6169402"/>
                <a:ext cx="457345" cy="226535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92CCD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" name="Google Shape;232;p10"/>
              <p:cNvSpPr/>
              <p:nvPr/>
            </p:nvSpPr>
            <p:spPr>
              <a:xfrm rot="-5400000">
                <a:off x="5032659" y="6208701"/>
                <a:ext cx="457345" cy="226535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rgbClr val="92CCDC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3" name="Google Shape;233;p10"/>
            <p:cNvGrpSpPr/>
            <p:nvPr/>
          </p:nvGrpSpPr>
          <p:grpSpPr>
            <a:xfrm>
              <a:off x="3167213" y="1784216"/>
              <a:ext cx="4014775" cy="2216785"/>
              <a:chOff x="3167213" y="2000240"/>
              <a:chExt cx="4014775" cy="2216785"/>
            </a:xfrm>
          </p:grpSpPr>
          <p:sp>
            <p:nvSpPr>
              <p:cNvPr id="234" name="Google Shape;234;p10"/>
              <p:cNvSpPr/>
              <p:nvPr/>
            </p:nvSpPr>
            <p:spPr>
              <a:xfrm>
                <a:off x="3291840" y="2795969"/>
                <a:ext cx="563880" cy="343471"/>
              </a:xfrm>
              <a:custGeom>
                <a:avLst/>
                <a:gdLst/>
                <a:ahLst/>
                <a:cxnLst/>
                <a:rect l="l" t="t" r="r" b="b"/>
                <a:pathLst>
                  <a:path w="563880" h="343471" extrusionOk="0">
                    <a:moveTo>
                      <a:pt x="563880" y="343471"/>
                    </a:moveTo>
                    <a:cubicBezTo>
                      <a:pt x="548640" y="338391"/>
                      <a:pt x="529519" y="339590"/>
                      <a:pt x="518160" y="328231"/>
                    </a:cubicBezTo>
                    <a:cubicBezTo>
                      <a:pt x="495045" y="305116"/>
                      <a:pt x="511082" y="234432"/>
                      <a:pt x="472440" y="221551"/>
                    </a:cubicBezTo>
                    <a:cubicBezTo>
                      <a:pt x="409604" y="200606"/>
                      <a:pt x="340360" y="211391"/>
                      <a:pt x="274320" y="206311"/>
                    </a:cubicBezTo>
                    <a:cubicBezTo>
                      <a:pt x="269240" y="191071"/>
                      <a:pt x="261954" y="176396"/>
                      <a:pt x="259080" y="160591"/>
                    </a:cubicBezTo>
                    <a:cubicBezTo>
                      <a:pt x="251754" y="120295"/>
                      <a:pt x="259051" y="76698"/>
                      <a:pt x="243840" y="38671"/>
                    </a:cubicBezTo>
                    <a:cubicBezTo>
                      <a:pt x="237038" y="21665"/>
                      <a:pt x="216295" y="10463"/>
                      <a:pt x="198120" y="8191"/>
                    </a:cubicBezTo>
                    <a:cubicBezTo>
                      <a:pt x="132590" y="0"/>
                      <a:pt x="66040" y="8191"/>
                      <a:pt x="0" y="8191"/>
                    </a:cubicBezTo>
                  </a:path>
                </a:pathLst>
              </a:custGeom>
              <a:noFill/>
              <a:ln w="38100" cap="flat" cmpd="sng">
                <a:solidFill>
                  <a:srgbClr val="66CC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" name="Google Shape;235;p10"/>
              <p:cNvSpPr/>
              <p:nvPr/>
            </p:nvSpPr>
            <p:spPr>
              <a:xfrm>
                <a:off x="3571868" y="2428868"/>
                <a:ext cx="563880" cy="343471"/>
              </a:xfrm>
              <a:custGeom>
                <a:avLst/>
                <a:gdLst/>
                <a:ahLst/>
                <a:cxnLst/>
                <a:rect l="l" t="t" r="r" b="b"/>
                <a:pathLst>
                  <a:path w="563880" h="343471" extrusionOk="0">
                    <a:moveTo>
                      <a:pt x="563880" y="343471"/>
                    </a:moveTo>
                    <a:cubicBezTo>
                      <a:pt x="548640" y="338391"/>
                      <a:pt x="529519" y="339590"/>
                      <a:pt x="518160" y="328231"/>
                    </a:cubicBezTo>
                    <a:cubicBezTo>
                      <a:pt x="495045" y="305116"/>
                      <a:pt x="511082" y="234432"/>
                      <a:pt x="472440" y="221551"/>
                    </a:cubicBezTo>
                    <a:cubicBezTo>
                      <a:pt x="409604" y="200606"/>
                      <a:pt x="340360" y="211391"/>
                      <a:pt x="274320" y="206311"/>
                    </a:cubicBezTo>
                    <a:cubicBezTo>
                      <a:pt x="269240" y="191071"/>
                      <a:pt x="261954" y="176396"/>
                      <a:pt x="259080" y="160591"/>
                    </a:cubicBezTo>
                    <a:cubicBezTo>
                      <a:pt x="251754" y="120295"/>
                      <a:pt x="259051" y="76698"/>
                      <a:pt x="243840" y="38671"/>
                    </a:cubicBezTo>
                    <a:cubicBezTo>
                      <a:pt x="237038" y="21665"/>
                      <a:pt x="216295" y="10463"/>
                      <a:pt x="198120" y="8191"/>
                    </a:cubicBezTo>
                    <a:cubicBezTo>
                      <a:pt x="132590" y="0"/>
                      <a:pt x="66040" y="8191"/>
                      <a:pt x="0" y="8191"/>
                    </a:cubicBezTo>
                  </a:path>
                </a:pathLst>
              </a:custGeom>
              <a:noFill/>
              <a:ln w="38100" cap="flat" cmpd="sng">
                <a:solidFill>
                  <a:srgbClr val="66CC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6" name="Google Shape;236;p10"/>
              <p:cNvSpPr/>
              <p:nvPr/>
            </p:nvSpPr>
            <p:spPr>
              <a:xfrm rot="-1653517">
                <a:off x="3214678" y="3429000"/>
                <a:ext cx="563880" cy="343471"/>
              </a:xfrm>
              <a:custGeom>
                <a:avLst/>
                <a:gdLst/>
                <a:ahLst/>
                <a:cxnLst/>
                <a:rect l="l" t="t" r="r" b="b"/>
                <a:pathLst>
                  <a:path w="563880" h="343471" extrusionOk="0">
                    <a:moveTo>
                      <a:pt x="563880" y="343471"/>
                    </a:moveTo>
                    <a:cubicBezTo>
                      <a:pt x="548640" y="338391"/>
                      <a:pt x="529519" y="339590"/>
                      <a:pt x="518160" y="328231"/>
                    </a:cubicBezTo>
                    <a:cubicBezTo>
                      <a:pt x="495045" y="305116"/>
                      <a:pt x="511082" y="234432"/>
                      <a:pt x="472440" y="221551"/>
                    </a:cubicBezTo>
                    <a:cubicBezTo>
                      <a:pt x="409604" y="200606"/>
                      <a:pt x="340360" y="211391"/>
                      <a:pt x="274320" y="206311"/>
                    </a:cubicBezTo>
                    <a:cubicBezTo>
                      <a:pt x="269240" y="191071"/>
                      <a:pt x="261954" y="176396"/>
                      <a:pt x="259080" y="160591"/>
                    </a:cubicBezTo>
                    <a:cubicBezTo>
                      <a:pt x="251754" y="120295"/>
                      <a:pt x="259051" y="76698"/>
                      <a:pt x="243840" y="38671"/>
                    </a:cubicBezTo>
                    <a:cubicBezTo>
                      <a:pt x="237038" y="21665"/>
                      <a:pt x="216295" y="10463"/>
                      <a:pt x="198120" y="8191"/>
                    </a:cubicBezTo>
                    <a:cubicBezTo>
                      <a:pt x="132590" y="0"/>
                      <a:pt x="66040" y="8191"/>
                      <a:pt x="0" y="8191"/>
                    </a:cubicBezTo>
                  </a:path>
                </a:pathLst>
              </a:custGeom>
              <a:noFill/>
              <a:ln w="38100" cap="flat" cmpd="sng">
                <a:solidFill>
                  <a:srgbClr val="66CC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7" name="Google Shape;237;p10"/>
              <p:cNvSpPr/>
              <p:nvPr/>
            </p:nvSpPr>
            <p:spPr>
              <a:xfrm rot="2238039">
                <a:off x="4000496" y="2214554"/>
                <a:ext cx="563880" cy="343471"/>
              </a:xfrm>
              <a:custGeom>
                <a:avLst/>
                <a:gdLst/>
                <a:ahLst/>
                <a:cxnLst/>
                <a:rect l="l" t="t" r="r" b="b"/>
                <a:pathLst>
                  <a:path w="563880" h="343471" extrusionOk="0">
                    <a:moveTo>
                      <a:pt x="563880" y="343471"/>
                    </a:moveTo>
                    <a:cubicBezTo>
                      <a:pt x="548640" y="338391"/>
                      <a:pt x="529519" y="339590"/>
                      <a:pt x="518160" y="328231"/>
                    </a:cubicBezTo>
                    <a:cubicBezTo>
                      <a:pt x="495045" y="305116"/>
                      <a:pt x="511082" y="234432"/>
                      <a:pt x="472440" y="221551"/>
                    </a:cubicBezTo>
                    <a:cubicBezTo>
                      <a:pt x="409604" y="200606"/>
                      <a:pt x="340360" y="211391"/>
                      <a:pt x="274320" y="206311"/>
                    </a:cubicBezTo>
                    <a:cubicBezTo>
                      <a:pt x="269240" y="191071"/>
                      <a:pt x="261954" y="176396"/>
                      <a:pt x="259080" y="160591"/>
                    </a:cubicBezTo>
                    <a:cubicBezTo>
                      <a:pt x="251754" y="120295"/>
                      <a:pt x="259051" y="76698"/>
                      <a:pt x="243840" y="38671"/>
                    </a:cubicBezTo>
                    <a:cubicBezTo>
                      <a:pt x="237038" y="21665"/>
                      <a:pt x="216295" y="10463"/>
                      <a:pt x="198120" y="8191"/>
                    </a:cubicBezTo>
                    <a:cubicBezTo>
                      <a:pt x="132590" y="0"/>
                      <a:pt x="66040" y="8191"/>
                      <a:pt x="0" y="8191"/>
                    </a:cubicBezTo>
                  </a:path>
                </a:pathLst>
              </a:custGeom>
              <a:noFill/>
              <a:ln w="38100" cap="flat" cmpd="sng">
                <a:solidFill>
                  <a:srgbClr val="66CC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" name="Google Shape;238;p10"/>
              <p:cNvSpPr/>
              <p:nvPr/>
            </p:nvSpPr>
            <p:spPr>
              <a:xfrm rot="4316361">
                <a:off x="5683751" y="2149795"/>
                <a:ext cx="563880" cy="343471"/>
              </a:xfrm>
              <a:custGeom>
                <a:avLst/>
                <a:gdLst/>
                <a:ahLst/>
                <a:cxnLst/>
                <a:rect l="l" t="t" r="r" b="b"/>
                <a:pathLst>
                  <a:path w="563880" h="343471" extrusionOk="0">
                    <a:moveTo>
                      <a:pt x="563880" y="343471"/>
                    </a:moveTo>
                    <a:cubicBezTo>
                      <a:pt x="548640" y="338391"/>
                      <a:pt x="529519" y="339590"/>
                      <a:pt x="518160" y="328231"/>
                    </a:cubicBezTo>
                    <a:cubicBezTo>
                      <a:pt x="495045" y="305116"/>
                      <a:pt x="511082" y="234432"/>
                      <a:pt x="472440" y="221551"/>
                    </a:cubicBezTo>
                    <a:cubicBezTo>
                      <a:pt x="409604" y="200606"/>
                      <a:pt x="340360" y="211391"/>
                      <a:pt x="274320" y="206311"/>
                    </a:cubicBezTo>
                    <a:cubicBezTo>
                      <a:pt x="269240" y="191071"/>
                      <a:pt x="261954" y="176396"/>
                      <a:pt x="259080" y="160591"/>
                    </a:cubicBezTo>
                    <a:cubicBezTo>
                      <a:pt x="251754" y="120295"/>
                      <a:pt x="259051" y="76698"/>
                      <a:pt x="243840" y="38671"/>
                    </a:cubicBezTo>
                    <a:cubicBezTo>
                      <a:pt x="237038" y="21665"/>
                      <a:pt x="216295" y="10463"/>
                      <a:pt x="198120" y="8191"/>
                    </a:cubicBezTo>
                    <a:cubicBezTo>
                      <a:pt x="132590" y="0"/>
                      <a:pt x="66040" y="8191"/>
                      <a:pt x="0" y="8191"/>
                    </a:cubicBezTo>
                  </a:path>
                </a:pathLst>
              </a:custGeom>
              <a:noFill/>
              <a:ln w="38100" cap="flat" cmpd="sng">
                <a:solidFill>
                  <a:srgbClr val="66CC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" name="Google Shape;239;p10"/>
              <p:cNvSpPr/>
              <p:nvPr/>
            </p:nvSpPr>
            <p:spPr>
              <a:xfrm rot="5669460">
                <a:off x="6126420" y="2408779"/>
                <a:ext cx="563880" cy="343471"/>
              </a:xfrm>
              <a:custGeom>
                <a:avLst/>
                <a:gdLst/>
                <a:ahLst/>
                <a:cxnLst/>
                <a:rect l="l" t="t" r="r" b="b"/>
                <a:pathLst>
                  <a:path w="563880" h="343471" extrusionOk="0">
                    <a:moveTo>
                      <a:pt x="563880" y="343471"/>
                    </a:moveTo>
                    <a:cubicBezTo>
                      <a:pt x="548640" y="338391"/>
                      <a:pt x="529519" y="339590"/>
                      <a:pt x="518160" y="328231"/>
                    </a:cubicBezTo>
                    <a:cubicBezTo>
                      <a:pt x="495045" y="305116"/>
                      <a:pt x="511082" y="234432"/>
                      <a:pt x="472440" y="221551"/>
                    </a:cubicBezTo>
                    <a:cubicBezTo>
                      <a:pt x="409604" y="200606"/>
                      <a:pt x="340360" y="211391"/>
                      <a:pt x="274320" y="206311"/>
                    </a:cubicBezTo>
                    <a:cubicBezTo>
                      <a:pt x="269240" y="191071"/>
                      <a:pt x="261954" y="176396"/>
                      <a:pt x="259080" y="160591"/>
                    </a:cubicBezTo>
                    <a:cubicBezTo>
                      <a:pt x="251754" y="120295"/>
                      <a:pt x="259051" y="76698"/>
                      <a:pt x="243840" y="38671"/>
                    </a:cubicBezTo>
                    <a:cubicBezTo>
                      <a:pt x="237038" y="21665"/>
                      <a:pt x="216295" y="10463"/>
                      <a:pt x="198120" y="8191"/>
                    </a:cubicBezTo>
                    <a:cubicBezTo>
                      <a:pt x="132590" y="0"/>
                      <a:pt x="66040" y="8191"/>
                      <a:pt x="0" y="8191"/>
                    </a:cubicBezTo>
                  </a:path>
                </a:pathLst>
              </a:custGeom>
              <a:noFill/>
              <a:ln w="38100" cap="flat" cmpd="sng">
                <a:solidFill>
                  <a:srgbClr val="66CC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" name="Google Shape;240;p10"/>
              <p:cNvSpPr/>
              <p:nvPr/>
            </p:nvSpPr>
            <p:spPr>
              <a:xfrm rot="9823805">
                <a:off x="6581285" y="3801442"/>
                <a:ext cx="563880" cy="343471"/>
              </a:xfrm>
              <a:custGeom>
                <a:avLst/>
                <a:gdLst/>
                <a:ahLst/>
                <a:cxnLst/>
                <a:rect l="l" t="t" r="r" b="b"/>
                <a:pathLst>
                  <a:path w="563880" h="343471" extrusionOk="0">
                    <a:moveTo>
                      <a:pt x="563880" y="343471"/>
                    </a:moveTo>
                    <a:cubicBezTo>
                      <a:pt x="548640" y="338391"/>
                      <a:pt x="529519" y="339590"/>
                      <a:pt x="518160" y="328231"/>
                    </a:cubicBezTo>
                    <a:cubicBezTo>
                      <a:pt x="495045" y="305116"/>
                      <a:pt x="511082" y="234432"/>
                      <a:pt x="472440" y="221551"/>
                    </a:cubicBezTo>
                    <a:cubicBezTo>
                      <a:pt x="409604" y="200606"/>
                      <a:pt x="340360" y="211391"/>
                      <a:pt x="274320" y="206311"/>
                    </a:cubicBezTo>
                    <a:cubicBezTo>
                      <a:pt x="269240" y="191071"/>
                      <a:pt x="261954" y="176396"/>
                      <a:pt x="259080" y="160591"/>
                    </a:cubicBezTo>
                    <a:cubicBezTo>
                      <a:pt x="251754" y="120295"/>
                      <a:pt x="259051" y="76698"/>
                      <a:pt x="243840" y="38671"/>
                    </a:cubicBezTo>
                    <a:cubicBezTo>
                      <a:pt x="237038" y="21665"/>
                      <a:pt x="216295" y="10463"/>
                      <a:pt x="198120" y="8191"/>
                    </a:cubicBezTo>
                    <a:cubicBezTo>
                      <a:pt x="132590" y="0"/>
                      <a:pt x="66040" y="8191"/>
                      <a:pt x="0" y="8191"/>
                    </a:cubicBezTo>
                  </a:path>
                </a:pathLst>
              </a:custGeom>
              <a:noFill/>
              <a:ln w="38100" cap="flat" cmpd="sng">
                <a:solidFill>
                  <a:srgbClr val="66CC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" name="Google Shape;241;p10"/>
              <p:cNvSpPr/>
              <p:nvPr/>
            </p:nvSpPr>
            <p:spPr>
              <a:xfrm rot="7410269">
                <a:off x="6446280" y="3372843"/>
                <a:ext cx="563880" cy="343471"/>
              </a:xfrm>
              <a:custGeom>
                <a:avLst/>
                <a:gdLst/>
                <a:ahLst/>
                <a:cxnLst/>
                <a:rect l="l" t="t" r="r" b="b"/>
                <a:pathLst>
                  <a:path w="563880" h="343471" extrusionOk="0">
                    <a:moveTo>
                      <a:pt x="563880" y="343471"/>
                    </a:moveTo>
                    <a:cubicBezTo>
                      <a:pt x="548640" y="338391"/>
                      <a:pt x="529519" y="339590"/>
                      <a:pt x="518160" y="328231"/>
                    </a:cubicBezTo>
                    <a:cubicBezTo>
                      <a:pt x="495045" y="305116"/>
                      <a:pt x="511082" y="234432"/>
                      <a:pt x="472440" y="221551"/>
                    </a:cubicBezTo>
                    <a:cubicBezTo>
                      <a:pt x="409604" y="200606"/>
                      <a:pt x="340360" y="211391"/>
                      <a:pt x="274320" y="206311"/>
                    </a:cubicBezTo>
                    <a:cubicBezTo>
                      <a:pt x="269240" y="191071"/>
                      <a:pt x="261954" y="176396"/>
                      <a:pt x="259080" y="160591"/>
                    </a:cubicBezTo>
                    <a:cubicBezTo>
                      <a:pt x="251754" y="120295"/>
                      <a:pt x="259051" y="76698"/>
                      <a:pt x="243840" y="38671"/>
                    </a:cubicBezTo>
                    <a:cubicBezTo>
                      <a:pt x="237038" y="21665"/>
                      <a:pt x="216295" y="10463"/>
                      <a:pt x="198120" y="8191"/>
                    </a:cubicBezTo>
                    <a:cubicBezTo>
                      <a:pt x="132590" y="0"/>
                      <a:pt x="66040" y="8191"/>
                      <a:pt x="0" y="8191"/>
                    </a:cubicBezTo>
                  </a:path>
                </a:pathLst>
              </a:custGeom>
              <a:noFill/>
              <a:ln w="38100" cap="flat" cmpd="sng">
                <a:solidFill>
                  <a:srgbClr val="66CC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949</Words>
  <Application>Microsoft Office PowerPoint</Application>
  <PresentationFormat>On-screen Show (4:3)</PresentationFormat>
  <Paragraphs>137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Janani Vijay</cp:lastModifiedBy>
  <cp:revision>12</cp:revision>
  <dcterms:created xsi:type="dcterms:W3CDTF">2018-12-16T04:20:25Z</dcterms:created>
  <dcterms:modified xsi:type="dcterms:W3CDTF">2026-05-16T02:11:55Z</dcterms:modified>
</cp:coreProperties>
</file>