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" roundtripDataSignature="AMtx7mj8C2Azgx6ppKmswttjUp4VKlsB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8248E96E-BDEF-4735-91EA-F3D2F3A8B6EC}">
  <a:tblStyle styleId="{8248E96E-BDEF-4735-91EA-F3D2F3A8B6E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tcBdr/>
        <a:fill>
          <a:solidFill>
            <a:srgbClr val="CFD7E7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FD7E7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5380" autoAdjust="0"/>
  </p:normalViewPr>
  <p:slideViewPr>
    <p:cSldViewPr snapToGrid="0">
      <p:cViewPr varScale="1">
        <p:scale>
          <a:sx n="42" d="100"/>
          <a:sy n="42" d="100"/>
        </p:scale>
        <p:origin x="-54" y="-525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oldy_old_bread.JPG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https://commons.wikimedia.org/wiki/File:Moldy_old_bread.JPG</a:t>
            </a:r>
            <a:r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– Public domain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" name="Google Shape;4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Type of Activity</a:t>
            </a: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Indoor (classroom activity) </a:t>
            </a:r>
            <a:endParaRPr b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Image: SSSVV Gallery</a:t>
            </a:r>
            <a:endParaRPr b="0" i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0"/>
          </a:p>
        </p:txBody>
      </p:sp>
      <p:sp>
        <p:nvSpPr>
          <p:cNvPr id="46" name="Google Shape;4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" name="Google Shape;57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en-US" dirty="0"/>
              <a:t>Notes to the teacher : </a:t>
            </a:r>
            <a:r>
              <a:rPr lang="en-US" sz="1200" b="1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Teacher advises the students to get a loaf  of bread, each.</a:t>
            </a:r>
          </a:p>
        </p:txBody>
      </p:sp>
      <p:sp>
        <p:nvSpPr>
          <p:cNvPr id="58" name="Google Shape;5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4" name="Google Shape;64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Instruction to the teacher: 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Teacher poses questions to the students.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time limit can be ignored as it takes few days for the microbe to be formed on the bread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Image: SSSVV Gallery</a:t>
            </a:r>
            <a:endParaRPr b="0" i="0"/>
          </a:p>
        </p:txBody>
      </p:sp>
      <p:sp>
        <p:nvSpPr>
          <p:cNvPr id="65" name="Google Shape;65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" name="Google Shape;7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grpSp>
        <p:nvGrpSpPr>
          <p:cNvPr id="14" name="Google Shape;14;p9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9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/>
            </a:p>
          </p:txBody>
        </p:sp>
        <p:sp>
          <p:nvSpPr>
            <p:cNvPr id="17" name="Google Shape;17;p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/>
            </a:p>
          </p:txBody>
        </p:sp>
        <p:sp>
          <p:nvSpPr>
            <p:cNvPr id="18" name="Google Shape;18;p9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/>
            </a:p>
          </p:txBody>
        </p:sp>
        <p:cxnSp>
          <p:nvCxnSpPr>
            <p:cNvPr id="19" name="Google Shape;19;p9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9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9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9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9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/>
          </a:p>
        </p:txBody>
      </p:sp>
      <p:pic>
        <p:nvPicPr>
          <p:cNvPr id="24" name="Google Shape;2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iki/File:Moldy_old_bread.JPG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1738489" y="824088"/>
            <a:ext cx="5396089" cy="1754286"/>
          </a:xfrm>
          <a:prstGeom prst="rect">
            <a:avLst/>
          </a:prstGeom>
          <a:gradFill>
            <a:gsLst>
              <a:gs pos="0">
                <a:srgbClr val="9BE9FF"/>
              </a:gs>
              <a:gs pos="35000">
                <a:srgbClr val="B8F1FF"/>
              </a:gs>
              <a:gs pos="100000">
                <a:srgbClr val="E2FBFF"/>
              </a:gs>
            </a:gsLst>
            <a:lin ang="16200000" scaled="0"/>
          </a:gradFill>
          <a:ln w="9525" cap="flat" cmpd="sng">
            <a:solidFill>
              <a:srgbClr val="45A9C4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dirty="0" smtClean="0">
                <a:solidFill>
                  <a:srgbClr val="4D5156"/>
                </a:solidFill>
                <a:effectLst/>
                <a:latin typeface="Gujrati Saral-1" pitchFamily="2" charset="0"/>
                <a:cs typeface="+mj-cs"/>
              </a:rPr>
              <a:t>બ્રેડ </a:t>
            </a:r>
            <a:r>
              <a:rPr lang="gu-IN" sz="5400" b="1" i="0" dirty="0">
                <a:solidFill>
                  <a:srgbClr val="4D5156"/>
                </a:solidFill>
                <a:effectLst/>
                <a:latin typeface="Gujrati Saral-1" pitchFamily="2" charset="0"/>
                <a:cs typeface="+mj-cs"/>
              </a:rPr>
              <a:t>પર સૂક્ષ્મજીવાણુ</a:t>
            </a:r>
            <a:endParaRPr sz="5400" b="1" i="0" u="none" strike="noStrike" cap="none" dirty="0">
              <a:solidFill>
                <a:srgbClr val="003300"/>
              </a:solidFill>
              <a:latin typeface="Gujrati Saral-1" pitchFamily="2" charset="0"/>
              <a:ea typeface="Calibri"/>
              <a:cs typeface="+mj-cs"/>
              <a:sym typeface="Calibri"/>
            </a:endParaRPr>
          </a:p>
        </p:txBody>
      </p:sp>
      <p:pic>
        <p:nvPicPr>
          <p:cNvPr id="35" name="Google Shape;35;p1" descr="Asset Image Loading.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600200" y="2819400"/>
            <a:ext cx="5867400" cy="33123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"/>
          <p:cNvSpPr/>
          <p:nvPr/>
        </p:nvSpPr>
        <p:spPr>
          <a:xfrm>
            <a:off x="876300" y="2888180"/>
            <a:ext cx="7315200" cy="1077178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984250" lvl="0" indent="-984250" algn="just"/>
            <a:r>
              <a:rPr lang="gu-IN" sz="3200" b="1" dirty="0">
                <a:solidFill>
                  <a:schemeClr val="tx2">
                    <a:lumMod val="10000"/>
                  </a:schemeClr>
                </a:solidFill>
                <a:effectLst/>
                <a:cs typeface="+mn-cs"/>
              </a:rPr>
              <a:t>ઉદ્દેશ્ય: </a:t>
            </a:r>
            <a:r>
              <a:rPr lang="gu-IN" sz="3200" b="1" dirty="0">
                <a:solidFill>
                  <a:schemeClr val="accent1">
                    <a:lumMod val="50000"/>
                  </a:schemeClr>
                </a:solidFill>
                <a:cs typeface="+mn-cs"/>
              </a:rPr>
              <a:t>બ્રેડના ટુકડા </a:t>
            </a:r>
            <a:r>
              <a:rPr lang="gu-IN" sz="3200" b="1" dirty="0">
                <a:solidFill>
                  <a:schemeClr val="tx2">
                    <a:lumMod val="10000"/>
                  </a:schemeClr>
                </a:solidFill>
                <a:effectLst/>
                <a:cs typeface="+mn-cs"/>
              </a:rPr>
              <a:t>પર ફૂગના વિકાસનું અવલોકન કરવું</a:t>
            </a:r>
            <a:endParaRPr lang="en-GB" sz="3200" b="1" dirty="0">
              <a:solidFill>
                <a:schemeClr val="tx2">
                  <a:lumMod val="10000"/>
                </a:schemeClr>
              </a:solidFill>
              <a:cs typeface="+mn-cs"/>
            </a:endParaRPr>
          </a:p>
        </p:txBody>
      </p:sp>
      <p:sp>
        <p:nvSpPr>
          <p:cNvPr id="42" name="Google Shape;42;p2"/>
          <p:cNvSpPr txBox="1"/>
          <p:nvPr/>
        </p:nvSpPr>
        <p:spPr>
          <a:xfrm>
            <a:off x="2590800" y="152400"/>
            <a:ext cx="3886200" cy="923289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127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5400" b="1" i="0" dirty="0"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cs typeface="+mj-cs"/>
              </a:rPr>
              <a:t>પ્રવૃત્તિ</a:t>
            </a:r>
            <a:endParaRPr sz="5400" b="1" i="0" u="none" strike="noStrike" cap="none" dirty="0">
              <a:solidFill>
                <a:schemeClr val="accent3">
                  <a:lumMod val="50000"/>
                </a:schemeClr>
              </a:solidFill>
              <a:latin typeface="Calibri" pitchFamily="34" charset="0"/>
              <a:ea typeface="Calibri"/>
              <a:cs typeface="+mj-cs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"/>
          <p:cNvSpPr txBox="1"/>
          <p:nvPr/>
        </p:nvSpPr>
        <p:spPr>
          <a:xfrm>
            <a:off x="1866900" y="206514"/>
            <a:ext cx="5067300" cy="646290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127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gu-IN" sz="3600" b="1" dirty="0"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cs typeface="+mj-cs"/>
              </a:rPr>
              <a:t>જરૂરી </a:t>
            </a:r>
            <a:r>
              <a:rPr lang="gu-IN" sz="3600" b="1" dirty="0" err="1">
                <a:solidFill>
                  <a:schemeClr val="accent3">
                    <a:lumMod val="50000"/>
                  </a:schemeClr>
                </a:solidFill>
                <a:effectLst/>
                <a:latin typeface="Calibri" pitchFamily="34" charset="0"/>
                <a:cs typeface="+mj-cs"/>
              </a:rPr>
              <a:t>સંસાધનો</a:t>
            </a:r>
            <a:endParaRPr sz="3600" b="1" dirty="0">
              <a:solidFill>
                <a:schemeClr val="accent3">
                  <a:lumMod val="50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49" name="Google Shape;49;p3"/>
          <p:cNvGrpSpPr/>
          <p:nvPr/>
        </p:nvGrpSpPr>
        <p:grpSpPr>
          <a:xfrm>
            <a:off x="780741" y="2057400"/>
            <a:ext cx="3410259" cy="2885380"/>
            <a:chOff x="663461" y="2057400"/>
            <a:chExt cx="3410259" cy="2885380"/>
          </a:xfrm>
        </p:grpSpPr>
        <p:pic>
          <p:nvPicPr>
            <p:cNvPr id="50" name="Google Shape;50;p3" descr="bread_20180402_1941229930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63461" y="2057400"/>
              <a:ext cx="3410259" cy="2196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" name="Google Shape;51;p3"/>
            <p:cNvSpPr txBox="1"/>
            <p:nvPr/>
          </p:nvSpPr>
          <p:spPr>
            <a:xfrm>
              <a:off x="1143000" y="4419600"/>
              <a:ext cx="2541957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gu-IN" sz="2800" b="1" dirty="0" smtClean="0">
                  <a:solidFill>
                    <a:schemeClr val="tx1"/>
                  </a:solidFill>
                  <a:latin typeface="Calibri" pitchFamily="34" charset="0"/>
                  <a:cs typeface="Calibri" pitchFamily="34" charset="0"/>
                </a:rPr>
                <a:t>૧૦ બ્રેડ ના ટુકડા </a:t>
              </a:r>
              <a:endParaRPr sz="2800" b="1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52" name="Google Shape;52;p3"/>
          <p:cNvGrpSpPr/>
          <p:nvPr/>
        </p:nvGrpSpPr>
        <p:grpSpPr>
          <a:xfrm>
            <a:off x="4648200" y="2061092"/>
            <a:ext cx="3603739" cy="2881688"/>
            <a:chOff x="4778261" y="2061092"/>
            <a:chExt cx="3603739" cy="2881688"/>
          </a:xfrm>
        </p:grpSpPr>
        <p:pic>
          <p:nvPicPr>
            <p:cNvPr id="53" name="Google Shape;53;p3" descr="microScope_20180630_1160589800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778261" y="2061092"/>
              <a:ext cx="3603739" cy="218861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" name="Google Shape;54;p3"/>
            <p:cNvSpPr txBox="1"/>
            <p:nvPr/>
          </p:nvSpPr>
          <p:spPr>
            <a:xfrm>
              <a:off x="5562600" y="4419600"/>
              <a:ext cx="2311639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 b="1" dirty="0" err="1">
                  <a:latin typeface="Calibri" pitchFamily="34" charset="0"/>
                  <a:cs typeface="Calibri" pitchFamily="34" charset="0"/>
                </a:rPr>
                <a:t>સુક્ષ્મદર્શક</a:t>
              </a:r>
              <a:r>
                <a:rPr lang="en-GB" sz="2800" b="1" dirty="0">
                  <a:latin typeface="Calibri" pitchFamily="34" charset="0"/>
                  <a:cs typeface="Calibri" pitchFamily="34" charset="0"/>
                </a:rPr>
                <a:t> </a:t>
              </a:r>
              <a:r>
                <a:rPr lang="en-GB" sz="2800" b="1" dirty="0" err="1">
                  <a:latin typeface="Calibri" pitchFamily="34" charset="0"/>
                  <a:cs typeface="Calibri" pitchFamily="34" charset="0"/>
                </a:rPr>
                <a:t>યંત્ર</a:t>
              </a:r>
              <a:endParaRPr sz="2800" b="1" dirty="0">
                <a:latin typeface="Calibri" pitchFamily="34" charset="0"/>
                <a:cs typeface="Calibri" pitchFamily="34" charset="0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"/>
          <p:cNvSpPr txBox="1"/>
          <p:nvPr/>
        </p:nvSpPr>
        <p:spPr>
          <a:xfrm>
            <a:off x="1866900" y="206514"/>
            <a:ext cx="5067300" cy="646331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127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પ્રક્રિયા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0074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DCFE033A-2972-69A4-F1DB-87758E85E50F}"/>
              </a:ext>
            </a:extLst>
          </p:cNvPr>
          <p:cNvSpPr txBox="1"/>
          <p:nvPr/>
        </p:nvSpPr>
        <p:spPr>
          <a:xfrm>
            <a:off x="1013650" y="2591417"/>
            <a:ext cx="592059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sz="2000" b="1" dirty="0">
              <a:solidFill>
                <a:schemeClr val="bg2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905AEDF-81B9-7E89-E55C-D8A83854FDB6}"/>
              </a:ext>
            </a:extLst>
          </p:cNvPr>
          <p:cNvSpPr txBox="1"/>
          <p:nvPr/>
        </p:nvSpPr>
        <p:spPr>
          <a:xfrm>
            <a:off x="1038578" y="1473817"/>
            <a:ext cx="6829777" cy="4401205"/>
          </a:xfrm>
          <a:prstGeom prst="rect">
            <a:avLst/>
          </a:prstGeom>
          <a:ln w="28575">
            <a:solidFill>
              <a:schemeClr val="accent2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457200" indent="-457200" algn="l">
              <a:buAutoNum type="arabicPeriod"/>
            </a:pPr>
            <a:r>
              <a:rPr lang="gu-IN" sz="2800" b="1" dirty="0">
                <a:solidFill>
                  <a:schemeClr val="bg2"/>
                </a:solidFill>
                <a:latin typeface="Calibri" pitchFamily="34" charset="0"/>
              </a:rPr>
              <a:t>બ્રેડના ટુકડાને લગભગ એક અઠવાડિયા માટે વર્ગખંડમાં મૂકો</a:t>
            </a:r>
            <a:r>
              <a:rPr lang="gu-IN" sz="2800" b="1" dirty="0" smtClean="0">
                <a:solidFill>
                  <a:schemeClr val="bg2"/>
                </a:solidFill>
                <a:latin typeface="Calibri" pitchFamily="34" charset="0"/>
              </a:rPr>
              <a:t>.</a:t>
            </a:r>
          </a:p>
          <a:p>
            <a:pPr marL="457200" indent="-457200" algn="l">
              <a:buAutoNum type="arabicPeriod"/>
            </a:pPr>
            <a:endParaRPr lang="en-GB" sz="2800" b="1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l">
              <a:buAutoNum type="arabicPeriod"/>
            </a:pPr>
            <a:r>
              <a:rPr lang="gu-IN" sz="2800" b="1" dirty="0">
                <a:solidFill>
                  <a:schemeClr val="bg2"/>
                </a:solidFill>
                <a:latin typeface="Calibri" pitchFamily="34" charset="0"/>
              </a:rPr>
              <a:t>એક અઠવાડિયા પછી, બાળકોને બ્રેડનું અવલોકન કરવાની સલાહ આપવામાં આવે </a:t>
            </a:r>
            <a:r>
              <a:rPr lang="en-GB" sz="2800" b="1" dirty="0" err="1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છે</a:t>
            </a:r>
            <a:r>
              <a:rPr lang="en-GB" sz="2800" b="1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gu-IN" sz="2800" b="1" dirty="0" smtClean="0">
                <a:solidFill>
                  <a:schemeClr val="bg2"/>
                </a:solidFill>
                <a:latin typeface="Calibri" pitchFamily="34" charset="0"/>
              </a:rPr>
              <a:t>.</a:t>
            </a:r>
          </a:p>
          <a:p>
            <a:pPr marL="457200" indent="-457200" algn="l">
              <a:buAutoNum type="arabicPeriod"/>
            </a:pPr>
            <a:endParaRPr lang="en-GB" sz="2800" b="1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  <a:p>
            <a:pPr marL="457200" indent="-457200" algn="l">
              <a:buAutoNum type="arabicPeriod"/>
            </a:pPr>
            <a:r>
              <a:rPr lang="gu-IN" sz="2800" b="1" dirty="0">
                <a:solidFill>
                  <a:schemeClr val="bg2"/>
                </a:solidFill>
                <a:latin typeface="Calibri" pitchFamily="34" charset="0"/>
              </a:rPr>
              <a:t>પછી શિક્ષકે </a:t>
            </a:r>
            <a:r>
              <a:rPr lang="en-GB" sz="2800" b="1" dirty="0" err="1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બ્રેડના</a:t>
            </a:r>
            <a:r>
              <a:rPr lang="en-GB" sz="2800" b="1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GB" sz="2800" b="1" dirty="0" err="1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નાના</a:t>
            </a:r>
            <a:r>
              <a:rPr lang="en-GB" sz="2800" b="1" dirty="0">
                <a:solidFill>
                  <a:schemeClr val="bg2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gu-IN" sz="2800" b="1" dirty="0">
                <a:solidFill>
                  <a:schemeClr val="bg2"/>
                </a:solidFill>
                <a:latin typeface="Calibri" pitchFamily="34" charset="0"/>
              </a:rPr>
              <a:t>ટૂકડાને સુક્ષ્મદર્શક યંત્ર હેઠળ મૂકવું અને આખા વર્ગને </a:t>
            </a:r>
            <a:r>
              <a:rPr lang="gu-IN" sz="2800" b="1" dirty="0" smtClean="0">
                <a:solidFill>
                  <a:schemeClr val="bg2"/>
                </a:solidFill>
                <a:latin typeface="Calibri" pitchFamily="34" charset="0"/>
              </a:rPr>
              <a:t>બતાવવું.</a:t>
            </a:r>
            <a:endParaRPr lang="en-US" sz="2800" b="1" dirty="0">
              <a:solidFill>
                <a:schemeClr val="bg2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5"/>
          <p:cNvSpPr/>
          <p:nvPr/>
        </p:nvSpPr>
        <p:spPr>
          <a:xfrm>
            <a:off x="685800" y="1229380"/>
            <a:ext cx="2133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53734"/>
              </a:buClr>
              <a:buSzPts val="2800"/>
              <a:buFont typeface="Calibri"/>
              <a:buNone/>
            </a:pPr>
            <a:r>
              <a:rPr lang="en-GB" sz="2800" b="1" i="0" strike="noStrike" cap="none" dirty="0" err="1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અવલોકન</a:t>
            </a:r>
            <a:r>
              <a:rPr lang="en-GB" sz="2800" b="1" i="0" strike="noStrike" cap="none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i="0" strike="noStrike" cap="none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2800" b="0" i="0" strike="noStrike" cap="none" dirty="0">
              <a:solidFill>
                <a:srgbClr val="95373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"/>
          <p:cNvSpPr txBox="1"/>
          <p:nvPr/>
        </p:nvSpPr>
        <p:spPr>
          <a:xfrm>
            <a:off x="1524000" y="1759803"/>
            <a:ext cx="67818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આપણને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બ્રેડ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ઉપર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કાળા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/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લીલાં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રુંવાટી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જેવા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ધબ્બા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જોવા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sym typeface="Calibri"/>
              </a:rPr>
              <a:t>મળશે</a:t>
            </a:r>
            <a:r>
              <a:rPr lang="en-GB" sz="2400" dirty="0">
                <a:solidFill>
                  <a:srgbClr val="002060"/>
                </a:solidFill>
                <a:latin typeface="Calibri"/>
                <a:sym typeface="Calibri"/>
              </a:rPr>
              <a:t> </a:t>
            </a:r>
            <a:endParaRPr dirty="0"/>
          </a:p>
        </p:txBody>
      </p:sp>
      <p:pic>
        <p:nvPicPr>
          <p:cNvPr id="69" name="Google Shape;69;p5" descr="bread_bread_fungal_growth_fungal_growth_food_20180614_1446063119"/>
          <p:cNvPicPr preferRelativeResize="0"/>
          <p:nvPr/>
        </p:nvPicPr>
        <p:blipFill rotWithShape="1">
          <a:blip r:embed="rId3">
            <a:alphaModFix/>
          </a:blip>
          <a:srcRect l="9324"/>
          <a:stretch/>
        </p:blipFill>
        <p:spPr>
          <a:xfrm rot="5400000">
            <a:off x="5613583" y="1994085"/>
            <a:ext cx="2076632" cy="3383998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5"/>
          <p:cNvSpPr/>
          <p:nvPr/>
        </p:nvSpPr>
        <p:spPr>
          <a:xfrm>
            <a:off x="838200" y="4429800"/>
            <a:ext cx="2057400" cy="523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lvl="0"/>
            <a:r>
              <a:rPr lang="gu-IN" sz="28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નિર્ણય</a:t>
            </a:r>
            <a:r>
              <a:rPr lang="en-GB" sz="28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1" dirty="0">
                <a:solidFill>
                  <a:srgbClr val="953734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dirty="0"/>
          </a:p>
        </p:txBody>
      </p:sp>
      <p:sp>
        <p:nvSpPr>
          <p:cNvPr id="71" name="Google Shape;71;p5"/>
          <p:cNvSpPr/>
          <p:nvPr/>
        </p:nvSpPr>
        <p:spPr>
          <a:xfrm>
            <a:off x="1752600" y="5036423"/>
            <a:ext cx="6781800" cy="83095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આ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પ્રવૃત્તિ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બ્રેડની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ટોચ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Rhizopus</a:t>
            </a:r>
            <a:r>
              <a:rPr lang="en-US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ની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રચનાને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સમજવામાં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મદદ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કરે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dirty="0" err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72" name="Google Shape;72;p5"/>
          <p:cNvSpPr txBox="1"/>
          <p:nvPr/>
        </p:nvSpPr>
        <p:spPr>
          <a:xfrm>
            <a:off x="1866900" y="158052"/>
            <a:ext cx="5067300" cy="646331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127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બ્રેડ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સુક્ષ્મ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જીવાણુ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0074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"/>
          <p:cNvSpPr txBox="1"/>
          <p:nvPr/>
        </p:nvSpPr>
        <p:spPr>
          <a:xfrm>
            <a:off x="533400" y="1314272"/>
            <a:ext cx="81534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1.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બ્રેડનો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રંગ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બદલાવાનું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કારણ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શું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dirty="0">
              <a:solidFill>
                <a:srgbClr val="00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6"/>
          <p:cNvSpPr/>
          <p:nvPr/>
        </p:nvSpPr>
        <p:spPr>
          <a:xfrm>
            <a:off x="685800" y="4267200"/>
            <a:ext cx="748480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2. 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કયા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સુક્ષ્મ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જીવાણુ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બ્રેડ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બનાવવા ઉપયોગી 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2400" b="1" dirty="0" err="1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GB" sz="2400" b="1" dirty="0">
                <a:solidFill>
                  <a:srgbClr val="003300"/>
                </a:solidFill>
                <a:latin typeface="Calibri"/>
                <a:ea typeface="Calibri"/>
                <a:cs typeface="Calibri"/>
                <a:sym typeface="Calibri"/>
              </a:rPr>
              <a:t>? </a:t>
            </a:r>
            <a:endParaRPr sz="2400" b="1" dirty="0">
              <a:solidFill>
                <a:srgbClr val="0033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6"/>
          <p:cNvSpPr txBox="1"/>
          <p:nvPr/>
        </p:nvSpPr>
        <p:spPr>
          <a:xfrm>
            <a:off x="1447800" y="152400"/>
            <a:ext cx="5676900" cy="646331"/>
          </a:xfrm>
          <a:prstGeom prst="rect">
            <a:avLst/>
          </a:prstGeom>
          <a:gradFill>
            <a:gsLst>
              <a:gs pos="0">
                <a:srgbClr val="FFBB82"/>
              </a:gs>
              <a:gs pos="35000">
                <a:srgbClr val="FFCFA8"/>
              </a:gs>
              <a:gs pos="100000">
                <a:srgbClr val="FFEBD9"/>
              </a:gs>
            </a:gsLst>
            <a:lin ang="16200000" scaled="0"/>
          </a:gradFill>
          <a:ln w="127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647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મનન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કરવા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માટેના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GB" sz="3600" b="1" dirty="0" err="1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પ્રશ્નો</a:t>
            </a:r>
            <a:r>
              <a:rPr lang="en-GB" sz="3600" b="1" dirty="0">
                <a:solidFill>
                  <a:srgbClr val="007434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600" b="1" dirty="0">
              <a:solidFill>
                <a:srgbClr val="00743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6"/>
          <p:cNvSpPr txBox="1"/>
          <p:nvPr/>
        </p:nvSpPr>
        <p:spPr>
          <a:xfrm>
            <a:off x="1905000" y="1847672"/>
            <a:ext cx="64008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. </a:t>
            </a:r>
            <a:endParaRPr dirty="0"/>
          </a:p>
        </p:txBody>
      </p:sp>
      <p:sp>
        <p:nvSpPr>
          <p:cNvPr id="82" name="Google Shape;82;p6"/>
          <p:cNvSpPr txBox="1"/>
          <p:nvPr/>
        </p:nvSpPr>
        <p:spPr>
          <a:xfrm>
            <a:off x="609600" y="1954808"/>
            <a:ext cx="990600" cy="461665"/>
          </a:xfrm>
          <a:prstGeom prst="rect">
            <a:avLst/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GB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6"/>
          <p:cNvSpPr/>
          <p:nvPr/>
        </p:nvSpPr>
        <p:spPr>
          <a:xfrm>
            <a:off x="1905000" y="4839444"/>
            <a:ext cx="1524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ફૂગ</a:t>
            </a: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84" name="Google Shape;84;p6"/>
          <p:cNvSpPr txBox="1"/>
          <p:nvPr/>
        </p:nvSpPr>
        <p:spPr>
          <a:xfrm>
            <a:off x="748055" y="4845943"/>
            <a:ext cx="990600" cy="461665"/>
          </a:xfrm>
          <a:prstGeom prst="rect">
            <a:avLst/>
          </a:prstGeom>
          <a:gradFill>
            <a:gsLst>
              <a:gs pos="0">
                <a:srgbClr val="5D427D"/>
              </a:gs>
              <a:gs pos="80000">
                <a:srgbClr val="7A57A5"/>
              </a:gs>
              <a:gs pos="100000">
                <a:srgbClr val="7A56A7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901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GB" sz="24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20616345-228B-7D1C-D7AF-63F200B0E118}"/>
              </a:ext>
            </a:extLst>
          </p:cNvPr>
          <p:cNvSpPr txBox="1"/>
          <p:nvPr/>
        </p:nvSpPr>
        <p:spPr>
          <a:xfrm>
            <a:off x="1663732" y="1893015"/>
            <a:ext cx="575306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gu-IN" sz="2400" b="1" dirty="0" err="1">
                <a:effectLst/>
              </a:rPr>
              <a:t>હાઇફે</a:t>
            </a:r>
            <a:r>
              <a:rPr lang="gu-IN" sz="2400" b="1" dirty="0">
                <a:effectLst/>
              </a:rPr>
              <a:t> નામના </a:t>
            </a:r>
            <a:r>
              <a:rPr lang="gu-IN" sz="2400" b="1" dirty="0" err="1">
                <a:effectLst/>
              </a:rPr>
              <a:t>દોરા</a:t>
            </a:r>
            <a:r>
              <a:rPr lang="gu-IN" sz="2400" b="1" dirty="0">
                <a:effectLst/>
              </a:rPr>
              <a:t> જેવા </a:t>
            </a:r>
            <a:r>
              <a:rPr lang="gu-IN" sz="2400" b="1" dirty="0" err="1">
                <a:effectLst/>
              </a:rPr>
              <a:t>તંતુઓ</a:t>
            </a:r>
            <a:r>
              <a:rPr lang="en-GB" sz="2400" b="1" dirty="0" err="1">
                <a:effectLst/>
              </a:rPr>
              <a:t>ના</a:t>
            </a:r>
            <a:r>
              <a:rPr lang="gu-IN" sz="2400" b="1" dirty="0">
                <a:effectLst/>
              </a:rPr>
              <a:t> </a:t>
            </a:r>
            <a:r>
              <a:rPr lang="en-GB" sz="2400" b="1" dirty="0" err="1">
                <a:effectLst/>
              </a:rPr>
              <a:t>જાળ</a:t>
            </a:r>
            <a:r>
              <a:rPr lang="gu-IN" sz="2400" b="1" dirty="0">
                <a:effectLst/>
              </a:rPr>
              <a:t>વાળા કાળા પાવડર</a:t>
            </a:r>
            <a:r>
              <a:rPr lang="en-US" sz="2400" b="1" dirty="0">
                <a:effectLst/>
              </a:rPr>
              <a:t> </a:t>
            </a:r>
            <a:r>
              <a:rPr lang="gu-IN" sz="2400" b="1" dirty="0">
                <a:effectLst/>
              </a:rPr>
              <a:t>જેવાં દેખાતા</a:t>
            </a:r>
            <a:r>
              <a:rPr lang="en-US" sz="2400" b="1" dirty="0">
                <a:effectLst/>
              </a:rPr>
              <a:t> </a:t>
            </a:r>
            <a:r>
              <a:rPr lang="gu-IN" sz="2400" b="1" dirty="0">
                <a:effectLst/>
              </a:rPr>
              <a:t>ડાઘને માયસેલિયમ કહેવામાં આવે છે જે બ્રેડનો રંગ બદલી નાખે છે.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8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90" name="Google Shape;90;p7"/>
          <p:cNvGraphicFramePr/>
          <p:nvPr/>
        </p:nvGraphicFramePr>
        <p:xfrm>
          <a:off x="457200" y="2104571"/>
          <a:ext cx="8229600" cy="1400635"/>
        </p:xfrm>
        <a:graphic>
          <a:graphicData uri="http://schemas.openxmlformats.org/drawingml/2006/table">
            <a:tbl>
              <a:tblPr firstRow="1" bandRow="1">
                <a:noFill/>
                <a:tableStyleId>{8248E96E-BDEF-4735-91EA-F3D2F3A8B6EC}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1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2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https://commons.wikimedia.org/wiki/File:Moldy_old_bread.JPG</a:t>
                      </a:r>
                      <a:r>
                        <a:rPr lang="en-US" sz="1100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– Public domain</a:t>
                      </a:r>
                      <a:endParaRPr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endParaRPr sz="110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 b="0" i="0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100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91" name="Google Shape;91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676400" y="2828475"/>
            <a:ext cx="558795" cy="4190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</TotalTime>
  <Words>238</Words>
  <Application>Microsoft Office PowerPoint</Application>
  <PresentationFormat>On-screen Show (4:3)</PresentationFormat>
  <Paragraphs>48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20</cp:revision>
  <dcterms:created xsi:type="dcterms:W3CDTF">2018-12-16T04:20:25Z</dcterms:created>
  <dcterms:modified xsi:type="dcterms:W3CDTF">2026-05-09T14:54:45Z</dcterms:modified>
</cp:coreProperties>
</file>