
<file path=[Content_Types].xml><?xml version="1.0" encoding="utf-8"?>
<Types xmlns="http://schemas.openxmlformats.org/package/2006/content-types">
  <Override PartName="/ppt/slides/slide5.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 roundtripDataSignature="AMtx7mgJR1IQfzv8ANh/yAF9ifmZiEYT0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103B6472-066D-46E3-95F5-4CA65A2F9514}">
  <a:tblStyle styleId="{103B6472-066D-46E3-95F5-4CA65A2F9514}" styleName="Table_0">
    <a:wholeTbl>
      <a:tcTxStyle b="off" i="off">
        <a:font>
          <a:latin typeface="Calibri"/>
          <a:ea typeface="Calibri"/>
          <a:cs typeface="Calibri"/>
        </a:font>
        <a:schemeClr val="dk1"/>
      </a:tcTxStyle>
      <a:tcStyle>
        <a:tcBdr>
          <a:left>
            <a:ln w="12700" cap="flat" cmpd="sng">
              <a:solidFill>
                <a:schemeClr val="accent4"/>
              </a:solidFill>
              <a:prstDash val="solid"/>
              <a:round/>
              <a:headEnd type="none" w="sm" len="sm"/>
              <a:tailEnd type="none" w="sm" len="sm"/>
            </a:ln>
          </a:left>
          <a:right>
            <a:ln w="12700" cap="flat" cmpd="sng">
              <a:solidFill>
                <a:schemeClr val="accent4"/>
              </a:solidFill>
              <a:prstDash val="solid"/>
              <a:round/>
              <a:headEnd type="none" w="sm" len="sm"/>
              <a:tailEnd type="none" w="sm" len="sm"/>
            </a:ln>
          </a:right>
          <a:top>
            <a:ln w="12700" cap="flat" cmpd="sng">
              <a:solidFill>
                <a:schemeClr val="accent4"/>
              </a:solidFill>
              <a:prstDash val="solid"/>
              <a:round/>
              <a:headEnd type="none" w="sm" len="sm"/>
              <a:tailEnd type="none" w="sm" len="sm"/>
            </a:ln>
          </a:top>
          <a:bottom>
            <a:ln w="12700" cap="flat" cmpd="sng">
              <a:solidFill>
                <a:schemeClr val="accent4"/>
              </a:solidFill>
              <a:prstDash val="solid"/>
              <a:round/>
              <a:headEnd type="none" w="sm" len="sm"/>
              <a:tailEnd type="none" w="sm" len="sm"/>
            </a:ln>
          </a:bottom>
          <a:insideH>
            <a:ln w="12700" cap="flat" cmpd="sng">
              <a:solidFill>
                <a:schemeClr val="accent4"/>
              </a:solidFill>
              <a:prstDash val="solid"/>
              <a:round/>
              <a:headEnd type="none" w="sm" len="sm"/>
              <a:tailEnd type="none" w="sm" len="sm"/>
            </a:ln>
          </a:insideH>
          <a:insideV>
            <a:ln w="12700" cap="flat" cmpd="sng">
              <a:solidFill>
                <a:schemeClr val="accent4"/>
              </a:solidFill>
              <a:prstDash val="solid"/>
              <a:round/>
              <a:headEnd type="none" w="sm" len="sm"/>
              <a:tailEnd type="none" w="sm" len="sm"/>
            </a:ln>
          </a:insideV>
        </a:tcBdr>
        <a:fill>
          <a:solidFill>
            <a:srgbClr val="FFFFFF">
              <a:alpha val="0"/>
            </a:srgbClr>
          </a:solidFill>
        </a:fill>
      </a:tcStyle>
    </a:wholeTbl>
    <a:band1H>
      <a:tcTxStyle/>
      <a:tcStyle>
        <a:tcBdr/>
        <a:fill>
          <a:solidFill>
            <a:schemeClr val="accent4">
              <a:alpha val="20000"/>
            </a:schemeClr>
          </a:solidFill>
        </a:fill>
      </a:tcStyle>
    </a:band1H>
    <a:band2H>
      <a:tcTxStyle/>
      <a:tcStyle>
        <a:tcBdr/>
      </a:tcStyle>
    </a:band2H>
    <a:band1V>
      <a:tcTxStyle/>
      <a:tcStyle>
        <a:tcBdr/>
        <a:fill>
          <a:solidFill>
            <a:schemeClr val="accent4">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4"/>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25400" cap="flat" cmpd="sng">
              <a:solidFill>
                <a:schemeClr val="accent4"/>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 styleId="{D0B02C32-D890-4A1F-8F44-9D610F1E9FFF}"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71" d="100"/>
          <a:sy n="71" d="100"/>
        </p:scale>
        <p:origin x="-633" y="-51"/>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12" Type="http://customschemas.google.com/relationships/presentationmetadata" Target="meta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theme" Target="theme/theme1.xml"/><Relationship Id="rId4" Type="http://schemas.openxmlformats.org/officeDocument/2006/relationships/slide" Target="slides/slide3.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pixabay.com/illustrations/pen-office-stationary-ink-writing-3118499/"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p:cNvGrpSpPr/>
        <p:nvPr/>
      </p:nvGrpSpPr>
      <p:grpSpPr>
        <a:xfrm>
          <a:off x="0" y="0"/>
          <a:ext cx="0" cy="0"/>
          <a:chOff x="0" y="0"/>
          <a:chExt cx="0" cy="0"/>
        </a:xfrm>
      </p:grpSpPr>
      <p:sp>
        <p:nvSpPr>
          <p:cNvPr id="30" name="Google Shape;30;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 name="Google Shape;31;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 name="Google Shape;32;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 name="Google Shape;37;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a:solidFill>
                  <a:schemeClr val="dk1"/>
                </a:solidFill>
                <a:latin typeface="Calibri"/>
                <a:ea typeface="Calibri"/>
                <a:cs typeface="Calibri"/>
                <a:sym typeface="Calibri"/>
              </a:rPr>
              <a:t>Type of activity: Individual activity/ outdoor </a:t>
            </a:r>
            <a:endParaRPr/>
          </a:p>
          <a:p>
            <a:pPr marL="0" lvl="0" indent="0" algn="l" rtl="0">
              <a:spcBef>
                <a:spcPts val="0"/>
              </a:spcBef>
              <a:spcAft>
                <a:spcPts val="0"/>
              </a:spcAft>
              <a:buNone/>
            </a:pPr>
            <a:endParaRPr sz="1200" b="1">
              <a:solidFill>
                <a:schemeClr val="dk1"/>
              </a:solidFill>
              <a:latin typeface="Calibri"/>
              <a:ea typeface="Calibri"/>
              <a:cs typeface="Calibri"/>
              <a:sym typeface="Calibri"/>
            </a:endParaRPr>
          </a:p>
          <a:p>
            <a:pPr marL="0" lvl="0" indent="0" algn="l" rtl="0">
              <a:spcBef>
                <a:spcPts val="0"/>
              </a:spcBef>
              <a:spcAft>
                <a:spcPts val="0"/>
              </a:spcAft>
              <a:buNone/>
            </a:pPr>
            <a:r>
              <a:rPr lang="en-US" sz="1200" b="1">
                <a:solidFill>
                  <a:schemeClr val="dk1"/>
                </a:solidFill>
                <a:latin typeface="Calibri"/>
                <a:ea typeface="Calibri"/>
                <a:cs typeface="Calibri"/>
                <a:sym typeface="Calibri"/>
              </a:rPr>
              <a:t>Image Source:</a:t>
            </a:r>
            <a:endParaRPr/>
          </a:p>
          <a:p>
            <a:pPr marL="0" lvl="0" indent="0" algn="l" rtl="0">
              <a:spcBef>
                <a:spcPts val="0"/>
              </a:spcBef>
              <a:spcAft>
                <a:spcPts val="0"/>
              </a:spcAft>
              <a:buNone/>
            </a:pPr>
            <a:endParaRPr sz="1200" b="1">
              <a:solidFill>
                <a:schemeClr val="dk1"/>
              </a:solidFill>
              <a:latin typeface="Calibri"/>
              <a:ea typeface="Calibri"/>
              <a:cs typeface="Calibri"/>
              <a:sym typeface="Calibri"/>
            </a:endParaRPr>
          </a:p>
          <a:p>
            <a:pPr marL="0" lvl="0" indent="0" algn="l" rtl="0">
              <a:spcBef>
                <a:spcPts val="0"/>
              </a:spcBef>
              <a:spcAft>
                <a:spcPts val="0"/>
              </a:spcAft>
              <a:buNone/>
            </a:pPr>
            <a:r>
              <a:rPr lang="en-US" sz="1200" b="1" i="0" u="none" strike="noStrike">
                <a:solidFill>
                  <a:schemeClr val="dk1"/>
                </a:solidFill>
                <a:latin typeface="Calibri"/>
                <a:ea typeface="Calibri"/>
                <a:cs typeface="Calibri"/>
                <a:sym typeface="Calibri"/>
              </a:rPr>
              <a:t>http://www.freestockphotos.biz/stockphoto/14342</a:t>
            </a: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sng" strike="noStrik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Pen: https://pixabay.com/illustrations/pen-office-stationary-ink-writing-3118499/</a:t>
            </a: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https://www.pxfuel.com/en/free-photo-elqaz</a:t>
            </a:r>
            <a:endParaRPr/>
          </a:p>
          <a:p>
            <a:pPr marL="0" lvl="0" indent="0" algn="l" rtl="0">
              <a:spcBef>
                <a:spcPts val="0"/>
              </a:spcBef>
              <a:spcAft>
                <a:spcPts val="0"/>
              </a:spcAft>
              <a:buNone/>
            </a:pPr>
            <a:endParaRPr/>
          </a:p>
        </p:txBody>
      </p:sp>
      <p:sp>
        <p:nvSpPr>
          <p:cNvPr id="38" name="Google Shape;38;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 name="Google Shape;52;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a:solidFill>
                  <a:schemeClr val="dk1"/>
                </a:solidFill>
                <a:latin typeface="Calibri"/>
                <a:ea typeface="Calibri"/>
                <a:cs typeface="Calibri"/>
                <a:sym typeface="Calibri"/>
              </a:rPr>
              <a:t>Procedure: </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Teacher takes the students to a neighbouring farm or a park or a garden. The teacher asks the children to observe the various creatures in and around them. </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They are asked to list the animals and mention their mode of feeding in tabular form. </a:t>
            </a:r>
            <a:endParaRPr/>
          </a:p>
          <a:p>
            <a:pPr marL="0" lvl="0" indent="0" algn="l" rtl="0">
              <a:spcBef>
                <a:spcPts val="0"/>
              </a:spcBef>
              <a:spcAft>
                <a:spcPts val="0"/>
              </a:spcAft>
              <a:buNone/>
            </a:pPr>
            <a:endParaRPr/>
          </a:p>
        </p:txBody>
      </p:sp>
      <p:sp>
        <p:nvSpPr>
          <p:cNvPr id="53" name="Google Shape;53;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 name="Google Shape;59;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b="1">
                <a:solidFill>
                  <a:schemeClr val="dk1"/>
                </a:solidFill>
                <a:latin typeface="Calibri"/>
                <a:ea typeface="Calibri"/>
                <a:cs typeface="Calibri"/>
                <a:sym typeface="Calibri"/>
              </a:rPr>
              <a:t>Note to the teacher –In case the students are unable to find out the type of food consumed during the site visit they may be encouraged to explore through books and discussions with teachers and family members. </a:t>
            </a:r>
            <a:endParaRPr/>
          </a:p>
          <a:p>
            <a:pPr marL="0" lvl="0" indent="0" algn="l" rtl="0">
              <a:spcBef>
                <a:spcPts val="0"/>
              </a:spcBef>
              <a:spcAft>
                <a:spcPts val="0"/>
              </a:spcAft>
              <a:buNone/>
            </a:pPr>
            <a:endParaRPr/>
          </a:p>
          <a:p>
            <a:pPr marL="0" lvl="0" indent="0" algn="l" rtl="0">
              <a:spcBef>
                <a:spcPts val="0"/>
              </a:spcBef>
              <a:spcAft>
                <a:spcPts val="0"/>
              </a:spcAft>
              <a:buNone/>
            </a:pPr>
            <a:r>
              <a:rPr lang="en-US" b="1"/>
              <a:t>Image source:</a:t>
            </a:r>
            <a:endParaRPr b="1"/>
          </a:p>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https://pixabay.com/illustrations/animal-cartoon-face-cartoon-face-4956914/</a:t>
            </a:r>
            <a:endParaRPr/>
          </a:p>
          <a:p>
            <a:pPr marL="0" lvl="0" indent="0" algn="l" rtl="0">
              <a:spcBef>
                <a:spcPts val="0"/>
              </a:spcBef>
              <a:spcAft>
                <a:spcPts val="0"/>
              </a:spcAft>
              <a:buNone/>
            </a:pPr>
            <a:endParaRPr/>
          </a:p>
        </p:txBody>
      </p:sp>
      <p:sp>
        <p:nvSpPr>
          <p:cNvPr id="60" name="Google Shape;60;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 name="Google Shape;67;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Source:</a:t>
            </a:r>
            <a:endParaRPr/>
          </a:p>
          <a:p>
            <a:pPr marL="0" lvl="0" indent="0" algn="l" rtl="0">
              <a:spcBef>
                <a:spcPts val="0"/>
              </a:spcBef>
              <a:spcAft>
                <a:spcPts val="0"/>
              </a:spcAft>
              <a:buNone/>
            </a:pPr>
            <a:endParaRPr/>
          </a:p>
        </p:txBody>
      </p:sp>
      <p:sp>
        <p:nvSpPr>
          <p:cNvPr id="68" name="Google Shape;68;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2"/>
        <p:cNvGrpSpPr/>
        <p:nvPr/>
      </p:nvGrpSpPr>
      <p:grpSpPr>
        <a:xfrm>
          <a:off x="0" y="0"/>
          <a:ext cx="0" cy="0"/>
          <a:chOff x="0" y="0"/>
          <a:chExt cx="0" cy="0"/>
        </a:xfrm>
      </p:grpSpPr>
      <p:sp>
        <p:nvSpPr>
          <p:cNvPr id="13" name="Google Shape;13;p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grpSp>
        <p:nvGrpSpPr>
          <p:cNvPr id="14" name="Google Shape;14;p7"/>
          <p:cNvGrpSpPr/>
          <p:nvPr/>
        </p:nvGrpSpPr>
        <p:grpSpPr>
          <a:xfrm>
            <a:off x="0" y="0"/>
            <a:ext cx="873125" cy="852488"/>
            <a:chOff x="0" y="0"/>
            <a:chExt cx="872351" cy="852108"/>
          </a:xfrm>
        </p:grpSpPr>
        <p:sp>
          <p:nvSpPr>
            <p:cNvPr id="15" name="Google Shape;15;p7"/>
            <p:cNvSpPr/>
            <p:nvPr/>
          </p:nvSpPr>
          <p:spPr>
            <a:xfrm>
              <a:off x="71855" y="79223"/>
              <a:ext cx="228600" cy="228600"/>
            </a:xfrm>
            <a:prstGeom prst="round2DiagRect">
              <a:avLst>
                <a:gd name="adj1" fmla="val 16667"/>
                <a:gd name="adj2" fmla="val 0"/>
              </a:avLst>
            </a:prstGeom>
            <a:solidFill>
              <a:srgbClr val="00B0F0"/>
            </a:solidFill>
            <a:ln>
              <a:noFill/>
            </a:ln>
            <a:effectLst>
              <a:reflection stA="50000" endA="300" endPos="90000" sy="-100000" algn="bl" rotWithShape="0"/>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i="0" u="none" strike="noStrike" cap="none">
                  <a:solidFill>
                    <a:schemeClr val="lt1"/>
                  </a:solidFill>
                  <a:latin typeface="Calibri"/>
                  <a:ea typeface="Calibri"/>
                  <a:cs typeface="Calibri"/>
                  <a:sym typeface="Calibri"/>
                </a:rPr>
                <a:t>I</a:t>
              </a:r>
              <a:endParaRPr/>
            </a:p>
          </p:txBody>
        </p:sp>
        <p:sp>
          <p:nvSpPr>
            <p:cNvPr id="16" name="Google Shape;16;p7"/>
            <p:cNvSpPr/>
            <p:nvPr/>
          </p:nvSpPr>
          <p:spPr>
            <a:xfrm>
              <a:off x="376655" y="79223"/>
              <a:ext cx="228600" cy="228600"/>
            </a:xfrm>
            <a:prstGeom prst="round2DiagRect">
              <a:avLst>
                <a:gd name="adj1" fmla="val 16667"/>
                <a:gd name="adj2" fmla="val 0"/>
              </a:avLst>
            </a:prstGeom>
            <a:solidFill>
              <a:srgbClr val="FB3B69"/>
            </a:solidFill>
            <a:ln>
              <a:noFill/>
            </a:ln>
            <a:effectLst>
              <a:reflection stA="50000" endA="300" endPos="90000" sy="-100000" algn="bl" rotWithShape="0"/>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i="0" u="none" strike="noStrike" cap="none">
                  <a:solidFill>
                    <a:schemeClr val="lt1"/>
                  </a:solidFill>
                  <a:latin typeface="Calibri"/>
                  <a:ea typeface="Calibri"/>
                  <a:cs typeface="Calibri"/>
                  <a:sym typeface="Calibri"/>
                </a:rPr>
                <a:t>I</a:t>
              </a:r>
              <a:endParaRPr/>
            </a:p>
          </p:txBody>
        </p:sp>
        <p:sp>
          <p:nvSpPr>
            <p:cNvPr id="17" name="Google Shape;17;p7"/>
            <p:cNvSpPr/>
            <p:nvPr/>
          </p:nvSpPr>
          <p:spPr>
            <a:xfrm>
              <a:off x="65362" y="392172"/>
              <a:ext cx="228600" cy="228600"/>
            </a:xfrm>
            <a:prstGeom prst="round2DiagRect">
              <a:avLst>
                <a:gd name="adj1" fmla="val 16667"/>
                <a:gd name="adj2" fmla="val 0"/>
              </a:avLst>
            </a:prstGeom>
            <a:solidFill>
              <a:srgbClr val="3F3151"/>
            </a:solidFill>
            <a:ln>
              <a:noFill/>
            </a:ln>
            <a:effectLst>
              <a:reflection stA="50000" endA="300" endPos="90000" sy="-100000" algn="bl" rotWithShape="0"/>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i="0" u="none" strike="noStrike" cap="none">
                  <a:solidFill>
                    <a:schemeClr val="lt1"/>
                  </a:solidFill>
                  <a:latin typeface="Calibri"/>
                  <a:ea typeface="Calibri"/>
                  <a:cs typeface="Calibri"/>
                  <a:sym typeface="Calibri"/>
                </a:rPr>
                <a:t>E</a:t>
              </a:r>
              <a:endParaRPr/>
            </a:p>
          </p:txBody>
        </p:sp>
        <p:sp>
          <p:nvSpPr>
            <p:cNvPr id="18" name="Google Shape;18;p7"/>
            <p:cNvSpPr/>
            <p:nvPr/>
          </p:nvSpPr>
          <p:spPr>
            <a:xfrm>
              <a:off x="370162" y="392172"/>
              <a:ext cx="228600" cy="228600"/>
            </a:xfrm>
            <a:prstGeom prst="round2DiagRect">
              <a:avLst>
                <a:gd name="adj1" fmla="val 16667"/>
                <a:gd name="adj2" fmla="val 0"/>
              </a:avLst>
            </a:prstGeom>
            <a:solidFill>
              <a:srgbClr val="008000"/>
            </a:solidFill>
            <a:ln>
              <a:noFill/>
            </a:ln>
            <a:effectLst>
              <a:reflection stA="50000" endA="300" endPos="90000" sy="-100000" algn="bl" rotWithShape="0"/>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i="0" u="none" strike="noStrike" cap="none">
                  <a:solidFill>
                    <a:schemeClr val="lt1"/>
                  </a:solidFill>
                  <a:latin typeface="Calibri"/>
                  <a:ea typeface="Calibri"/>
                  <a:cs typeface="Calibri"/>
                  <a:sym typeface="Calibri"/>
                </a:rPr>
                <a:t>P</a:t>
              </a:r>
              <a:endParaRPr/>
            </a:p>
          </p:txBody>
        </p:sp>
        <p:cxnSp>
          <p:nvCxnSpPr>
            <p:cNvPr id="19" name="Google Shape;19;p7"/>
            <p:cNvCxnSpPr/>
            <p:nvPr/>
          </p:nvCxnSpPr>
          <p:spPr>
            <a:xfrm>
              <a:off x="682020" y="0"/>
              <a:ext cx="0" cy="814025"/>
            </a:xfrm>
            <a:prstGeom prst="straightConnector1">
              <a:avLst/>
            </a:prstGeom>
            <a:noFill/>
            <a:ln w="12700" cap="flat" cmpd="sng">
              <a:solidFill>
                <a:srgbClr val="FE6E2E"/>
              </a:solidFill>
              <a:prstDash val="solid"/>
              <a:round/>
              <a:headEnd type="none" w="sm" len="sm"/>
              <a:tailEnd type="none" w="sm" len="sm"/>
            </a:ln>
          </p:spPr>
        </p:cxnSp>
        <p:cxnSp>
          <p:nvCxnSpPr>
            <p:cNvPr id="20" name="Google Shape;20;p7"/>
            <p:cNvCxnSpPr/>
            <p:nvPr/>
          </p:nvCxnSpPr>
          <p:spPr>
            <a:xfrm>
              <a:off x="0" y="651981"/>
              <a:ext cx="828291" cy="0"/>
            </a:xfrm>
            <a:prstGeom prst="straightConnector1">
              <a:avLst/>
            </a:prstGeom>
            <a:noFill/>
            <a:ln w="12700" cap="flat" cmpd="sng">
              <a:solidFill>
                <a:srgbClr val="FE6E2E"/>
              </a:solidFill>
              <a:prstDash val="solid"/>
              <a:round/>
              <a:headEnd type="none" w="sm" len="sm"/>
              <a:tailEnd type="none" w="sm" len="sm"/>
            </a:ln>
          </p:spPr>
        </p:cxnSp>
        <p:cxnSp>
          <p:nvCxnSpPr>
            <p:cNvPr id="21" name="Google Shape;21;p7"/>
            <p:cNvCxnSpPr/>
            <p:nvPr/>
          </p:nvCxnSpPr>
          <p:spPr>
            <a:xfrm>
              <a:off x="748636" y="218977"/>
              <a:ext cx="0" cy="633131"/>
            </a:xfrm>
            <a:prstGeom prst="straightConnector1">
              <a:avLst/>
            </a:prstGeom>
            <a:noFill/>
            <a:ln w="12700" cap="flat" cmpd="sng">
              <a:solidFill>
                <a:srgbClr val="FE6E2E"/>
              </a:solidFill>
              <a:prstDash val="solid"/>
              <a:round/>
              <a:headEnd type="none" w="sm" len="sm"/>
              <a:tailEnd type="none" w="sm" len="sm"/>
            </a:ln>
          </p:spPr>
        </p:cxnSp>
        <p:cxnSp>
          <p:nvCxnSpPr>
            <p:cNvPr id="22" name="Google Shape;22;p7"/>
            <p:cNvCxnSpPr/>
            <p:nvPr/>
          </p:nvCxnSpPr>
          <p:spPr>
            <a:xfrm>
              <a:off x="196227" y="712914"/>
              <a:ext cx="676124" cy="0"/>
            </a:xfrm>
            <a:prstGeom prst="straightConnector1">
              <a:avLst/>
            </a:prstGeom>
            <a:noFill/>
            <a:ln w="12700" cap="flat" cmpd="sng">
              <a:solidFill>
                <a:srgbClr val="FE6E2E"/>
              </a:solidFill>
              <a:prstDash val="solid"/>
              <a:round/>
              <a:headEnd type="none" w="sm" len="sm"/>
              <a:tailEnd type="none" w="sm" len="sm"/>
            </a:ln>
          </p:spPr>
        </p:cxnSp>
      </p:grpSp>
      <p:sp>
        <p:nvSpPr>
          <p:cNvPr id="23" name="Google Shape;23;p7"/>
          <p:cNvSpPr/>
          <p:nvPr/>
        </p:nvSpPr>
        <p:spPr>
          <a:xfrm>
            <a:off x="5726764" y="6509319"/>
            <a:ext cx="3350443"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a:p>
        </p:txBody>
      </p:sp>
      <p:pic>
        <p:nvPicPr>
          <p:cNvPr id="24" name="Google Shape;24;p7"/>
          <p:cNvPicPr preferRelativeResize="0"/>
          <p:nvPr/>
        </p:nvPicPr>
        <p:blipFill rotWithShape="1">
          <a:blip r:embed="rId2">
            <a:alphaModFix/>
          </a:blip>
          <a:srcRect/>
          <a:stretch/>
        </p:blipFill>
        <p:spPr>
          <a:xfrm>
            <a:off x="8162807" y="5543490"/>
            <a:ext cx="914400" cy="9144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 name="Google Shape;27;p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28" name="Google Shape;28;p8"/>
          <p:cNvPicPr preferRelativeResize="0"/>
          <p:nvPr/>
        </p:nvPicPr>
        <p:blipFill rotWithShape="1">
          <a:blip r:embed="rId2">
            <a:alphaModFix/>
          </a:blip>
          <a:srcRect/>
          <a:stretch/>
        </p:blipFill>
        <p:spPr>
          <a:xfrm>
            <a:off x="8229600" y="5943600"/>
            <a:ext cx="914400" cy="9144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srisathyasaividyavahini.org/" TargetMode="Externa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6"/>
          <p:cNvPicPr preferRelativeResize="0"/>
          <p:nvPr/>
        </p:nvPicPr>
        <p:blipFill rotWithShape="1">
          <a:blip r:embed="rId4">
            <a:alphaModFix/>
          </a:blip>
          <a:srcRect/>
          <a:stretch/>
        </p:blipFill>
        <p:spPr>
          <a:xfrm>
            <a:off x="8131090" y="52321"/>
            <a:ext cx="967390" cy="938279"/>
          </a:xfrm>
          <a:prstGeom prst="rect">
            <a:avLst/>
          </a:prstGeom>
          <a:noFill/>
          <a:ln>
            <a:noFill/>
          </a:ln>
        </p:spPr>
      </p:pic>
      <p:sp>
        <p:nvSpPr>
          <p:cNvPr id="11" name="Google Shape;11;p6">
            <a:hlinkClick r:id="rId5"/>
          </p:cNvPr>
          <p:cNvSpPr/>
          <p:nvPr/>
        </p:nvSpPr>
        <p:spPr>
          <a:xfrm>
            <a:off x="-304800" y="6488113"/>
            <a:ext cx="276225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None/>
            </a:pPr>
            <a:r>
              <a:rPr lang="en-US" sz="1100" b="1" i="0" u="none" strike="noStrike" cap="none">
                <a:solidFill>
                  <a:srgbClr val="0000CC"/>
                </a:solidFill>
                <a:latin typeface="Calibri"/>
                <a:ea typeface="Calibri"/>
                <a:cs typeface="Calibri"/>
                <a:sym typeface="Calibri"/>
              </a:rPr>
              <a:t>©www.srisathyasaividyavahini.org</a:t>
            </a:r>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1"/>
          <p:cNvSpPr txBox="1"/>
          <p:nvPr/>
        </p:nvSpPr>
        <p:spPr>
          <a:xfrm>
            <a:off x="646112" y="2209800"/>
            <a:ext cx="7851775" cy="1981200"/>
          </a:xfrm>
          <a:prstGeom prst="rect">
            <a:avLst/>
          </a:prstGeom>
          <a:solidFill>
            <a:srgbClr val="FFC000">
              <a:alpha val="65490"/>
            </a:srgbClr>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gu-IN" sz="5400" b="1" i="0" u="none" strike="noStrike" cap="small" dirty="0">
                <a:solidFill>
                  <a:srgbClr val="3F3151"/>
                </a:solidFill>
                <a:latin typeface="Calibri"/>
                <a:ea typeface="Calibri"/>
                <a:cs typeface="Calibri"/>
                <a:sym typeface="Calibri"/>
              </a:rPr>
              <a:t>વિવિધ જીવજંતુઓની આહારની આદતો</a:t>
            </a:r>
            <a:endParaRPr sz="5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9"/>
        <p:cNvGrpSpPr/>
        <p:nvPr/>
      </p:nvGrpSpPr>
      <p:grpSpPr>
        <a:xfrm>
          <a:off x="0" y="0"/>
          <a:ext cx="0" cy="0"/>
          <a:chOff x="0" y="0"/>
          <a:chExt cx="0" cy="0"/>
        </a:xfrm>
      </p:grpSpPr>
      <p:sp>
        <p:nvSpPr>
          <p:cNvPr id="40" name="Google Shape;40;p2"/>
          <p:cNvSpPr/>
          <p:nvPr/>
        </p:nvSpPr>
        <p:spPr>
          <a:xfrm>
            <a:off x="990600" y="1879600"/>
            <a:ext cx="7114822" cy="646331"/>
          </a:xfrm>
          <a:prstGeom prst="roundRect">
            <a:avLst>
              <a:gd name="adj" fmla="val 16667"/>
            </a:avLst>
          </a:prstGeom>
          <a:gradFill>
            <a:gsLst>
              <a:gs pos="0">
                <a:srgbClr val="FFA09D"/>
              </a:gs>
              <a:gs pos="35000">
                <a:srgbClr val="FFBCBC"/>
              </a:gs>
              <a:gs pos="100000">
                <a:srgbClr val="FFE2E2"/>
              </a:gs>
            </a:gsLst>
            <a:lin ang="16200000" scaled="0"/>
          </a:gradFill>
          <a:ln w="38100" cap="flat" cmpd="sng">
            <a:solidFill>
              <a:srgbClr val="BD4B48"/>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lvl="0"/>
            <a:r>
              <a:rPr lang="gu-IN" sz="2400" dirty="0">
                <a:solidFill>
                  <a:schemeClr val="dk1"/>
                </a:solidFill>
                <a:latin typeface="Calibri"/>
                <a:ea typeface="Calibri"/>
                <a:cs typeface="Calibri"/>
                <a:sym typeface="Calibri"/>
              </a:rPr>
              <a:t>વિવિધ જીવજંતુઓની આહારની આદતોની યાદી બનાવવી.</a:t>
            </a:r>
            <a:endParaRPr lang="en-US" sz="2400" dirty="0">
              <a:solidFill>
                <a:schemeClr val="dk1"/>
              </a:solidFill>
              <a:latin typeface="Calibri"/>
              <a:ea typeface="Calibri"/>
              <a:cs typeface="Calibri"/>
              <a:sym typeface="Calibri"/>
            </a:endParaRPr>
          </a:p>
        </p:txBody>
      </p:sp>
      <p:sp>
        <p:nvSpPr>
          <p:cNvPr id="41" name="Google Shape;41;p2"/>
          <p:cNvSpPr txBox="1"/>
          <p:nvPr/>
        </p:nvSpPr>
        <p:spPr>
          <a:xfrm>
            <a:off x="383822" y="0"/>
            <a:ext cx="7487355" cy="923289"/>
          </a:xfrm>
          <a:prstGeom prst="rect">
            <a:avLst/>
          </a:prstGeom>
          <a:solidFill>
            <a:srgbClr val="FFC000"/>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gu-IN" sz="3600" b="1" cap="small" dirty="0">
                <a:solidFill>
                  <a:schemeClr val="dk1"/>
                </a:solidFill>
                <a:latin typeface="Calibri"/>
                <a:ea typeface="Calibri"/>
                <a:cs typeface="Calibri"/>
                <a:sym typeface="Calibri"/>
              </a:rPr>
              <a:t>વિવિધ જીવજંતુઓની આહારની આદતો</a:t>
            </a:r>
            <a:endParaRPr sz="3600" dirty="0"/>
          </a:p>
        </p:txBody>
      </p:sp>
      <p:sp>
        <p:nvSpPr>
          <p:cNvPr id="42" name="Google Shape;42;p2"/>
          <p:cNvSpPr txBox="1"/>
          <p:nvPr/>
        </p:nvSpPr>
        <p:spPr>
          <a:xfrm>
            <a:off x="825755" y="1101065"/>
            <a:ext cx="1524000" cy="646290"/>
          </a:xfrm>
          <a:prstGeom prst="rect">
            <a:avLst/>
          </a:prstGeom>
          <a:noFill/>
          <a:ln w="19050" cap="flat" cmpd="sng">
            <a:solidFill>
              <a:srgbClr val="7030A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gu-IN" sz="2400" b="1" dirty="0">
                <a:solidFill>
                  <a:schemeClr val="dk1"/>
                </a:solidFill>
                <a:latin typeface="Calibri"/>
                <a:ea typeface="Calibri"/>
                <a:cs typeface="Calibri"/>
                <a:sym typeface="Calibri"/>
              </a:rPr>
              <a:t>ઉદ્દેશ્‍ય</a:t>
            </a:r>
            <a:endParaRPr sz="2400" dirty="0"/>
          </a:p>
        </p:txBody>
      </p:sp>
      <p:sp>
        <p:nvSpPr>
          <p:cNvPr id="43" name="Google Shape;43;p2"/>
          <p:cNvSpPr txBox="1"/>
          <p:nvPr/>
        </p:nvSpPr>
        <p:spPr>
          <a:xfrm>
            <a:off x="822767" y="3272135"/>
            <a:ext cx="3063433" cy="461665"/>
          </a:xfrm>
          <a:prstGeom prst="rect">
            <a:avLst/>
          </a:prstGeom>
          <a:noFill/>
          <a:ln w="19050" cap="flat" cmpd="sng">
            <a:solidFill>
              <a:srgbClr val="7030A0"/>
            </a:solidFill>
            <a:prstDash val="solid"/>
            <a:round/>
            <a:headEnd type="none" w="sm" len="sm"/>
            <a:tailEnd type="none" w="sm" len="sm"/>
          </a:ln>
        </p:spPr>
        <p:txBody>
          <a:bodyPr spcFirstLastPara="1" wrap="square" lIns="91425" tIns="45700" rIns="91425" bIns="45700" anchor="t" anchorCtr="0">
            <a:spAutoFit/>
          </a:bodyPr>
          <a:lstStyle/>
          <a:p>
            <a:pPr lvl="0" algn="ctr"/>
            <a:r>
              <a:rPr lang="gu-IN" sz="2400" b="1" dirty="0">
                <a:solidFill>
                  <a:schemeClr val="dk1"/>
                </a:solidFill>
                <a:latin typeface="Calibri"/>
                <a:ea typeface="Calibri"/>
                <a:cs typeface="Calibri"/>
                <a:sym typeface="Calibri"/>
              </a:rPr>
              <a:t>જરૂરી સામગ્રી</a:t>
            </a:r>
            <a:endParaRPr dirty="0"/>
          </a:p>
        </p:txBody>
      </p:sp>
      <p:pic>
        <p:nvPicPr>
          <p:cNvPr id="44" name="Google Shape;44;p2"/>
          <p:cNvPicPr preferRelativeResize="0"/>
          <p:nvPr/>
        </p:nvPicPr>
        <p:blipFill rotWithShape="1">
          <a:blip r:embed="rId3">
            <a:alphaModFix/>
          </a:blip>
          <a:srcRect/>
          <a:stretch/>
        </p:blipFill>
        <p:spPr>
          <a:xfrm>
            <a:off x="1371600" y="4192101"/>
            <a:ext cx="1143000" cy="785813"/>
          </a:xfrm>
          <a:prstGeom prst="rect">
            <a:avLst/>
          </a:prstGeom>
          <a:noFill/>
          <a:ln>
            <a:noFill/>
          </a:ln>
          <a:effectLst>
            <a:outerShdw dist="139700" sx="1000" sy="1000" algn="tl" rotWithShape="0">
              <a:srgbClr val="333333"/>
            </a:outerShdw>
          </a:effectLst>
        </p:spPr>
      </p:pic>
      <p:pic>
        <p:nvPicPr>
          <p:cNvPr id="45" name="Google Shape;45;p2" descr="A close up of a pencil&#10;&#10;Description automatically generated"/>
          <p:cNvPicPr preferRelativeResize="0"/>
          <p:nvPr/>
        </p:nvPicPr>
        <p:blipFill rotWithShape="1">
          <a:blip r:embed="rId4">
            <a:alphaModFix/>
          </a:blip>
          <a:srcRect/>
          <a:stretch/>
        </p:blipFill>
        <p:spPr>
          <a:xfrm>
            <a:off x="6096000" y="3990647"/>
            <a:ext cx="1783080" cy="1188720"/>
          </a:xfrm>
          <a:prstGeom prst="rect">
            <a:avLst/>
          </a:prstGeom>
          <a:noFill/>
          <a:ln>
            <a:noFill/>
          </a:ln>
          <a:effectLst>
            <a:outerShdw dist="139700" sx="1000" sy="1000" algn="tl" rotWithShape="0">
              <a:srgbClr val="333333"/>
            </a:outerShdw>
          </a:effectLst>
        </p:spPr>
      </p:pic>
      <p:pic>
        <p:nvPicPr>
          <p:cNvPr id="46" name="Google Shape;46;p2" descr="A close up of a pen&#10;&#10;Description automatically generated"/>
          <p:cNvPicPr preferRelativeResize="0"/>
          <p:nvPr/>
        </p:nvPicPr>
        <p:blipFill rotWithShape="1">
          <a:blip r:embed="rId5">
            <a:alphaModFix/>
          </a:blip>
          <a:srcRect t="26985" b="25110"/>
          <a:stretch/>
        </p:blipFill>
        <p:spPr>
          <a:xfrm>
            <a:off x="3295602" y="4204007"/>
            <a:ext cx="2184396" cy="762000"/>
          </a:xfrm>
          <a:prstGeom prst="rect">
            <a:avLst/>
          </a:prstGeom>
          <a:noFill/>
          <a:ln>
            <a:noFill/>
          </a:ln>
        </p:spPr>
      </p:pic>
      <p:sp>
        <p:nvSpPr>
          <p:cNvPr id="47" name="Google Shape;47;p2"/>
          <p:cNvSpPr txBox="1"/>
          <p:nvPr/>
        </p:nvSpPr>
        <p:spPr>
          <a:xfrm>
            <a:off x="990600" y="5253335"/>
            <a:ext cx="1524000" cy="461665"/>
          </a:xfrm>
          <a:prstGeom prst="rect">
            <a:avLst/>
          </a:prstGeom>
          <a:noFill/>
          <a:ln w="19050" cap="flat" cmpd="sng">
            <a:solidFill>
              <a:srgbClr val="7030A0"/>
            </a:solidFill>
            <a:prstDash val="solid"/>
            <a:round/>
            <a:headEnd type="none" w="sm" len="sm"/>
            <a:tailEnd type="none" w="sm" len="sm"/>
          </a:ln>
        </p:spPr>
        <p:txBody>
          <a:bodyPr spcFirstLastPara="1" wrap="square" lIns="91425" tIns="45700" rIns="91425" bIns="45700" anchor="t" anchorCtr="0">
            <a:spAutoFit/>
          </a:bodyPr>
          <a:lstStyle/>
          <a:p>
            <a:pPr lvl="0" algn="ctr"/>
            <a:r>
              <a:rPr lang="gu-IN" sz="2400" dirty="0">
                <a:solidFill>
                  <a:schemeClr val="dk1"/>
                </a:solidFill>
                <a:latin typeface="Calibri"/>
                <a:ea typeface="Calibri"/>
                <a:cs typeface="Calibri"/>
                <a:sym typeface="Calibri"/>
              </a:rPr>
              <a:t>પુસ્તક</a:t>
            </a:r>
            <a:endParaRPr dirty="0"/>
          </a:p>
        </p:txBody>
      </p:sp>
      <p:sp>
        <p:nvSpPr>
          <p:cNvPr id="48" name="Google Shape;48;p2"/>
          <p:cNvSpPr txBox="1"/>
          <p:nvPr/>
        </p:nvSpPr>
        <p:spPr>
          <a:xfrm>
            <a:off x="3581400" y="5253335"/>
            <a:ext cx="1524000" cy="461665"/>
          </a:xfrm>
          <a:prstGeom prst="rect">
            <a:avLst/>
          </a:prstGeom>
          <a:noFill/>
          <a:ln w="19050" cap="flat" cmpd="sng">
            <a:solidFill>
              <a:srgbClr val="7030A0"/>
            </a:solidFill>
            <a:prstDash val="solid"/>
            <a:round/>
            <a:headEnd type="none" w="sm" len="sm"/>
            <a:tailEnd type="none" w="sm" len="sm"/>
          </a:ln>
        </p:spPr>
        <p:txBody>
          <a:bodyPr spcFirstLastPara="1" wrap="square" lIns="91425" tIns="45700" rIns="91425" bIns="45700" anchor="t" anchorCtr="0">
            <a:spAutoFit/>
          </a:bodyPr>
          <a:lstStyle/>
          <a:p>
            <a:pPr lvl="0" algn="ctr"/>
            <a:r>
              <a:rPr lang="gu-IN" sz="2400" dirty="0">
                <a:solidFill>
                  <a:schemeClr val="dk1"/>
                </a:solidFill>
                <a:latin typeface="Calibri"/>
                <a:ea typeface="Calibri"/>
                <a:cs typeface="Calibri"/>
                <a:sym typeface="Calibri"/>
              </a:rPr>
              <a:t>પેન</a:t>
            </a:r>
            <a:endParaRPr dirty="0"/>
          </a:p>
        </p:txBody>
      </p:sp>
      <p:sp>
        <p:nvSpPr>
          <p:cNvPr id="49" name="Google Shape;49;p2"/>
          <p:cNvSpPr txBox="1"/>
          <p:nvPr/>
        </p:nvSpPr>
        <p:spPr>
          <a:xfrm>
            <a:off x="6245831" y="5253335"/>
            <a:ext cx="2184396" cy="461665"/>
          </a:xfrm>
          <a:prstGeom prst="rect">
            <a:avLst/>
          </a:prstGeom>
          <a:noFill/>
          <a:ln w="19050" cap="flat" cmpd="sng">
            <a:solidFill>
              <a:srgbClr val="7030A0"/>
            </a:solidFill>
            <a:prstDash val="solid"/>
            <a:round/>
            <a:headEnd type="none" w="sm" len="sm"/>
            <a:tailEnd type="none" w="sm" len="sm"/>
          </a:ln>
        </p:spPr>
        <p:txBody>
          <a:bodyPr spcFirstLastPara="1" wrap="square" lIns="91425" tIns="45700" rIns="91425" bIns="45700" anchor="t" anchorCtr="0">
            <a:spAutoFit/>
          </a:bodyPr>
          <a:lstStyle/>
          <a:p>
            <a:pPr lvl="0" algn="ctr"/>
            <a:r>
              <a:rPr lang="gu-IN" sz="2400" dirty="0">
                <a:solidFill>
                  <a:schemeClr val="dk1"/>
                </a:solidFill>
                <a:latin typeface="Calibri"/>
                <a:ea typeface="Calibri"/>
                <a:cs typeface="Calibri"/>
                <a:sym typeface="Calibri"/>
              </a:rPr>
              <a:t>રંગીન પેન્સિલો</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childTnLst>
                          </p:cTn>
                        </p:par>
                        <p:par>
                          <p:cTn id="8" fill="hold">
                            <p:stCondLst>
                              <p:cond delay="1000"/>
                            </p:stCondLst>
                            <p:childTnLst>
                              <p:par>
                                <p:cTn id="9" presetID="10" presetClass="entr" presetSubtype="0" fill="hold" nodeType="afterEffect">
                                  <p:stCondLst>
                                    <p:cond delay="50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1000"/>
                                        <p:tgtEl>
                                          <p:spTgt spid="43"/>
                                        </p:tgtEl>
                                      </p:cBhvr>
                                    </p:animEffect>
                                  </p:childTnLst>
                                </p:cTn>
                              </p:par>
                            </p:childTnLst>
                          </p:cTn>
                        </p:par>
                        <p:par>
                          <p:cTn id="12" fill="hold">
                            <p:stCondLst>
                              <p:cond delay="2000"/>
                            </p:stCondLst>
                            <p:childTnLst>
                              <p:par>
                                <p:cTn id="13" presetID="10" presetClass="entr" presetSubtype="0" fill="hold" nodeType="afterEffect">
                                  <p:stCondLst>
                                    <p:cond delay="50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1000"/>
                                        <p:tgtEl>
                                          <p:spTgt spid="44"/>
                                        </p:tgtEl>
                                      </p:cBhvr>
                                    </p:animEffect>
                                  </p:childTnLst>
                                </p:cTn>
                              </p:par>
                              <p:par>
                                <p:cTn id="16" presetID="10" presetClass="entr" presetSubtype="0" fill="hold" nodeType="withEffect">
                                  <p:stCondLst>
                                    <p:cond delay="50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childTnLst>
                                </p:cTn>
                              </p:par>
                            </p:childTnLst>
                          </p:cTn>
                        </p:par>
                        <p:par>
                          <p:cTn id="19" fill="hold">
                            <p:stCondLst>
                              <p:cond delay="3000"/>
                            </p:stCondLst>
                            <p:childTnLst>
                              <p:par>
                                <p:cTn id="20" presetID="10" presetClass="entr" presetSubtype="0" fill="hold" nodeType="afterEffect">
                                  <p:stCondLst>
                                    <p:cond delay="50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1000"/>
                                        <p:tgtEl>
                                          <p:spTgt spid="46"/>
                                        </p:tgtEl>
                                      </p:cBhvr>
                                    </p:animEffect>
                                  </p:childTnLst>
                                </p:cTn>
                              </p:par>
                              <p:par>
                                <p:cTn id="23" presetID="10" presetClass="entr" presetSubtype="0" fill="hold" nodeType="withEffect">
                                  <p:stCondLst>
                                    <p:cond delay="50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1000"/>
                                        <p:tgtEl>
                                          <p:spTgt spid="48"/>
                                        </p:tgtEl>
                                      </p:cBhvr>
                                    </p:animEffect>
                                  </p:childTnLst>
                                </p:cTn>
                              </p:par>
                            </p:childTnLst>
                          </p:cTn>
                        </p:par>
                        <p:par>
                          <p:cTn id="26" fill="hold">
                            <p:stCondLst>
                              <p:cond delay="4000"/>
                            </p:stCondLst>
                            <p:childTnLst>
                              <p:par>
                                <p:cTn id="27" presetID="10" presetClass="entr" presetSubtype="0" fill="hold" nodeType="afterEffect">
                                  <p:stCondLst>
                                    <p:cond delay="50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1000"/>
                                        <p:tgtEl>
                                          <p:spTgt spid="45"/>
                                        </p:tgtEl>
                                      </p:cBhvr>
                                    </p:animEffect>
                                  </p:childTnLst>
                                </p:cTn>
                              </p:par>
                              <p:par>
                                <p:cTn id="30" presetID="10" presetClass="entr" presetSubtype="0" fill="hold" nodeType="withEffect">
                                  <p:stCondLst>
                                    <p:cond delay="50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graphicFrame>
        <p:nvGraphicFramePr>
          <p:cNvPr id="55" name="Google Shape;55;p3"/>
          <p:cNvGraphicFramePr/>
          <p:nvPr>
            <p:extLst>
              <p:ext uri="{D42A27DB-BD31-4B8C-83A1-F6EECF244321}">
                <p14:modId xmlns="" xmlns:p14="http://schemas.microsoft.com/office/powerpoint/2010/main" val="2482865387"/>
              </p:ext>
            </p:extLst>
          </p:nvPr>
        </p:nvGraphicFramePr>
        <p:xfrm>
          <a:off x="551163" y="812800"/>
          <a:ext cx="8101900" cy="5760830"/>
        </p:xfrm>
        <a:graphic>
          <a:graphicData uri="http://schemas.openxmlformats.org/drawingml/2006/table">
            <a:tbl>
              <a:tblPr firstRow="1" bandRow="1">
                <a:noFill/>
                <a:tableStyleId>{103B6472-066D-46E3-95F5-4CA65A2F9514}</a:tableStyleId>
              </a:tblPr>
              <a:tblGrid>
                <a:gridCol w="1211600">
                  <a:extLst>
                    <a:ext uri="{9D8B030D-6E8A-4147-A177-3AD203B41FA5}">
                      <a16:colId xmlns="" xmlns:a16="http://schemas.microsoft.com/office/drawing/2014/main" val="20000"/>
                    </a:ext>
                  </a:extLst>
                </a:gridCol>
                <a:gridCol w="2623100">
                  <a:extLst>
                    <a:ext uri="{9D8B030D-6E8A-4147-A177-3AD203B41FA5}">
                      <a16:colId xmlns="" xmlns:a16="http://schemas.microsoft.com/office/drawing/2014/main" val="20001"/>
                    </a:ext>
                  </a:extLst>
                </a:gridCol>
                <a:gridCol w="1872350">
                  <a:extLst>
                    <a:ext uri="{9D8B030D-6E8A-4147-A177-3AD203B41FA5}">
                      <a16:colId xmlns="" xmlns:a16="http://schemas.microsoft.com/office/drawing/2014/main" val="20002"/>
                    </a:ext>
                  </a:extLst>
                </a:gridCol>
                <a:gridCol w="2394850">
                  <a:extLst>
                    <a:ext uri="{9D8B030D-6E8A-4147-A177-3AD203B41FA5}">
                      <a16:colId xmlns="" xmlns:a16="http://schemas.microsoft.com/office/drawing/2014/main" val="20003"/>
                    </a:ext>
                  </a:extLst>
                </a:gridCol>
              </a:tblGrid>
              <a:tr h="0">
                <a:tc>
                  <a:txBody>
                    <a:bodyPr/>
                    <a:lstStyle/>
                    <a:p>
                      <a:pPr marL="0" marR="0" lvl="0" indent="0" algn="ctr" rtl="0">
                        <a:spcBef>
                          <a:spcPts val="0"/>
                        </a:spcBef>
                        <a:spcAft>
                          <a:spcPts val="0"/>
                        </a:spcAft>
                        <a:buNone/>
                      </a:pPr>
                      <a:r>
                        <a:rPr lang="gu-IN" sz="2400" b="0" dirty="0">
                          <a:cs typeface="+mn-cs"/>
                        </a:rPr>
                        <a:t>ક્રમ સંખ્યા</a:t>
                      </a:r>
                      <a:r>
                        <a:rPr lang="gu-IN" sz="1800" b="0" dirty="0">
                          <a:cs typeface="+mn-cs"/>
                        </a:rPr>
                        <a:t> </a:t>
                      </a:r>
                      <a:r>
                        <a:rPr lang="gu-IN" sz="2400" b="0" dirty="0">
                          <a:cs typeface="+mn-cs"/>
                        </a:rPr>
                        <a:t> </a:t>
                      </a:r>
                      <a:endParaRPr sz="2400" b="0" u="none" strike="noStrike" cap="none" dirty="0">
                        <a:latin typeface="Calibri"/>
                        <a:ea typeface="Calibri"/>
                        <a:cs typeface="+mn-cs"/>
                        <a:sym typeface="Calibri"/>
                      </a:endParaRPr>
                    </a:p>
                  </a:txBody>
                  <a:tcPr marL="91450" marR="91450" marT="45725" marB="45725"/>
                </a:tc>
                <a:tc>
                  <a:txBody>
                    <a:bodyPr/>
                    <a:lstStyle/>
                    <a:p>
                      <a:pPr marL="0" marR="0" lvl="0" indent="0" algn="ctr" rtl="0">
                        <a:spcBef>
                          <a:spcPts val="0"/>
                        </a:spcBef>
                        <a:spcAft>
                          <a:spcPts val="0"/>
                        </a:spcAft>
                        <a:buNone/>
                      </a:pPr>
                      <a:r>
                        <a:rPr lang="gu-IN" sz="2400" b="0" u="none" strike="noStrike" cap="none" dirty="0">
                          <a:latin typeface="Calibri"/>
                          <a:ea typeface="Calibri"/>
                          <a:cs typeface="+mn-cs"/>
                          <a:sym typeface="Calibri"/>
                        </a:rPr>
                        <a:t>પ્રાણીઓ / પક્ષીઓ / કીટકો / માછલીઓ</a:t>
                      </a:r>
                      <a:endParaRPr b="0" dirty="0">
                        <a:cs typeface="+mn-cs"/>
                      </a:endParaRPr>
                    </a:p>
                  </a:txBody>
                  <a:tcPr marL="91450" marR="91450" marT="45725" marB="45725"/>
                </a:tc>
                <a:tc>
                  <a:txBody>
                    <a:bodyPr/>
                    <a:lstStyle/>
                    <a:p>
                      <a:pPr marL="0" marR="0" lvl="0" indent="0" algn="ctr" rtl="0">
                        <a:spcBef>
                          <a:spcPts val="0"/>
                        </a:spcBef>
                        <a:spcAft>
                          <a:spcPts val="0"/>
                        </a:spcAft>
                        <a:buNone/>
                      </a:pPr>
                      <a:r>
                        <a:rPr lang="gu-IN" sz="2400" b="0" i="0" u="none" strike="noStrike" cap="none" dirty="0">
                          <a:solidFill>
                            <a:schemeClr val="dk1"/>
                          </a:solidFill>
                          <a:latin typeface="Calibri"/>
                          <a:ea typeface="Calibri"/>
                          <a:cs typeface="+mn-cs"/>
                          <a:sym typeface="Calibri"/>
                        </a:rPr>
                        <a:t>તેઓ શું ખાય છે / પીવે છે?</a:t>
                      </a:r>
                      <a:endParaRPr sz="2400" b="0" i="0" u="none" strike="noStrike" cap="none" dirty="0">
                        <a:solidFill>
                          <a:schemeClr val="dk1"/>
                        </a:solidFill>
                        <a:latin typeface="Calibri"/>
                        <a:ea typeface="Calibri"/>
                        <a:cs typeface="+mn-cs"/>
                        <a:sym typeface="Arial"/>
                      </a:endParaRPr>
                    </a:p>
                  </a:txBody>
                  <a:tcPr marL="91450" marR="91450" marT="45725" marB="45725"/>
                </a:tc>
                <a:tc>
                  <a:txBody>
                    <a:bodyPr/>
                    <a:lstStyle/>
                    <a:p>
                      <a:r>
                        <a:rPr lang="gu-IN" sz="2400" b="0" i="0" u="none" strike="noStrike" cap="none" dirty="0">
                          <a:solidFill>
                            <a:schemeClr val="dk1"/>
                          </a:solidFill>
                          <a:latin typeface="Calibri"/>
                          <a:ea typeface="Calibri"/>
                          <a:cs typeface="+mn-cs"/>
                          <a:sym typeface="Arial"/>
                        </a:rPr>
                        <a:t>તેઓ પોતાનો ખોરાક કેવી રીતે </a:t>
                      </a:r>
                      <a:r>
                        <a:rPr lang="gu-IN" sz="2400" b="0" i="0" u="none" strike="noStrike" cap="none">
                          <a:solidFill>
                            <a:schemeClr val="dk1"/>
                          </a:solidFill>
                          <a:latin typeface="Calibri"/>
                          <a:ea typeface="Calibri"/>
                          <a:cs typeface="+mn-cs"/>
                          <a:sym typeface="Arial"/>
                        </a:rPr>
                        <a:t>શોધે છે?</a:t>
                      </a:r>
                      <a:endParaRPr sz="2400" b="0" i="0" u="none" strike="noStrike" cap="none" dirty="0">
                        <a:solidFill>
                          <a:schemeClr val="dk1"/>
                        </a:solidFill>
                        <a:latin typeface="Calibri"/>
                        <a:ea typeface="Calibri"/>
                        <a:cs typeface="+mn-cs"/>
                        <a:sym typeface="Arial"/>
                      </a:endParaRPr>
                    </a:p>
                  </a:txBody>
                  <a:tcPr marL="91450" marR="91450" marT="45725" marB="45725"/>
                </a:tc>
                <a:extLst>
                  <a:ext uri="{0D108BD9-81ED-4DB2-BD59-A6C34878D82A}">
                    <a16:rowId xmlns="" xmlns:a16="http://schemas.microsoft.com/office/drawing/2014/main" val="10000"/>
                  </a:ext>
                </a:extLst>
              </a:tr>
              <a:tr h="432650">
                <a:tc>
                  <a:txBody>
                    <a:bodyPr/>
                    <a:lstStyle/>
                    <a:p>
                      <a:pPr marL="0" marR="0" lvl="0" indent="0" algn="ctr" rtl="0">
                        <a:spcBef>
                          <a:spcPts val="0"/>
                        </a:spcBef>
                        <a:spcAft>
                          <a:spcPts val="0"/>
                        </a:spcAft>
                        <a:buNone/>
                      </a:pPr>
                      <a:r>
                        <a:rPr lang="en-US" sz="2400" b="0" u="none" strike="noStrike" cap="none">
                          <a:latin typeface="Calibri"/>
                          <a:ea typeface="Calibri"/>
                          <a:cs typeface="Calibri"/>
                          <a:sym typeface="Calibri"/>
                        </a:rPr>
                        <a:t>1.</a:t>
                      </a:r>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extLst>
                  <a:ext uri="{0D108BD9-81ED-4DB2-BD59-A6C34878D82A}">
                    <a16:rowId xmlns="" xmlns:a16="http://schemas.microsoft.com/office/drawing/2014/main" val="10001"/>
                  </a:ext>
                </a:extLst>
              </a:tr>
              <a:tr h="432650">
                <a:tc>
                  <a:txBody>
                    <a:bodyPr/>
                    <a:lstStyle/>
                    <a:p>
                      <a:pPr marL="0" marR="0" lvl="0" indent="0" algn="ctr" rtl="0">
                        <a:spcBef>
                          <a:spcPts val="0"/>
                        </a:spcBef>
                        <a:spcAft>
                          <a:spcPts val="0"/>
                        </a:spcAft>
                        <a:buNone/>
                      </a:pPr>
                      <a:r>
                        <a:rPr lang="en-US" sz="2400" b="0">
                          <a:latin typeface="Calibri"/>
                          <a:ea typeface="Calibri"/>
                          <a:cs typeface="Calibri"/>
                          <a:sym typeface="Calibri"/>
                        </a:rPr>
                        <a:t>2.</a:t>
                      </a:r>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extLst>
                  <a:ext uri="{0D108BD9-81ED-4DB2-BD59-A6C34878D82A}">
                    <a16:rowId xmlns="" xmlns:a16="http://schemas.microsoft.com/office/drawing/2014/main" val="10002"/>
                  </a:ext>
                </a:extLst>
              </a:tr>
              <a:tr h="432650">
                <a:tc>
                  <a:txBody>
                    <a:bodyPr/>
                    <a:lstStyle/>
                    <a:p>
                      <a:pPr marL="0" marR="0" lvl="0" indent="0" algn="ctr" rtl="0">
                        <a:spcBef>
                          <a:spcPts val="0"/>
                        </a:spcBef>
                        <a:spcAft>
                          <a:spcPts val="0"/>
                        </a:spcAft>
                        <a:buNone/>
                      </a:pPr>
                      <a:r>
                        <a:rPr lang="en-US" sz="2400" b="0">
                          <a:latin typeface="Calibri"/>
                          <a:ea typeface="Calibri"/>
                          <a:cs typeface="Calibri"/>
                          <a:sym typeface="Calibri"/>
                        </a:rPr>
                        <a:t>3.</a:t>
                      </a:r>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extLst>
                  <a:ext uri="{0D108BD9-81ED-4DB2-BD59-A6C34878D82A}">
                    <a16:rowId xmlns="" xmlns:a16="http://schemas.microsoft.com/office/drawing/2014/main" val="10003"/>
                  </a:ext>
                </a:extLst>
              </a:tr>
              <a:tr h="432650">
                <a:tc>
                  <a:txBody>
                    <a:bodyPr/>
                    <a:lstStyle/>
                    <a:p>
                      <a:pPr marL="0" marR="0" lvl="0" indent="0" algn="ctr" rtl="0">
                        <a:spcBef>
                          <a:spcPts val="0"/>
                        </a:spcBef>
                        <a:spcAft>
                          <a:spcPts val="0"/>
                        </a:spcAft>
                        <a:buNone/>
                      </a:pPr>
                      <a:r>
                        <a:rPr lang="en-US" sz="2400" b="0">
                          <a:latin typeface="Calibri"/>
                          <a:ea typeface="Calibri"/>
                          <a:cs typeface="Calibri"/>
                          <a:sym typeface="Calibri"/>
                        </a:rPr>
                        <a:t>4.</a:t>
                      </a:r>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dirty="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extLst>
                  <a:ext uri="{0D108BD9-81ED-4DB2-BD59-A6C34878D82A}">
                    <a16:rowId xmlns="" xmlns:a16="http://schemas.microsoft.com/office/drawing/2014/main" val="10004"/>
                  </a:ext>
                </a:extLst>
              </a:tr>
              <a:tr h="432650">
                <a:tc>
                  <a:txBody>
                    <a:bodyPr/>
                    <a:lstStyle/>
                    <a:p>
                      <a:pPr marL="0" marR="0" lvl="0" indent="0" algn="ctr" rtl="0">
                        <a:spcBef>
                          <a:spcPts val="0"/>
                        </a:spcBef>
                        <a:spcAft>
                          <a:spcPts val="0"/>
                        </a:spcAft>
                        <a:buNone/>
                      </a:pPr>
                      <a:r>
                        <a:rPr lang="en-US" sz="2400" b="0">
                          <a:latin typeface="Calibri"/>
                          <a:ea typeface="Calibri"/>
                          <a:cs typeface="Calibri"/>
                          <a:sym typeface="Calibri"/>
                        </a:rPr>
                        <a:t>5.</a:t>
                      </a:r>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extLst>
                  <a:ext uri="{0D108BD9-81ED-4DB2-BD59-A6C34878D82A}">
                    <a16:rowId xmlns="" xmlns:a16="http://schemas.microsoft.com/office/drawing/2014/main" val="10005"/>
                  </a:ext>
                </a:extLst>
              </a:tr>
              <a:tr h="432650">
                <a:tc>
                  <a:txBody>
                    <a:bodyPr/>
                    <a:lstStyle/>
                    <a:p>
                      <a:pPr marL="0" marR="0" lvl="0" indent="0" algn="ctr" rtl="0">
                        <a:spcBef>
                          <a:spcPts val="0"/>
                        </a:spcBef>
                        <a:spcAft>
                          <a:spcPts val="0"/>
                        </a:spcAft>
                        <a:buNone/>
                      </a:pPr>
                      <a:r>
                        <a:rPr lang="en-US" sz="2400" b="0">
                          <a:latin typeface="Calibri"/>
                          <a:ea typeface="Calibri"/>
                          <a:cs typeface="Calibri"/>
                          <a:sym typeface="Calibri"/>
                        </a:rPr>
                        <a:t>6.</a:t>
                      </a:r>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extLst>
                  <a:ext uri="{0D108BD9-81ED-4DB2-BD59-A6C34878D82A}">
                    <a16:rowId xmlns="" xmlns:a16="http://schemas.microsoft.com/office/drawing/2014/main" val="10006"/>
                  </a:ext>
                </a:extLst>
              </a:tr>
              <a:tr h="432650">
                <a:tc>
                  <a:txBody>
                    <a:bodyPr/>
                    <a:lstStyle/>
                    <a:p>
                      <a:pPr marL="0" marR="0" lvl="0" indent="0" algn="ctr" rtl="0">
                        <a:spcBef>
                          <a:spcPts val="0"/>
                        </a:spcBef>
                        <a:spcAft>
                          <a:spcPts val="0"/>
                        </a:spcAft>
                        <a:buNone/>
                      </a:pPr>
                      <a:r>
                        <a:rPr lang="en-US" sz="2400" b="0">
                          <a:latin typeface="Calibri"/>
                          <a:ea typeface="Calibri"/>
                          <a:cs typeface="Calibri"/>
                          <a:sym typeface="Calibri"/>
                        </a:rPr>
                        <a:t>7.</a:t>
                      </a:r>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extLst>
                  <a:ext uri="{0D108BD9-81ED-4DB2-BD59-A6C34878D82A}">
                    <a16:rowId xmlns="" xmlns:a16="http://schemas.microsoft.com/office/drawing/2014/main" val="10007"/>
                  </a:ext>
                </a:extLst>
              </a:tr>
              <a:tr h="432650">
                <a:tc>
                  <a:txBody>
                    <a:bodyPr/>
                    <a:lstStyle/>
                    <a:p>
                      <a:pPr marL="0" marR="0" lvl="0" indent="0" algn="ctr" rtl="0">
                        <a:spcBef>
                          <a:spcPts val="0"/>
                        </a:spcBef>
                        <a:spcAft>
                          <a:spcPts val="0"/>
                        </a:spcAft>
                        <a:buNone/>
                      </a:pPr>
                      <a:r>
                        <a:rPr lang="en-US" sz="2400" b="0">
                          <a:latin typeface="Calibri"/>
                          <a:ea typeface="Calibri"/>
                          <a:cs typeface="Calibri"/>
                          <a:sym typeface="Calibri"/>
                        </a:rPr>
                        <a:t>8.</a:t>
                      </a:r>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extLst>
                  <a:ext uri="{0D108BD9-81ED-4DB2-BD59-A6C34878D82A}">
                    <a16:rowId xmlns="" xmlns:a16="http://schemas.microsoft.com/office/drawing/2014/main" val="10008"/>
                  </a:ext>
                </a:extLst>
              </a:tr>
              <a:tr h="432650">
                <a:tc>
                  <a:txBody>
                    <a:bodyPr/>
                    <a:lstStyle/>
                    <a:p>
                      <a:pPr marL="0" marR="0" lvl="0" indent="0" algn="ctr" rtl="0">
                        <a:spcBef>
                          <a:spcPts val="0"/>
                        </a:spcBef>
                        <a:spcAft>
                          <a:spcPts val="0"/>
                        </a:spcAft>
                        <a:buNone/>
                      </a:pPr>
                      <a:r>
                        <a:rPr lang="en-US" sz="2400" b="0">
                          <a:latin typeface="Calibri"/>
                          <a:ea typeface="Calibri"/>
                          <a:cs typeface="Calibri"/>
                          <a:sym typeface="Calibri"/>
                        </a:rPr>
                        <a:t>9.</a:t>
                      </a:r>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extLst>
                  <a:ext uri="{0D108BD9-81ED-4DB2-BD59-A6C34878D82A}">
                    <a16:rowId xmlns="" xmlns:a16="http://schemas.microsoft.com/office/drawing/2014/main" val="10009"/>
                  </a:ext>
                </a:extLst>
              </a:tr>
              <a:tr h="432650">
                <a:tc>
                  <a:txBody>
                    <a:bodyPr/>
                    <a:lstStyle/>
                    <a:p>
                      <a:pPr marL="0" marR="0" lvl="0" indent="0" algn="ctr" rtl="0">
                        <a:spcBef>
                          <a:spcPts val="0"/>
                        </a:spcBef>
                        <a:spcAft>
                          <a:spcPts val="0"/>
                        </a:spcAft>
                        <a:buNone/>
                      </a:pPr>
                      <a:r>
                        <a:rPr lang="en-US" sz="2400" b="0" dirty="0">
                          <a:latin typeface="Calibri"/>
                          <a:ea typeface="Calibri"/>
                          <a:cs typeface="Calibri"/>
                          <a:sym typeface="Calibri"/>
                        </a:rPr>
                        <a:t>10.</a:t>
                      </a:r>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endParaRPr sz="2400" b="0" dirty="0">
                        <a:latin typeface="Calibri"/>
                        <a:ea typeface="Calibri"/>
                        <a:cs typeface="Calibri"/>
                        <a:sym typeface="Calibri"/>
                      </a:endParaRPr>
                    </a:p>
                  </a:txBody>
                  <a:tcPr marL="91450" marR="91450" marT="45725" marB="45725"/>
                </a:tc>
                <a:extLst>
                  <a:ext uri="{0D108BD9-81ED-4DB2-BD59-A6C34878D82A}">
                    <a16:rowId xmlns="" xmlns:a16="http://schemas.microsoft.com/office/drawing/2014/main" val="10010"/>
                  </a:ext>
                </a:extLst>
              </a:tr>
            </a:tbl>
          </a:graphicData>
        </a:graphic>
      </p:graphicFrame>
      <p:sp>
        <p:nvSpPr>
          <p:cNvPr id="56" name="Google Shape;56;p3"/>
          <p:cNvSpPr txBox="1"/>
          <p:nvPr/>
        </p:nvSpPr>
        <p:spPr>
          <a:xfrm>
            <a:off x="1752600" y="76200"/>
            <a:ext cx="5025342" cy="646290"/>
          </a:xfrm>
          <a:prstGeom prst="rect">
            <a:avLst/>
          </a:prstGeom>
          <a:solidFill>
            <a:srgbClr val="FFC000"/>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lvl="0" algn="ctr"/>
            <a:r>
              <a:rPr lang="gu-IN" sz="3600" b="1" cap="small" dirty="0" smtClean="0">
                <a:solidFill>
                  <a:schemeClr val="dk1"/>
                </a:solidFill>
                <a:latin typeface="Calibri"/>
                <a:ea typeface="Calibri"/>
                <a:cs typeface="Calibri"/>
                <a:sym typeface="Calibri"/>
              </a:rPr>
              <a:t>અવલોકન કોષ્ટક</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2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4"/>
          <p:cNvSpPr txBox="1"/>
          <p:nvPr/>
        </p:nvSpPr>
        <p:spPr>
          <a:xfrm>
            <a:off x="850423" y="1143000"/>
            <a:ext cx="7379100" cy="1200288"/>
          </a:xfrm>
          <a:prstGeom prst="rect">
            <a:avLst/>
          </a:prstGeom>
          <a:solidFill>
            <a:schemeClr val="lt1"/>
          </a:solidFill>
          <a:ln w="2540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gu-IN" sz="2400" b="0" i="0" u="none" strike="noStrike" dirty="0">
                <a:solidFill>
                  <a:schemeClr val="tx1"/>
                </a:solidFill>
                <a:effectLst/>
                <a:latin typeface="Calibri" panose="020F0502020204030204" pitchFamily="34" charset="0"/>
                <a:cs typeface="Calibri" panose="020F0502020204030204" pitchFamily="34" charset="0"/>
              </a:rPr>
              <a:t>આ પ્રવૃત્તિ વિદ્યાર્થીઓને સમજવામાં મદદ કરે છે કે વિવિધ જીવસર્જીતોની ખોરાકની આદતો અને ખાવાની રીતો અલગ-અલગ હોય છે</a:t>
            </a:r>
            <a:r>
              <a:rPr lang="en-US" sz="2400" b="0" i="0" u="none" strike="noStrike" dirty="0">
                <a:solidFill>
                  <a:schemeClr val="tx1"/>
                </a:solidFill>
                <a:effectLst/>
                <a:latin typeface="Calibri" panose="020F0502020204030204" pitchFamily="34" charset="0"/>
                <a:cs typeface="Calibri" panose="020F0502020204030204" pitchFamily="34" charset="0"/>
              </a:rPr>
              <a:t>.</a:t>
            </a:r>
            <a:endParaRPr sz="2400" dirty="0">
              <a:solidFill>
                <a:schemeClr val="tx1"/>
              </a:solidFill>
              <a:latin typeface="Calibri" panose="020F0502020204030204" pitchFamily="34" charset="0"/>
              <a:ea typeface="Calibri"/>
              <a:cs typeface="Calibri" panose="020F0502020204030204" pitchFamily="34" charset="0"/>
              <a:sym typeface="Calibri"/>
            </a:endParaRPr>
          </a:p>
        </p:txBody>
      </p:sp>
      <p:sp>
        <p:nvSpPr>
          <p:cNvPr id="63" name="Google Shape;63;p4"/>
          <p:cNvSpPr txBox="1"/>
          <p:nvPr/>
        </p:nvSpPr>
        <p:spPr>
          <a:xfrm>
            <a:off x="2739342" y="76200"/>
            <a:ext cx="3432858" cy="646331"/>
          </a:xfrm>
          <a:prstGeom prst="rect">
            <a:avLst/>
          </a:prstGeom>
          <a:solidFill>
            <a:srgbClr val="FFC000"/>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lvl="0" algn="ctr"/>
            <a:r>
              <a:rPr lang="gu-IN" sz="3600" b="1" cap="small" dirty="0" smtClean="0">
                <a:solidFill>
                  <a:schemeClr val="dk1"/>
                </a:solidFill>
                <a:latin typeface="Calibri"/>
                <a:ea typeface="Calibri"/>
                <a:cs typeface="Calibri"/>
                <a:sym typeface="Calibri"/>
              </a:rPr>
              <a:t>નિષ્કર્ષ</a:t>
            </a:r>
            <a:endParaRPr/>
          </a:p>
        </p:txBody>
      </p:sp>
      <p:pic>
        <p:nvPicPr>
          <p:cNvPr id="64" name="Google Shape;64;p4" descr="Animal Cartoon Face, Cartoon Face, Cartoon, Animal"/>
          <p:cNvPicPr preferRelativeResize="0"/>
          <p:nvPr/>
        </p:nvPicPr>
        <p:blipFill rotWithShape="1">
          <a:blip r:embed="rId3">
            <a:alphaModFix/>
          </a:blip>
          <a:srcRect/>
          <a:stretch/>
        </p:blipFill>
        <p:spPr>
          <a:xfrm>
            <a:off x="2590800" y="2362200"/>
            <a:ext cx="4157662" cy="393366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5"/>
          <p:cNvSpPr txBox="1">
            <a:spLocks noGrp="1"/>
          </p:cNvSpPr>
          <p:nvPr>
            <p:ph type="title"/>
          </p:nvPr>
        </p:nvSpPr>
        <p:spPr>
          <a:xfrm>
            <a:off x="2743200" y="152400"/>
            <a:ext cx="3962400" cy="646331"/>
          </a:xfrm>
          <a:prstGeom prst="rect">
            <a:avLst/>
          </a:prstGeom>
          <a:no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lvl="0" indent="0" algn="ctr" rtl="0">
              <a:spcBef>
                <a:spcPts val="0"/>
              </a:spcBef>
              <a:spcAft>
                <a:spcPts val="0"/>
              </a:spcAft>
              <a:buClr>
                <a:schemeClr val="dk1"/>
              </a:buClr>
              <a:buSzPts val="3600"/>
              <a:buFont typeface="Calibri"/>
              <a:buNone/>
            </a:pPr>
            <a:r>
              <a:rPr lang="en-US" sz="3600" b="0" i="0" u="none" strike="noStrike" cap="small">
                <a:solidFill>
                  <a:schemeClr val="dk1"/>
                </a:solidFill>
                <a:latin typeface="Calibri"/>
                <a:ea typeface="Calibri"/>
                <a:cs typeface="Calibri"/>
                <a:sym typeface="Calibri"/>
              </a:rPr>
              <a:t>MM INDEX</a:t>
            </a:r>
            <a:endParaRPr sz="3600" b="0" i="0" u="none" strike="noStrike" cap="small">
              <a:solidFill>
                <a:schemeClr val="dk1"/>
              </a:solidFill>
              <a:latin typeface="Calibri"/>
              <a:ea typeface="Calibri"/>
              <a:cs typeface="Calibri"/>
              <a:sym typeface="Calibri"/>
            </a:endParaRPr>
          </a:p>
        </p:txBody>
      </p:sp>
      <p:graphicFrame>
        <p:nvGraphicFramePr>
          <p:cNvPr id="71" name="Google Shape;71;p5"/>
          <p:cNvGraphicFramePr/>
          <p:nvPr/>
        </p:nvGraphicFramePr>
        <p:xfrm>
          <a:off x="457200" y="1397001"/>
          <a:ext cx="8229600" cy="3193125"/>
        </p:xfrm>
        <a:graphic>
          <a:graphicData uri="http://schemas.openxmlformats.org/drawingml/2006/table">
            <a:tbl>
              <a:tblPr firstRow="1" bandRow="1">
                <a:noFill/>
                <a:tableStyleId>{D0B02C32-D890-4A1F-8F44-9D610F1E9FFF}</a:tableStyleId>
              </a:tblPr>
              <a:tblGrid>
                <a:gridCol w="914400">
                  <a:extLst>
                    <a:ext uri="{9D8B030D-6E8A-4147-A177-3AD203B41FA5}">
                      <a16:colId xmlns="" xmlns:a16="http://schemas.microsoft.com/office/drawing/2014/main" val="20000"/>
                    </a:ext>
                  </a:extLst>
                </a:gridCol>
                <a:gridCol w="1295400">
                  <a:extLst>
                    <a:ext uri="{9D8B030D-6E8A-4147-A177-3AD203B41FA5}">
                      <a16:colId xmlns="" xmlns:a16="http://schemas.microsoft.com/office/drawing/2014/main" val="20001"/>
                    </a:ext>
                  </a:extLst>
                </a:gridCol>
                <a:gridCol w="6019800">
                  <a:extLst>
                    <a:ext uri="{9D8B030D-6E8A-4147-A177-3AD203B41FA5}">
                      <a16:colId xmlns="" xmlns:a16="http://schemas.microsoft.com/office/drawing/2014/main" val="20002"/>
                    </a:ext>
                  </a:extLst>
                </a:gridCol>
              </a:tblGrid>
              <a:tr h="638625">
                <a:tc>
                  <a:txBody>
                    <a:bodyPr/>
                    <a:lstStyle/>
                    <a:p>
                      <a:pPr marL="0" marR="0" lvl="0" indent="0" algn="ctr" rtl="0">
                        <a:spcBef>
                          <a:spcPts val="0"/>
                        </a:spcBef>
                        <a:spcAft>
                          <a:spcPts val="0"/>
                        </a:spcAft>
                        <a:buNone/>
                      </a:pPr>
                      <a:r>
                        <a:rPr lang="en-US" sz="1800" dirty="0">
                          <a:solidFill>
                            <a:schemeClr val="dk1"/>
                          </a:solidFill>
                        </a:rPr>
                        <a:t>Slide#</a:t>
                      </a:r>
                      <a:endParaRPr sz="180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a:solidFill>
                            <a:schemeClr val="dk1"/>
                          </a:solidFill>
                        </a:rPr>
                        <a:t>Thumbnail</a:t>
                      </a:r>
                      <a:endParaRPr sz="180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800">
                          <a:solidFill>
                            <a:schemeClr val="dk1"/>
                          </a:solidFill>
                        </a:rPr>
                        <a:t>Source and Attribution</a:t>
                      </a:r>
                      <a:endParaRPr sz="180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0"/>
                  </a:ext>
                </a:extLst>
              </a:tr>
              <a:tr h="638625">
                <a:tc>
                  <a:txBody>
                    <a:bodyPr/>
                    <a:lstStyle/>
                    <a:p>
                      <a:pPr marL="0" marR="0" lvl="0" indent="0" algn="l" rtl="0">
                        <a:spcBef>
                          <a:spcPts val="0"/>
                        </a:spcBef>
                        <a:spcAft>
                          <a:spcPts val="0"/>
                        </a:spcAft>
                        <a:buNone/>
                      </a:pPr>
                      <a:r>
                        <a:rPr lang="en-US" sz="1200">
                          <a:solidFill>
                            <a:schemeClr val="dk1"/>
                          </a:solidFill>
                        </a:rPr>
                        <a:t>2</a:t>
                      </a:r>
                      <a:endParaRPr sz="120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20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1050">
                          <a:solidFill>
                            <a:schemeClr val="dk1"/>
                          </a:solidFill>
                          <a:latin typeface="Calibri"/>
                          <a:ea typeface="Calibri"/>
                          <a:cs typeface="Calibri"/>
                          <a:sym typeface="Calibri"/>
                        </a:rPr>
                        <a:t>http://www.freestockphotos.biz/stockphoto/14342</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1"/>
                  </a:ext>
                </a:extLst>
              </a:tr>
              <a:tr h="638625">
                <a:tc>
                  <a:txBody>
                    <a:bodyPr/>
                    <a:lstStyle/>
                    <a:p>
                      <a:pPr marL="0" marR="0" lvl="0" indent="0" algn="l" rtl="0">
                        <a:spcBef>
                          <a:spcPts val="0"/>
                        </a:spcBef>
                        <a:spcAft>
                          <a:spcPts val="0"/>
                        </a:spcAft>
                        <a:buNone/>
                      </a:pPr>
                      <a:r>
                        <a:rPr lang="en-US" sz="1200">
                          <a:solidFill>
                            <a:schemeClr val="dk1"/>
                          </a:solidFill>
                        </a:rPr>
                        <a:t>2</a:t>
                      </a:r>
                      <a:endParaRPr sz="120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20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50"/>
                        <a:buFont typeface="Calibri"/>
                        <a:buNone/>
                      </a:pPr>
                      <a:r>
                        <a:rPr lang="en-US" sz="1050" u="none" dirty="0">
                          <a:solidFill>
                            <a:schemeClr val="tx1"/>
                          </a:solidFill>
                          <a:latin typeface="Calibri"/>
                          <a:ea typeface="Calibri"/>
                          <a:cs typeface="Calibri"/>
                          <a:sym typeface="Calibri"/>
                        </a:rPr>
                        <a:t>Pen: https://pixabay.com/illustrations/pen-office-stationary-ink-writing-3118499/</a:t>
                      </a:r>
                      <a:endParaRPr sz="1050" u="none">
                        <a:solidFill>
                          <a:schemeClr val="tx1"/>
                        </a:solidFill>
                        <a:latin typeface="Calibri"/>
                        <a:ea typeface="Calibri"/>
                        <a:cs typeface="Calibri"/>
                        <a:sym typeface="Calibri"/>
                      </a:endParaRPr>
                    </a:p>
                    <a:p>
                      <a:pPr marL="0" marR="0" lvl="0" indent="0" algn="l" rtl="0">
                        <a:spcBef>
                          <a:spcPts val="0"/>
                        </a:spcBef>
                        <a:spcAft>
                          <a:spcPts val="0"/>
                        </a:spcAft>
                        <a:buNone/>
                      </a:pPr>
                      <a:endParaRPr sz="1050">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2"/>
                  </a:ext>
                </a:extLst>
              </a:tr>
              <a:tr h="638625">
                <a:tc>
                  <a:txBody>
                    <a:bodyPr/>
                    <a:lstStyle/>
                    <a:p>
                      <a:pPr marL="0" marR="0" lvl="0" indent="0" algn="l" rtl="0">
                        <a:spcBef>
                          <a:spcPts val="0"/>
                        </a:spcBef>
                        <a:spcAft>
                          <a:spcPts val="0"/>
                        </a:spcAft>
                        <a:buNone/>
                      </a:pPr>
                      <a:r>
                        <a:rPr lang="en-US" sz="1200">
                          <a:solidFill>
                            <a:schemeClr val="dk1"/>
                          </a:solidFill>
                        </a:rPr>
                        <a:t>2</a:t>
                      </a:r>
                      <a:endParaRPr sz="120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20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1050">
                          <a:solidFill>
                            <a:schemeClr val="dk1"/>
                          </a:solidFill>
                          <a:latin typeface="Calibri"/>
                          <a:ea typeface="Calibri"/>
                          <a:cs typeface="Calibri"/>
                          <a:sym typeface="Calibri"/>
                        </a:rPr>
                        <a:t>https://www.pxfuel.com/en/free-photo-elqaz</a:t>
                      </a:r>
                      <a:endParaRPr sz="1050">
                        <a:solidFill>
                          <a:schemeClr val="dk1"/>
                        </a:solidFill>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3"/>
                  </a:ext>
                </a:extLst>
              </a:tr>
              <a:tr h="638625">
                <a:tc>
                  <a:txBody>
                    <a:bodyPr/>
                    <a:lstStyle/>
                    <a:p>
                      <a:pPr marL="0" marR="0" lvl="0" indent="0" algn="l" rtl="0">
                        <a:spcBef>
                          <a:spcPts val="0"/>
                        </a:spcBef>
                        <a:spcAft>
                          <a:spcPts val="0"/>
                        </a:spcAft>
                        <a:buNone/>
                      </a:pPr>
                      <a:r>
                        <a:rPr lang="en-US" sz="1200">
                          <a:solidFill>
                            <a:schemeClr val="dk1"/>
                          </a:solidFill>
                        </a:rPr>
                        <a:t>4</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200">
                        <a:solidFill>
                          <a:schemeClr val="dk1"/>
                        </a:solidFill>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r>
                        <a:rPr lang="en-US" sz="1050">
                          <a:solidFill>
                            <a:schemeClr val="dk1"/>
                          </a:solidFill>
                          <a:latin typeface="Calibri"/>
                          <a:ea typeface="Calibri"/>
                          <a:cs typeface="Calibri"/>
                          <a:sym typeface="Calibri"/>
                        </a:rPr>
                        <a:t>https://pixabay.com/illustrations/animal-cartoon-face-cartoon-face-4956914/</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 xmlns:a16="http://schemas.microsoft.com/office/drawing/2014/main" val="10004"/>
                  </a:ext>
                </a:extLst>
              </a:tr>
            </a:tbl>
          </a:graphicData>
        </a:graphic>
      </p:graphicFrame>
      <p:pic>
        <p:nvPicPr>
          <p:cNvPr id="72" name="Google Shape;72;p5"/>
          <p:cNvPicPr preferRelativeResize="0"/>
          <p:nvPr/>
        </p:nvPicPr>
        <p:blipFill rotWithShape="1">
          <a:blip r:embed="rId3">
            <a:alphaModFix/>
          </a:blip>
          <a:srcRect/>
          <a:stretch/>
        </p:blipFill>
        <p:spPr>
          <a:xfrm>
            <a:off x="1600200" y="2120901"/>
            <a:ext cx="609600" cy="419100"/>
          </a:xfrm>
          <a:prstGeom prst="rect">
            <a:avLst/>
          </a:prstGeom>
          <a:noFill/>
          <a:ln>
            <a:noFill/>
          </a:ln>
          <a:effectLst>
            <a:outerShdw sx="1000" sy="1000" algn="tl" rotWithShape="0">
              <a:srgbClr val="333333"/>
            </a:outerShdw>
          </a:effectLst>
        </p:spPr>
      </p:pic>
      <p:pic>
        <p:nvPicPr>
          <p:cNvPr id="73" name="Google Shape;73;p5" descr="A close up of a pencil&#10;&#10;Description automatically generated"/>
          <p:cNvPicPr preferRelativeResize="0"/>
          <p:nvPr/>
        </p:nvPicPr>
        <p:blipFill rotWithShape="1">
          <a:blip r:embed="rId4">
            <a:alphaModFix/>
          </a:blip>
          <a:srcRect/>
          <a:stretch/>
        </p:blipFill>
        <p:spPr>
          <a:xfrm>
            <a:off x="1671854" y="3426863"/>
            <a:ext cx="616017" cy="410678"/>
          </a:xfrm>
          <a:prstGeom prst="rect">
            <a:avLst/>
          </a:prstGeom>
          <a:noFill/>
          <a:ln>
            <a:noFill/>
          </a:ln>
          <a:effectLst>
            <a:outerShdw sx="1000" sy="1000" algn="tl" rotWithShape="0">
              <a:srgbClr val="333333"/>
            </a:outerShdw>
          </a:effectLst>
        </p:spPr>
      </p:pic>
      <p:pic>
        <p:nvPicPr>
          <p:cNvPr id="74" name="Google Shape;74;p5" descr="A close up of a pen&#10;&#10;Description automatically generated"/>
          <p:cNvPicPr preferRelativeResize="0"/>
          <p:nvPr/>
        </p:nvPicPr>
        <p:blipFill rotWithShape="1">
          <a:blip r:embed="rId5">
            <a:alphaModFix/>
          </a:blip>
          <a:srcRect/>
          <a:stretch/>
        </p:blipFill>
        <p:spPr>
          <a:xfrm>
            <a:off x="1749927" y="2819400"/>
            <a:ext cx="459873" cy="334879"/>
          </a:xfrm>
          <a:prstGeom prst="rect">
            <a:avLst/>
          </a:prstGeom>
          <a:noFill/>
          <a:ln>
            <a:noFill/>
          </a:ln>
        </p:spPr>
      </p:pic>
      <p:pic>
        <p:nvPicPr>
          <p:cNvPr id="75" name="Google Shape;75;p5" descr="Animal Cartoon Face, Cartoon Face, Cartoon, Animal"/>
          <p:cNvPicPr preferRelativeResize="0"/>
          <p:nvPr/>
        </p:nvPicPr>
        <p:blipFill rotWithShape="1">
          <a:blip r:embed="rId6">
            <a:alphaModFix/>
          </a:blip>
          <a:srcRect/>
          <a:stretch/>
        </p:blipFill>
        <p:spPr>
          <a:xfrm>
            <a:off x="1826929" y="4110125"/>
            <a:ext cx="382871" cy="362244"/>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TotalTime>
  <Words>242</Words>
  <Application>Microsoft Office PowerPoint</Application>
  <PresentationFormat>On-screen Show (4:3)</PresentationFormat>
  <Paragraphs>57</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Slide 1</vt:lpstr>
      <vt:lpstr>Slide 2</vt:lpstr>
      <vt:lpstr>Slide 3</vt:lpstr>
      <vt:lpstr>Slide 4</vt:lpstr>
      <vt:lpstr>MM INDEX</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keshaba</dc:creator>
  <cp:lastModifiedBy>Satish</cp:lastModifiedBy>
  <cp:revision>9</cp:revision>
  <dcterms:created xsi:type="dcterms:W3CDTF">2018-12-16T04:20:25Z</dcterms:created>
  <dcterms:modified xsi:type="dcterms:W3CDTF">2026-05-21T15:16:00Z</dcterms:modified>
</cp:coreProperties>
</file>