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730" autoAdjust="0"/>
  </p:normalViewPr>
  <p:slideViewPr>
    <p:cSldViewPr>
      <p:cViewPr varScale="1">
        <p:scale>
          <a:sx n="71" d="100"/>
          <a:sy n="71" d="100"/>
        </p:scale>
        <p:origin x="-633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854711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=""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="" xmlns:a16="http://schemas.microsoft.com/office/drawing/2014/main" id="{B097E47E-9336-484B-837F-2D3551DFEFF9}"/>
              </a:ext>
            </a:extLst>
          </p:cNvPr>
          <p:cNvSpPr/>
          <p:nvPr/>
        </p:nvSpPr>
        <p:spPr>
          <a:xfrm>
            <a:off x="2807804" y="2438400"/>
            <a:ext cx="3528392" cy="21336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cs typeface="Arial" pitchFamily="34" charset="0"/>
              </a:rPr>
              <a:t>પ્રાણીઓના</a:t>
            </a:r>
            <a:r>
              <a:rPr lang="en-US" sz="54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cs typeface="Arial" pitchFamily="34" charset="0"/>
              </a:rPr>
              <a:t>દાંત</a:t>
            </a:r>
            <a:endParaRPr lang="en-US" sz="5400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6">
            <a:extLst>
              <a:ext uri="{FF2B5EF4-FFF2-40B4-BE49-F238E27FC236}">
                <a16:creationId xmlns="" xmlns:a16="http://schemas.microsoft.com/office/drawing/2014/main" id="{46E9439B-E25D-4B4A-AC72-43360A66091B}"/>
              </a:ext>
            </a:extLst>
          </p:cNvPr>
          <p:cNvSpPr/>
          <p:nvPr/>
        </p:nvSpPr>
        <p:spPr>
          <a:xfrm>
            <a:off x="395536" y="1196752"/>
            <a:ext cx="8352928" cy="1152128"/>
          </a:xfrm>
          <a:prstGeom prst="verticalScroll">
            <a:avLst/>
          </a:prstGeom>
          <a:solidFill>
            <a:schemeClr val="bg1"/>
          </a:solidFill>
          <a:ln>
            <a:solidFill>
              <a:srgbClr val="F616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પ્રાણીઓના દાંતનો આકાર આપણને જણાવે છે કે પ્રાણી કેવા પ્રકારનો ખોરાક ખાય છે.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97A5690-803C-4E37-A6E1-47E91F5C7D60}"/>
              </a:ext>
            </a:extLst>
          </p:cNvPr>
          <p:cNvGrpSpPr/>
          <p:nvPr/>
        </p:nvGrpSpPr>
        <p:grpSpPr>
          <a:xfrm>
            <a:off x="611560" y="2708920"/>
            <a:ext cx="7920880" cy="3384376"/>
            <a:chOff x="467544" y="2996952"/>
            <a:chExt cx="7699889" cy="3024336"/>
          </a:xfrm>
        </p:grpSpPr>
        <p:pic>
          <p:nvPicPr>
            <p:cNvPr id="4" name="Picture 2" descr="https://cdn.pixabay.com/photo/2013/02/06/19/45/bobcat-78762_960_720.jpg">
              <a:extLst>
                <a:ext uri="{FF2B5EF4-FFF2-40B4-BE49-F238E27FC236}">
                  <a16:creationId xmlns="" xmlns:a16="http://schemas.microsoft.com/office/drawing/2014/main" id="{E2381DE4-983C-4056-A005-C5D8D15D0F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2996952"/>
              <a:ext cx="3672407" cy="3024336"/>
            </a:xfrm>
            <a:prstGeom prst="rect">
              <a:avLst/>
            </a:prstGeom>
            <a:noFill/>
          </p:spPr>
        </p:pic>
        <p:pic>
          <p:nvPicPr>
            <p:cNvPr id="5" name="Picture 4" descr="https://cdn.pixabay.com/photo/2016/09/07/23/49/teeth-1652937_960_720.jpg">
              <a:extLst>
                <a:ext uri="{FF2B5EF4-FFF2-40B4-BE49-F238E27FC236}">
                  <a16:creationId xmlns="" xmlns:a16="http://schemas.microsoft.com/office/drawing/2014/main" id="{C18ED8A7-FFB4-4988-A6C0-B7EBB710EB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39952" y="2996952"/>
              <a:ext cx="4027481" cy="3024336"/>
            </a:xfrm>
            <a:prstGeom prst="rect">
              <a:avLst/>
            </a:prstGeom>
            <a:noFill/>
          </p:spPr>
        </p:pic>
      </p:grpSp>
      <p:sp>
        <p:nvSpPr>
          <p:cNvPr id="6" name="Rounded Rectangle 8">
            <a:extLst>
              <a:ext uri="{FF2B5EF4-FFF2-40B4-BE49-F238E27FC236}">
                <a16:creationId xmlns="" xmlns:a16="http://schemas.microsoft.com/office/drawing/2014/main" id="{73486838-B5CE-4C70-BC00-77921F99D4CC}"/>
              </a:ext>
            </a:extLst>
          </p:cNvPr>
          <p:cNvSpPr/>
          <p:nvPr/>
        </p:nvSpPr>
        <p:spPr>
          <a:xfrm>
            <a:off x="2699792" y="260648"/>
            <a:ext cx="3528392" cy="64807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પ્રાણીઓના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દાંત</a:t>
            </a:r>
            <a:endParaRPr lang="en-US" sz="3600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441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7">
            <a:extLst>
              <a:ext uri="{FF2B5EF4-FFF2-40B4-BE49-F238E27FC236}">
                <a16:creationId xmlns="" xmlns:a16="http://schemas.microsoft.com/office/drawing/2014/main" id="{13472232-C121-4D44-B064-27BAC5DB6D49}"/>
              </a:ext>
            </a:extLst>
          </p:cNvPr>
          <p:cNvSpPr/>
          <p:nvPr/>
        </p:nvSpPr>
        <p:spPr>
          <a:xfrm>
            <a:off x="107504" y="1196752"/>
            <a:ext cx="8712968" cy="1470248"/>
          </a:xfrm>
          <a:prstGeom prst="verticalScroll">
            <a:avLst/>
          </a:prstGeom>
          <a:solidFill>
            <a:schemeClr val="bg1"/>
          </a:solidFill>
          <a:ln>
            <a:solidFill>
              <a:srgbClr val="F616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gu-IN" sz="2400" b="1" i="0" dirty="0" smtClean="0">
                <a:solidFill>
                  <a:srgbClr val="1F1F1F"/>
                </a:solidFill>
                <a:effectLst/>
                <a:latin typeface="+mj-lt"/>
              </a:rPr>
              <a:t>ગાય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+mj-lt"/>
              </a:rPr>
              <a:t>, ઘોડો, ઘેટાં અને બકરી જેવા પ્રાણીઓના આગળના દાંત ઘાસ કાપવા માટે ટૂંકા હોય છે.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ઘાસ ચાવવા માટે બાજુઓના દાંત મોટા અને સપાટ હોય </a:t>
            </a:r>
            <a:r>
              <a:rPr lang="gu-IN" sz="2400" b="1" i="0" dirty="0" smtClean="0">
                <a:solidFill>
                  <a:srgbClr val="1F1F1F"/>
                </a:solidFill>
                <a:effectLst/>
                <a:latin typeface="inherit"/>
              </a:rPr>
              <a:t>છે.</a:t>
            </a:r>
            <a:endParaRPr lang="en-US" sz="2400" b="1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="" xmlns:a16="http://schemas.microsoft.com/office/drawing/2014/main" id="{69D72F58-DE71-4104-957F-9C98DB21F09A}"/>
              </a:ext>
            </a:extLst>
          </p:cNvPr>
          <p:cNvGrpSpPr/>
          <p:nvPr/>
        </p:nvGrpSpPr>
        <p:grpSpPr>
          <a:xfrm>
            <a:off x="539552" y="3212976"/>
            <a:ext cx="3816424" cy="2736304"/>
            <a:chOff x="395536" y="2780928"/>
            <a:chExt cx="4428491" cy="2952328"/>
          </a:xfrm>
        </p:grpSpPr>
        <p:pic>
          <p:nvPicPr>
            <p:cNvPr id="4" name="Picture 2" descr="Animal, Nature, Yawn, Tongue, Teeth, Tooth, Foot, Horse">
              <a:extLst>
                <a:ext uri="{FF2B5EF4-FFF2-40B4-BE49-F238E27FC236}">
                  <a16:creationId xmlns="" xmlns:a16="http://schemas.microsoft.com/office/drawing/2014/main" id="{B245A0E6-EB65-4031-89E3-64AA53E816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2780928"/>
              <a:ext cx="4428491" cy="2952328"/>
            </a:xfrm>
            <a:prstGeom prst="rect">
              <a:avLst/>
            </a:prstGeom>
            <a:noFill/>
          </p:spPr>
        </p:pic>
        <p:sp>
          <p:nvSpPr>
            <p:cNvPr id="5" name="Right Arrow 2">
              <a:extLst>
                <a:ext uri="{FF2B5EF4-FFF2-40B4-BE49-F238E27FC236}">
                  <a16:creationId xmlns="" xmlns:a16="http://schemas.microsoft.com/office/drawing/2014/main" id="{FD9159F1-7DF7-45A4-A65E-E56B1ED59150}"/>
                </a:ext>
              </a:extLst>
            </p:cNvPr>
            <p:cNvSpPr/>
            <p:nvPr/>
          </p:nvSpPr>
          <p:spPr>
            <a:xfrm rot="19330333" flipV="1">
              <a:off x="752122" y="4534087"/>
              <a:ext cx="1152128" cy="383508"/>
            </a:xfrm>
            <a:prstGeom prst="rightArrow">
              <a:avLst/>
            </a:prstGeom>
            <a:solidFill>
              <a:srgbClr val="F616DB"/>
            </a:solidFill>
            <a:ln>
              <a:solidFill>
                <a:srgbClr val="2F04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6" name="Rounded Rectangle 28">
            <a:extLst>
              <a:ext uri="{FF2B5EF4-FFF2-40B4-BE49-F238E27FC236}">
                <a16:creationId xmlns="" xmlns:a16="http://schemas.microsoft.com/office/drawing/2014/main" id="{5C1910E7-6D30-4DB0-B8D5-F17E2916C1F6}"/>
              </a:ext>
            </a:extLst>
          </p:cNvPr>
          <p:cNvSpPr/>
          <p:nvPr/>
        </p:nvSpPr>
        <p:spPr>
          <a:xfrm>
            <a:off x="2699792" y="188640"/>
            <a:ext cx="3528392" cy="64807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પ્રાણીઓના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દાંત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CF9C101-2AAC-40F2-9798-8B3431B0A1FC}"/>
              </a:ext>
            </a:extLst>
          </p:cNvPr>
          <p:cNvSpPr txBox="1"/>
          <p:nvPr/>
        </p:nvSpPr>
        <p:spPr>
          <a:xfrm>
            <a:off x="1619672" y="6021288"/>
            <a:ext cx="129614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ઘોડો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8" name="Picture 7" descr="sheep teeth.jpg">
            <a:extLst>
              <a:ext uri="{FF2B5EF4-FFF2-40B4-BE49-F238E27FC236}">
                <a16:creationId xmlns="" xmlns:a16="http://schemas.microsoft.com/office/drawing/2014/main" id="{CBD17B8B-D496-43D6-919E-B4BF30F795B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343" y="3212976"/>
            <a:ext cx="4224261" cy="27363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5765461-FA66-4C3A-B169-C68E92982627}"/>
              </a:ext>
            </a:extLst>
          </p:cNvPr>
          <p:cNvSpPr txBox="1"/>
          <p:nvPr/>
        </p:nvSpPr>
        <p:spPr>
          <a:xfrm>
            <a:off x="5724128" y="6021288"/>
            <a:ext cx="129614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ઘેંટા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Right Arrow 2">
            <a:extLst>
              <a:ext uri="{FF2B5EF4-FFF2-40B4-BE49-F238E27FC236}">
                <a16:creationId xmlns="" xmlns:a16="http://schemas.microsoft.com/office/drawing/2014/main" id="{6AAF7F2B-17BA-4D4F-A7AC-6382497B2FFF}"/>
              </a:ext>
            </a:extLst>
          </p:cNvPr>
          <p:cNvSpPr/>
          <p:nvPr/>
        </p:nvSpPr>
        <p:spPr>
          <a:xfrm rot="19920000" flipV="1">
            <a:off x="4779026" y="5366329"/>
            <a:ext cx="1152128" cy="289135"/>
          </a:xfrm>
          <a:prstGeom prst="rightArrow">
            <a:avLst/>
          </a:prstGeom>
          <a:solidFill>
            <a:srgbClr val="F616DB"/>
          </a:solidFill>
          <a:ln>
            <a:solidFill>
              <a:srgbClr val="2F0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="" xmlns:p14="http://schemas.microsoft.com/office/powerpoint/2010/main" val="56928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="" xmlns:a16="http://schemas.microsoft.com/office/drawing/2014/main" id="{C3E4B942-B9CA-463B-992D-4DFA20AD3A3F}"/>
              </a:ext>
            </a:extLst>
          </p:cNvPr>
          <p:cNvSpPr/>
          <p:nvPr/>
        </p:nvSpPr>
        <p:spPr>
          <a:xfrm>
            <a:off x="2699792" y="188640"/>
            <a:ext cx="3528392" cy="64807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પ્રાણીઓના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દાંત</a:t>
            </a:r>
            <a:endParaRPr lang="en-US" sz="36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Vertical Scroll 7">
            <a:extLst>
              <a:ext uri="{FF2B5EF4-FFF2-40B4-BE49-F238E27FC236}">
                <a16:creationId xmlns="" xmlns:a16="http://schemas.microsoft.com/office/drawing/2014/main" id="{0134FA71-949D-4B0A-951B-F0EFFB844247}"/>
              </a:ext>
            </a:extLst>
          </p:cNvPr>
          <p:cNvSpPr/>
          <p:nvPr/>
        </p:nvSpPr>
        <p:spPr>
          <a:xfrm>
            <a:off x="251520" y="1052736"/>
            <a:ext cx="8352928" cy="928464"/>
          </a:xfrm>
          <a:prstGeom prst="verticalScroll">
            <a:avLst/>
          </a:prstGeom>
          <a:solidFill>
            <a:schemeClr val="bg1"/>
          </a:solidFill>
          <a:ln>
            <a:solidFill>
              <a:srgbClr val="F616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0"/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બિલાડી, સિંહ, વાઘ, કૂતરાં માંસ ફાડવા અને કાપવા માટે તીક્ષ્ણ દાંત ધરાવે છે.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A0932B9B-28B8-40A5-820C-E542DE7D3672}"/>
              </a:ext>
            </a:extLst>
          </p:cNvPr>
          <p:cNvGrpSpPr/>
          <p:nvPr/>
        </p:nvGrpSpPr>
        <p:grpSpPr>
          <a:xfrm>
            <a:off x="611560" y="2132856"/>
            <a:ext cx="7992888" cy="4392488"/>
            <a:chOff x="683568" y="2474687"/>
            <a:chExt cx="7776864" cy="4392488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99290696-E64B-4080-B0F9-D5397228B3AE}"/>
                </a:ext>
              </a:extLst>
            </p:cNvPr>
            <p:cNvGrpSpPr/>
            <p:nvPr/>
          </p:nvGrpSpPr>
          <p:grpSpPr>
            <a:xfrm>
              <a:off x="683568" y="2474687"/>
              <a:ext cx="3433028" cy="4392488"/>
              <a:chOff x="683568" y="2474687"/>
              <a:chExt cx="3433028" cy="4392488"/>
            </a:xfrm>
          </p:grpSpPr>
          <p:pic>
            <p:nvPicPr>
              <p:cNvPr id="9" name="Picture 2" descr="Animal, Cat, Cute, Domestic, Eyes, Face, Feline, Fur">
                <a:extLst>
                  <a:ext uri="{FF2B5EF4-FFF2-40B4-BE49-F238E27FC236}">
                    <a16:creationId xmlns="" xmlns:a16="http://schemas.microsoft.com/office/drawing/2014/main" id="{6D4895A9-4690-49B4-A047-225ADF87B6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83568" y="2474687"/>
                <a:ext cx="3433028" cy="3906642"/>
              </a:xfrm>
              <a:prstGeom prst="rect">
                <a:avLst/>
              </a:prstGeom>
              <a:noFill/>
            </p:spPr>
          </p:pic>
          <p:sp>
            <p:nvSpPr>
              <p:cNvPr id="10" name="Right Arrow 2">
                <a:extLst>
                  <a:ext uri="{FF2B5EF4-FFF2-40B4-BE49-F238E27FC236}">
                    <a16:creationId xmlns="" xmlns:a16="http://schemas.microsoft.com/office/drawing/2014/main" id="{E7913D25-B491-4E28-9B79-4C3581EC56FF}"/>
                  </a:ext>
                </a:extLst>
              </p:cNvPr>
              <p:cNvSpPr/>
              <p:nvPr/>
            </p:nvSpPr>
            <p:spPr>
              <a:xfrm rot="18930666" flipV="1">
                <a:off x="1962567" y="5512083"/>
                <a:ext cx="1152127" cy="340504"/>
              </a:xfrm>
              <a:prstGeom prst="rightArrow">
                <a:avLst/>
              </a:prstGeom>
              <a:solidFill>
                <a:srgbClr val="F616DB"/>
              </a:solidFill>
              <a:ln>
                <a:solidFill>
                  <a:srgbClr val="2F04E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7C0434C1-E256-4100-97A6-DA223B070C13}"/>
                  </a:ext>
                </a:extLst>
              </p:cNvPr>
              <p:cNvSpPr txBox="1"/>
              <p:nvPr/>
            </p:nvSpPr>
            <p:spPr>
              <a:xfrm>
                <a:off x="1853211" y="6405510"/>
                <a:ext cx="1212460" cy="4616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US" sz="2400" b="1" dirty="0" err="1">
                    <a:solidFill>
                      <a:schemeClr val="tx1"/>
                    </a:solidFill>
                    <a:cs typeface="Arial" pitchFamily="34" charset="0"/>
                  </a:rPr>
                  <a:t>બિલાડી</a:t>
                </a:r>
                <a:r>
                  <a:rPr lang="en-US" sz="2000" b="1" dirty="0">
                    <a:solidFill>
                      <a:schemeClr val="tx1"/>
                    </a:solidFill>
                    <a:cs typeface="Arial" pitchFamily="34" charset="0"/>
                  </a:rPr>
                  <a:t> 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9533CB5A-F585-408F-9C66-F3B0E2C7E823}"/>
                </a:ext>
              </a:extLst>
            </p:cNvPr>
            <p:cNvSpPr txBox="1"/>
            <p:nvPr/>
          </p:nvSpPr>
          <p:spPr>
            <a:xfrm>
              <a:off x="5796136" y="6405510"/>
              <a:ext cx="1152128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b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cs typeface="Arial" pitchFamily="34" charset="0"/>
                </a:rPr>
                <a:t>સિંહ</a:t>
              </a:r>
              <a:endParaRPr lang="en-US" sz="24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pic>
          <p:nvPicPr>
            <p:cNvPr id="7" name="Picture 6" descr="Lion, Young Lion, Wild Animal, Africa, Safari">
              <a:extLst>
                <a:ext uri="{FF2B5EF4-FFF2-40B4-BE49-F238E27FC236}">
                  <a16:creationId xmlns="" xmlns:a16="http://schemas.microsoft.com/office/drawing/2014/main" id="{5608B1F3-D5F2-4C5A-A999-986EA1C9CE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86661" y="2492896"/>
              <a:ext cx="4273771" cy="3870223"/>
            </a:xfrm>
            <a:prstGeom prst="rect">
              <a:avLst/>
            </a:prstGeom>
            <a:noFill/>
          </p:spPr>
        </p:pic>
        <p:sp>
          <p:nvSpPr>
            <p:cNvPr id="8" name="Right Arrow 2">
              <a:extLst>
                <a:ext uri="{FF2B5EF4-FFF2-40B4-BE49-F238E27FC236}">
                  <a16:creationId xmlns="" xmlns:a16="http://schemas.microsoft.com/office/drawing/2014/main" id="{685C9202-BE30-4D42-B3FB-3F4B1EB53DAD}"/>
                </a:ext>
              </a:extLst>
            </p:cNvPr>
            <p:cNvSpPr/>
            <p:nvPr/>
          </p:nvSpPr>
          <p:spPr>
            <a:xfrm rot="19288979" flipV="1">
              <a:off x="5507914" y="5040050"/>
              <a:ext cx="1152127" cy="343678"/>
            </a:xfrm>
            <a:prstGeom prst="rightArrow">
              <a:avLst/>
            </a:prstGeom>
            <a:solidFill>
              <a:srgbClr val="F616DB"/>
            </a:solidFill>
            <a:ln>
              <a:solidFill>
                <a:srgbClr val="2F04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331712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="" xmlns:a16="http://schemas.microsoft.com/office/drawing/2014/main" id="{227E7301-B039-4F20-AC27-6BDB91ABD108}"/>
              </a:ext>
            </a:extLst>
          </p:cNvPr>
          <p:cNvSpPr/>
          <p:nvPr/>
        </p:nvSpPr>
        <p:spPr>
          <a:xfrm>
            <a:off x="2699792" y="188640"/>
            <a:ext cx="3528392" cy="64807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પ્રાણીઓના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દાંત</a:t>
            </a:r>
            <a:endParaRPr lang="en-US" sz="3600" b="1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581380D1-552F-41C1-9238-C2FF5A55B26A}"/>
              </a:ext>
            </a:extLst>
          </p:cNvPr>
          <p:cNvGrpSpPr/>
          <p:nvPr/>
        </p:nvGrpSpPr>
        <p:grpSpPr>
          <a:xfrm>
            <a:off x="251520" y="980728"/>
            <a:ext cx="8368529" cy="5113525"/>
            <a:chOff x="251520" y="980728"/>
            <a:chExt cx="8368529" cy="5113525"/>
          </a:xfrm>
        </p:grpSpPr>
        <p:pic>
          <p:nvPicPr>
            <p:cNvPr id="4" name="Picture 10" descr="German Shepherd, Dog, Portrait, Animal Portrait">
              <a:extLst>
                <a:ext uri="{FF2B5EF4-FFF2-40B4-BE49-F238E27FC236}">
                  <a16:creationId xmlns="" xmlns:a16="http://schemas.microsoft.com/office/drawing/2014/main" id="{D8B3845E-705B-4EE9-A939-61EBF11B6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3968" y="2636912"/>
              <a:ext cx="4336081" cy="3457341"/>
            </a:xfrm>
            <a:prstGeom prst="rect">
              <a:avLst/>
            </a:prstGeom>
            <a:noFill/>
          </p:spPr>
        </p:pic>
        <p:pic>
          <p:nvPicPr>
            <p:cNvPr id="5" name="Picture 4" descr="tiger teeth.jpg">
              <a:extLst>
                <a:ext uri="{FF2B5EF4-FFF2-40B4-BE49-F238E27FC236}">
                  <a16:creationId xmlns="" xmlns:a16="http://schemas.microsoft.com/office/drawing/2014/main" id="{5E87F7AC-AE86-47DA-8D4C-4A3CA0C48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520" y="980728"/>
              <a:ext cx="4020847" cy="367240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53D4D7A7-0E44-4DB3-9410-C02A811C551F}"/>
                </a:ext>
              </a:extLst>
            </p:cNvPr>
            <p:cNvSpPr txBox="1"/>
            <p:nvPr/>
          </p:nvSpPr>
          <p:spPr>
            <a:xfrm>
              <a:off x="1763688" y="4685074"/>
              <a:ext cx="814091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 anchor="b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cs typeface="Arial" pitchFamily="34" charset="0"/>
                </a:rPr>
                <a:t>વાઘ</a:t>
              </a:r>
              <a:endParaRPr lang="en-US" sz="24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8BF6A1DD-C234-4664-9391-7F00DF74A6B2}"/>
                </a:ext>
              </a:extLst>
            </p:cNvPr>
            <p:cNvSpPr txBox="1"/>
            <p:nvPr/>
          </p:nvSpPr>
          <p:spPr>
            <a:xfrm>
              <a:off x="6278189" y="2132856"/>
              <a:ext cx="1113211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cs typeface="Arial" pitchFamily="34" charset="0"/>
                </a:rPr>
                <a:t>કૂતરો</a:t>
              </a:r>
              <a:r>
                <a:rPr lang="en-US" sz="2000" b="1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8" name="Right Arrow 2">
              <a:extLst>
                <a:ext uri="{FF2B5EF4-FFF2-40B4-BE49-F238E27FC236}">
                  <a16:creationId xmlns="" xmlns:a16="http://schemas.microsoft.com/office/drawing/2014/main" id="{D983E3E7-F628-4EEC-9CA0-19DBE91E7CD2}"/>
                </a:ext>
              </a:extLst>
            </p:cNvPr>
            <p:cNvSpPr/>
            <p:nvPr/>
          </p:nvSpPr>
          <p:spPr>
            <a:xfrm rot="18930666" flipV="1">
              <a:off x="603351" y="3071174"/>
              <a:ext cx="1152128" cy="289135"/>
            </a:xfrm>
            <a:prstGeom prst="rightArrow">
              <a:avLst/>
            </a:prstGeom>
            <a:solidFill>
              <a:srgbClr val="F616DB"/>
            </a:solidFill>
            <a:ln>
              <a:solidFill>
                <a:srgbClr val="2F04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" name="Right Arrow 2">
              <a:extLst>
                <a:ext uri="{FF2B5EF4-FFF2-40B4-BE49-F238E27FC236}">
                  <a16:creationId xmlns="" xmlns:a16="http://schemas.microsoft.com/office/drawing/2014/main" id="{0E2C9C1C-33F1-44CD-B152-B764918AF595}"/>
                </a:ext>
              </a:extLst>
            </p:cNvPr>
            <p:cNvSpPr/>
            <p:nvPr/>
          </p:nvSpPr>
          <p:spPr>
            <a:xfrm rot="18930666" flipV="1">
              <a:off x="5067847" y="5441907"/>
              <a:ext cx="1152128" cy="289135"/>
            </a:xfrm>
            <a:prstGeom prst="rightArrow">
              <a:avLst/>
            </a:prstGeom>
            <a:solidFill>
              <a:srgbClr val="F616DB"/>
            </a:solidFill>
            <a:ln>
              <a:solidFill>
                <a:srgbClr val="2F04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21542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7">
            <a:extLst>
              <a:ext uri="{FF2B5EF4-FFF2-40B4-BE49-F238E27FC236}">
                <a16:creationId xmlns="" xmlns:a16="http://schemas.microsoft.com/office/drawing/2014/main" id="{B8A68690-1CFF-41AE-81D0-1B0D91EA8E87}"/>
              </a:ext>
            </a:extLst>
          </p:cNvPr>
          <p:cNvSpPr/>
          <p:nvPr/>
        </p:nvSpPr>
        <p:spPr>
          <a:xfrm>
            <a:off x="323528" y="1196752"/>
            <a:ext cx="8352928" cy="1394048"/>
          </a:xfrm>
          <a:prstGeom prst="verticalScroll">
            <a:avLst/>
          </a:prstGeom>
          <a:solidFill>
            <a:schemeClr val="bg1"/>
          </a:solidFill>
          <a:ln>
            <a:solidFill>
              <a:srgbClr val="F616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i="0" dirty="0">
              <a:solidFill>
                <a:srgbClr val="1F1F1F"/>
              </a:solidFill>
              <a:effectLst/>
              <a:latin typeface="inherit"/>
            </a:endParaRPr>
          </a:p>
          <a:p>
            <a:pPr algn="ctr"/>
            <a:r>
              <a:rPr lang="gu-IN" sz="2400" b="1" i="0" dirty="0">
                <a:solidFill>
                  <a:srgbClr val="1F1F1F"/>
                </a:solidFill>
                <a:effectLst/>
              </a:rPr>
              <a:t>સાપના દાંત તીક્ષ્ણ વળાંકવાળા હોય છે, પરંતુ તેઓ તેમના શિકારને ચાવતા નથી. સાપ હંમેશા તેમનો ખોરાક</a:t>
            </a:r>
            <a:r>
              <a:rPr lang="en-US" sz="2400" b="1" i="0" dirty="0">
                <a:solidFill>
                  <a:srgbClr val="1F1F1F"/>
                </a:solidFill>
                <a:effectLst/>
              </a:rPr>
              <a:t> </a:t>
            </a:r>
            <a:r>
              <a:rPr lang="gu-IN" sz="2400" b="1" i="0" dirty="0">
                <a:solidFill>
                  <a:srgbClr val="1F1F1F"/>
                </a:solidFill>
                <a:effectLst/>
              </a:rPr>
              <a:t>આખો ગળી જાય છે.</a:t>
            </a:r>
          </a:p>
          <a:p>
            <a:pPr rtl="0"/>
            <a:endParaRPr lang="gu-IN" sz="2400" b="1" i="0" dirty="0">
              <a:solidFill>
                <a:srgbClr val="1F1F1F"/>
              </a:solidFill>
              <a:effectLst/>
              <a:latin typeface="inheri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B719975-EA11-4771-BDD9-1D594C360ED6}"/>
              </a:ext>
            </a:extLst>
          </p:cNvPr>
          <p:cNvGrpSpPr/>
          <p:nvPr/>
        </p:nvGrpSpPr>
        <p:grpSpPr>
          <a:xfrm>
            <a:off x="2051720" y="2708920"/>
            <a:ext cx="4752528" cy="3528392"/>
            <a:chOff x="251520" y="2852936"/>
            <a:chExt cx="4512501" cy="3384376"/>
          </a:xfrm>
        </p:grpSpPr>
        <p:pic>
          <p:nvPicPr>
            <p:cNvPr id="4" name="Picture 4" descr="Snake, Cobra, Dangerous, Reptile, Animal, Nature, Gift">
              <a:extLst>
                <a:ext uri="{FF2B5EF4-FFF2-40B4-BE49-F238E27FC236}">
                  <a16:creationId xmlns="" xmlns:a16="http://schemas.microsoft.com/office/drawing/2014/main" id="{C63FF08E-FB1C-4891-9872-2A66FAD0A6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2852936"/>
              <a:ext cx="4512501" cy="3384376"/>
            </a:xfrm>
            <a:prstGeom prst="rect">
              <a:avLst/>
            </a:prstGeom>
            <a:noFill/>
          </p:spPr>
        </p:pic>
        <p:sp>
          <p:nvSpPr>
            <p:cNvPr id="5" name="Right Arrow 2">
              <a:extLst>
                <a:ext uri="{FF2B5EF4-FFF2-40B4-BE49-F238E27FC236}">
                  <a16:creationId xmlns="" xmlns:a16="http://schemas.microsoft.com/office/drawing/2014/main" id="{5CAEC986-4FFE-48FE-8BB9-19A70BA97487}"/>
                </a:ext>
              </a:extLst>
            </p:cNvPr>
            <p:cNvSpPr/>
            <p:nvPr/>
          </p:nvSpPr>
          <p:spPr>
            <a:xfrm rot="18930666" flipV="1">
              <a:off x="1123825" y="4361787"/>
              <a:ext cx="1152128" cy="289135"/>
            </a:xfrm>
            <a:prstGeom prst="rightArrow">
              <a:avLst/>
            </a:prstGeom>
            <a:solidFill>
              <a:srgbClr val="F616DB"/>
            </a:solidFill>
            <a:ln>
              <a:solidFill>
                <a:srgbClr val="2F04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6" name="Rounded Rectangle 9">
            <a:extLst>
              <a:ext uri="{FF2B5EF4-FFF2-40B4-BE49-F238E27FC236}">
                <a16:creationId xmlns="" xmlns:a16="http://schemas.microsoft.com/office/drawing/2014/main" id="{2E72DCAE-7420-47E3-A9DA-D4F574D40574}"/>
              </a:ext>
            </a:extLst>
          </p:cNvPr>
          <p:cNvSpPr/>
          <p:nvPr/>
        </p:nvSpPr>
        <p:spPr>
          <a:xfrm>
            <a:off x="2699792" y="188640"/>
            <a:ext cx="3528392" cy="64807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પ્રાણીઓના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દાંત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25566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7">
            <a:extLst>
              <a:ext uri="{FF2B5EF4-FFF2-40B4-BE49-F238E27FC236}">
                <a16:creationId xmlns="" xmlns:a16="http://schemas.microsoft.com/office/drawing/2014/main" id="{687A6D59-564B-474D-B214-9CEE98592BC3}"/>
              </a:ext>
            </a:extLst>
          </p:cNvPr>
          <p:cNvSpPr/>
          <p:nvPr/>
        </p:nvSpPr>
        <p:spPr>
          <a:xfrm>
            <a:off x="395536" y="1088740"/>
            <a:ext cx="8352928" cy="1728192"/>
          </a:xfrm>
          <a:prstGeom prst="verticalScroll">
            <a:avLst/>
          </a:prstGeom>
          <a:solidFill>
            <a:schemeClr val="bg1"/>
          </a:solidFill>
          <a:ln>
            <a:solidFill>
              <a:srgbClr val="F616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ખિસકોલીના આગળના દાંત તેમના</a:t>
            </a:r>
            <a:r>
              <a:rPr lang="en-US" sz="2400" b="1" i="0" dirty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en-US" sz="2400" b="1" i="0" dirty="0" err="1">
                <a:solidFill>
                  <a:srgbClr val="1F1F1F"/>
                </a:solidFill>
                <a:effectLst/>
                <a:latin typeface="inherit"/>
              </a:rPr>
              <a:t>સમગ્ર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en-US" sz="2400" b="1" i="0" dirty="0" err="1">
                <a:solidFill>
                  <a:srgbClr val="1F1F1F"/>
                </a:solidFill>
                <a:effectLst/>
                <a:latin typeface="inherit"/>
              </a:rPr>
              <a:t>જીવન</a:t>
            </a:r>
            <a:r>
              <a:rPr lang="en-US" sz="2400" b="1" i="0" dirty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en-US" sz="2400" b="1" i="0" dirty="0" err="1">
                <a:solidFill>
                  <a:srgbClr val="1F1F1F"/>
                </a:solidFill>
                <a:effectLst/>
                <a:latin typeface="inherit"/>
              </a:rPr>
              <a:t>દરમિયાન</a:t>
            </a:r>
            <a:r>
              <a:rPr lang="en-US" sz="2400" b="1" i="0" dirty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gu-IN" sz="2400" b="1" i="0" dirty="0" smtClean="0">
                <a:solidFill>
                  <a:srgbClr val="1F1F1F"/>
                </a:solidFill>
                <a:effectLst/>
                <a:latin typeface="inherit"/>
              </a:rPr>
              <a:t>વધતા જ રહે 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છે. તેમના દાંત ખૂબ લાંબા ન થાય તે માટે તેમને વસ્તુઓ ચાવતા રહેવું પડે છે.</a:t>
            </a:r>
          </a:p>
        </p:txBody>
      </p:sp>
      <p:pic>
        <p:nvPicPr>
          <p:cNvPr id="3" name="Picture 2" descr="Squirrel, Animal, Possierlich, Forest, Rodent, Tail">
            <a:extLst>
              <a:ext uri="{FF2B5EF4-FFF2-40B4-BE49-F238E27FC236}">
                <a16:creationId xmlns="" xmlns:a16="http://schemas.microsoft.com/office/drawing/2014/main" id="{812D35D0-D04F-42AB-ADF8-25AA993F7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068960"/>
            <a:ext cx="5184575" cy="3456384"/>
          </a:xfrm>
          <a:prstGeom prst="rect">
            <a:avLst/>
          </a:prstGeom>
          <a:noFill/>
        </p:spPr>
      </p:pic>
      <p:sp>
        <p:nvSpPr>
          <p:cNvPr id="4" name="Rounded Rectangle 4">
            <a:extLst>
              <a:ext uri="{FF2B5EF4-FFF2-40B4-BE49-F238E27FC236}">
                <a16:creationId xmlns="" xmlns:a16="http://schemas.microsoft.com/office/drawing/2014/main" id="{C49D277F-9911-444F-A435-34CC1B6CC7A9}"/>
              </a:ext>
            </a:extLst>
          </p:cNvPr>
          <p:cNvSpPr/>
          <p:nvPr/>
        </p:nvSpPr>
        <p:spPr>
          <a:xfrm>
            <a:off x="2699792" y="188640"/>
            <a:ext cx="3528392" cy="64807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પ્રાણીઓના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દાંત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868437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7">
            <a:extLst>
              <a:ext uri="{FF2B5EF4-FFF2-40B4-BE49-F238E27FC236}">
                <a16:creationId xmlns="" xmlns:a16="http://schemas.microsoft.com/office/drawing/2014/main" id="{198B1630-B4A9-4511-9269-B6688E9552C5}"/>
              </a:ext>
            </a:extLst>
          </p:cNvPr>
          <p:cNvSpPr/>
          <p:nvPr/>
        </p:nvSpPr>
        <p:spPr>
          <a:xfrm>
            <a:off x="251520" y="1268760"/>
            <a:ext cx="8352928" cy="1368152"/>
          </a:xfrm>
          <a:prstGeom prst="verticalScroll">
            <a:avLst/>
          </a:prstGeom>
          <a:solidFill>
            <a:schemeClr val="bg1"/>
          </a:solidFill>
          <a:ln>
            <a:solidFill>
              <a:srgbClr val="F616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મનુષ્યમાં ચાર પ્રકારના દાંત હોય છે. </a:t>
            </a:r>
            <a:r>
              <a:rPr lang="en-US" sz="2400" b="1" i="0" dirty="0" err="1" smtClean="0">
                <a:solidFill>
                  <a:srgbClr val="1F1F1F"/>
                </a:solidFill>
                <a:effectLst/>
                <a:latin typeface="inherit"/>
              </a:rPr>
              <a:t>છેદક</a:t>
            </a:r>
            <a:r>
              <a:rPr lang="gu-IN" sz="2400" b="1" i="0" dirty="0" smtClean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en-US" sz="2400" b="1" i="0" dirty="0" smtClean="0">
                <a:solidFill>
                  <a:srgbClr val="1F1F1F"/>
                </a:solidFill>
                <a:effectLst/>
                <a:latin typeface="inherit"/>
              </a:rPr>
              <a:t>(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ઇન્સીઝર</a:t>
            </a:r>
            <a:r>
              <a:rPr lang="en-US" sz="2400" b="1" dirty="0">
                <a:solidFill>
                  <a:srgbClr val="1F1F1F"/>
                </a:solidFill>
                <a:latin typeface="inherit"/>
              </a:rPr>
              <a:t>) </a:t>
            </a:r>
            <a:r>
              <a:rPr lang="gu-IN" sz="2400" b="1" i="0" dirty="0" smtClean="0">
                <a:solidFill>
                  <a:srgbClr val="1F1F1F"/>
                </a:solidFill>
                <a:effectLst/>
                <a:latin typeface="inherit"/>
              </a:rPr>
              <a:t>, </a:t>
            </a:r>
            <a:r>
              <a:rPr lang="en-US" sz="2400" b="1" i="0" dirty="0" err="1" smtClean="0">
                <a:solidFill>
                  <a:srgbClr val="1F1F1F"/>
                </a:solidFill>
                <a:effectLst/>
                <a:latin typeface="inherit"/>
              </a:rPr>
              <a:t>રાક્ષસી</a:t>
            </a:r>
            <a:r>
              <a:rPr lang="gu-IN" sz="2400" b="1" i="0" dirty="0" smtClean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en-US" sz="2400" b="1" i="0" dirty="0" smtClean="0">
                <a:solidFill>
                  <a:srgbClr val="1F1F1F"/>
                </a:solidFill>
                <a:effectLst/>
                <a:latin typeface="inherit"/>
              </a:rPr>
              <a:t>(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કેનાઇન</a:t>
            </a:r>
            <a:r>
              <a:rPr lang="en-US" sz="2400" b="1" i="0" dirty="0">
                <a:solidFill>
                  <a:srgbClr val="1F1F1F"/>
                </a:solidFill>
                <a:effectLst/>
                <a:latin typeface="inherit"/>
              </a:rPr>
              <a:t>) 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, </a:t>
            </a:r>
            <a:r>
              <a:rPr lang="en-US" sz="2400" b="1" i="0" dirty="0" err="1" smtClean="0">
                <a:solidFill>
                  <a:srgbClr val="1F1F1F"/>
                </a:solidFill>
                <a:effectLst/>
                <a:latin typeface="inherit"/>
              </a:rPr>
              <a:t>દાઢ</a:t>
            </a:r>
            <a:r>
              <a:rPr lang="gu-IN" sz="2400" b="1" i="0" dirty="0" smtClean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en-US" sz="2400" b="1" i="0" dirty="0" smtClean="0">
                <a:solidFill>
                  <a:srgbClr val="1F1F1F"/>
                </a:solidFill>
                <a:effectLst/>
                <a:latin typeface="inherit"/>
              </a:rPr>
              <a:t>(</a:t>
            </a:r>
            <a:r>
              <a:rPr lang="en-US" sz="2400" b="1" i="0" dirty="0" err="1">
                <a:solidFill>
                  <a:srgbClr val="1F1F1F"/>
                </a:solidFill>
                <a:effectLst/>
                <a:latin typeface="inherit"/>
              </a:rPr>
              <a:t>મોલાર્સ</a:t>
            </a:r>
            <a:r>
              <a:rPr lang="en-US" sz="2400" b="1" i="0" dirty="0">
                <a:solidFill>
                  <a:srgbClr val="1F1F1F"/>
                </a:solidFill>
                <a:effectLst/>
                <a:latin typeface="inherit"/>
              </a:rPr>
              <a:t>)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 અને </a:t>
            </a:r>
            <a:r>
              <a:rPr lang="en-US" sz="2400" b="1" i="0" dirty="0" err="1">
                <a:solidFill>
                  <a:srgbClr val="1F1F1F"/>
                </a:solidFill>
                <a:effectLst/>
                <a:latin typeface="inherit"/>
              </a:rPr>
              <a:t>અગ્ર</a:t>
            </a:r>
            <a:r>
              <a:rPr lang="en-US" sz="2400" b="1" i="0" dirty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en-US" sz="2400" b="1" i="0" dirty="0" err="1" smtClean="0">
                <a:solidFill>
                  <a:srgbClr val="1F1F1F"/>
                </a:solidFill>
                <a:effectLst/>
                <a:latin typeface="inherit"/>
              </a:rPr>
              <a:t>દાઢ</a:t>
            </a:r>
            <a:r>
              <a:rPr lang="gu-IN" sz="2400" b="1" i="0" dirty="0" smtClean="0"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lang="en-US" sz="2400" b="1" i="0" dirty="0" smtClean="0">
                <a:solidFill>
                  <a:srgbClr val="1F1F1F"/>
                </a:solidFill>
                <a:effectLst/>
                <a:latin typeface="inherit"/>
              </a:rPr>
              <a:t>(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પ્રીમોલાર્સ</a:t>
            </a:r>
            <a:r>
              <a:rPr lang="en-US" sz="2400" b="1" i="0" dirty="0">
                <a:solidFill>
                  <a:srgbClr val="1F1F1F"/>
                </a:solidFill>
                <a:effectLst/>
                <a:latin typeface="inherit"/>
              </a:rPr>
              <a:t>)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 દરેક </a:t>
            </a:r>
            <a:r>
              <a:rPr lang="gu-IN" sz="2400" b="1" i="0" dirty="0" smtClean="0">
                <a:solidFill>
                  <a:srgbClr val="1F1F1F"/>
                </a:solidFill>
                <a:effectLst/>
                <a:latin typeface="inherit"/>
              </a:rPr>
              <a:t>વિશિષ્ઠ કાર્ય </a:t>
            </a:r>
            <a:r>
              <a:rPr lang="gu-IN" sz="2400" b="1" i="0" dirty="0">
                <a:solidFill>
                  <a:srgbClr val="1F1F1F"/>
                </a:solidFill>
                <a:effectLst/>
                <a:latin typeface="inherit"/>
              </a:rPr>
              <a:t>કરે છે.</a:t>
            </a:r>
          </a:p>
        </p:txBody>
      </p:sp>
      <p:pic>
        <p:nvPicPr>
          <p:cNvPr id="3" name="Picture 2" descr="Teeth, Dentist, Dental, Mouth, Tooth, Oral, Dentistry">
            <a:extLst>
              <a:ext uri="{FF2B5EF4-FFF2-40B4-BE49-F238E27FC236}">
                <a16:creationId xmlns="" xmlns:a16="http://schemas.microsoft.com/office/drawing/2014/main" id="{B2E815C2-E17A-4C26-A551-CFA091806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852936"/>
            <a:ext cx="4785531" cy="3600400"/>
          </a:xfrm>
          <a:prstGeom prst="rect">
            <a:avLst/>
          </a:prstGeom>
          <a:noFill/>
        </p:spPr>
      </p:pic>
      <p:sp>
        <p:nvSpPr>
          <p:cNvPr id="4" name="Rounded Rectangle 4">
            <a:extLst>
              <a:ext uri="{FF2B5EF4-FFF2-40B4-BE49-F238E27FC236}">
                <a16:creationId xmlns="" xmlns:a16="http://schemas.microsoft.com/office/drawing/2014/main" id="{1F79BA60-B6FC-42A4-AEEE-09F1BE8F182A}"/>
              </a:ext>
            </a:extLst>
          </p:cNvPr>
          <p:cNvSpPr/>
          <p:nvPr/>
        </p:nvSpPr>
        <p:spPr>
          <a:xfrm>
            <a:off x="2699792" y="188640"/>
            <a:ext cx="3528392" cy="64807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પ્રાણીઓના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cs typeface="Arial" pitchFamily="34" charset="0"/>
              </a:rPr>
              <a:t>દાંત</a:t>
            </a:r>
            <a:r>
              <a:rPr lang="en-US" sz="3600" b="1" dirty="0">
                <a:solidFill>
                  <a:schemeClr val="tx1"/>
                </a:solidFill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467783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pic>
        <p:nvPicPr>
          <p:cNvPr id="6" name="Picture 2" descr="Teeth, Dentist, Dental, Mouth, Tooth, Oral, Dentistry">
            <a:extLst>
              <a:ext uri="{FF2B5EF4-FFF2-40B4-BE49-F238E27FC236}">
                <a16:creationId xmlns="" xmlns:a16="http://schemas.microsoft.com/office/drawing/2014/main" id="{FB22BA62-07D7-4777-965C-B5002A6B5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93" y="6168627"/>
            <a:ext cx="416001" cy="312979"/>
          </a:xfrm>
          <a:prstGeom prst="rect">
            <a:avLst/>
          </a:prstGeom>
          <a:noFill/>
        </p:spPr>
      </p:pic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CAD5D81D-12B5-491C-A8BA-E7EDE0C58F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11120463"/>
              </p:ext>
            </p:extLst>
          </p:nvPr>
        </p:nvGraphicFramePr>
        <p:xfrm>
          <a:off x="827584" y="954543"/>
          <a:ext cx="7056784" cy="5619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807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Slide No. 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Thumb Nail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Source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3256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IN" sz="10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https://pixabay.com/en/bobcat-lynx-wildcat-animal-mammal-78762/ 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52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b="1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N" sz="1000" b="1" u="none" dirty="0">
                          <a:solidFill>
                            <a:schemeClr val="tx1"/>
                          </a:solidFill>
                        </a:rPr>
                        <a:t>https://pixabay.com/en/teeth-dentist-dental-mouth-white-1652937/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9323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1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https://pixabay.com/en/animal-nature-yawn-tongue-teeth-3367410/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5662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b="1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https://pixabay.com/en/sheep-bleat-communication-2372148/</a:t>
                      </a:r>
                    </a:p>
                    <a:p>
                      <a:endParaRPr lang="en-US" sz="1000" b="1" i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1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https://pixabay.com/en/animal-cat-cute-domestic-eyes-17430/</a:t>
                      </a:r>
                      <a:endParaRPr lang="en-IN" sz="1000" u="none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1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https://pixabay.com/en/lion-young-lion-wild-animal-africa-241622/</a:t>
                      </a:r>
                      <a:r>
                        <a:rPr lang="en-IN" sz="1000" b="1" i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US" sz="1000" b="1" i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N" sz="1000" b="1" i="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https://pixabay.com/en/tiger-snow-growling-zoo-big-cat-585855/</a:t>
                      </a:r>
                    </a:p>
                    <a:p>
                      <a:endParaRPr lang="en-US" sz="1000" b="1" i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1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https://pixabay.com/en/german-shepherd-dog-portrait-248622/</a:t>
                      </a:r>
                    </a:p>
                    <a:p>
                      <a:endParaRPr lang="en-IN" sz="1000" u="none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="1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https://pixabay.com/en/snake-cobra-dangerous-reptile-1974382/</a:t>
                      </a:r>
                    </a:p>
                    <a:p>
                      <a:endParaRPr lang="en-US" sz="1000" b="1" i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b="1" u="none" dirty="0">
                          <a:solidFill>
                            <a:schemeClr val="tx1"/>
                          </a:solidFill>
                        </a:rPr>
                        <a:t>  https://pixabay.com/en/squirrel-animal-possierlich-forest-2115581/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b="1" u="none" dirty="0">
                          <a:solidFill>
                            <a:schemeClr val="tx1"/>
                          </a:solidFill>
                        </a:rPr>
                        <a:t> https://pixabay.com/en/teeth-dentist-dental-mouth-tooth-1652976/</a:t>
                      </a:r>
                    </a:p>
                    <a:p>
                      <a:endParaRPr lang="en-US" sz="1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8" name="Picture 2" descr="https://cdn.pixabay.com/photo/2013/02/06/19/45/bobcat-78762_960_720.jpg">
            <a:extLst>
              <a:ext uri="{FF2B5EF4-FFF2-40B4-BE49-F238E27FC236}">
                <a16:creationId xmlns="" xmlns:a16="http://schemas.microsoft.com/office/drawing/2014/main" id="{89FC4DE2-4CAD-41A9-9BDA-B663406B5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2483768" y="1411480"/>
            <a:ext cx="504056" cy="335151"/>
          </a:xfrm>
          <a:prstGeom prst="rect">
            <a:avLst/>
          </a:prstGeom>
          <a:noFill/>
        </p:spPr>
      </p:pic>
      <p:pic>
        <p:nvPicPr>
          <p:cNvPr id="9" name="Picture 4" descr="https://cdn.pixabay.com/photo/2016/09/07/23/49/teeth-1652937_960_720.jpg">
            <a:extLst>
              <a:ext uri="{FF2B5EF4-FFF2-40B4-BE49-F238E27FC236}">
                <a16:creationId xmlns="" xmlns:a16="http://schemas.microsoft.com/office/drawing/2014/main" id="{921DE14E-BC3A-4FEC-8877-765096CF4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7070" y="1890647"/>
            <a:ext cx="325649" cy="266014"/>
          </a:xfrm>
          <a:prstGeom prst="rect">
            <a:avLst/>
          </a:prstGeom>
          <a:noFill/>
        </p:spPr>
      </p:pic>
      <p:grpSp>
        <p:nvGrpSpPr>
          <p:cNvPr id="10" name="Group 4">
            <a:extLst>
              <a:ext uri="{FF2B5EF4-FFF2-40B4-BE49-F238E27FC236}">
                <a16:creationId xmlns="" xmlns:a16="http://schemas.microsoft.com/office/drawing/2014/main" id="{85162516-B007-4728-9BA6-F4D50089AF7F}"/>
              </a:ext>
            </a:extLst>
          </p:cNvPr>
          <p:cNvGrpSpPr/>
          <p:nvPr/>
        </p:nvGrpSpPr>
        <p:grpSpPr>
          <a:xfrm>
            <a:off x="2483768" y="2322695"/>
            <a:ext cx="460556" cy="185496"/>
            <a:chOff x="395536" y="2780928"/>
            <a:chExt cx="4428491" cy="2952328"/>
          </a:xfrm>
        </p:grpSpPr>
        <p:pic>
          <p:nvPicPr>
            <p:cNvPr id="11" name="Picture 2" descr="Animal, Nature, Yawn, Tongue, Teeth, Tooth, Foot, Horse">
              <a:extLst>
                <a:ext uri="{FF2B5EF4-FFF2-40B4-BE49-F238E27FC236}">
                  <a16:creationId xmlns="" xmlns:a16="http://schemas.microsoft.com/office/drawing/2014/main" id="{995903B6-86D6-430B-B313-DD1387ABA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5536" y="2780928"/>
              <a:ext cx="4428491" cy="2952328"/>
            </a:xfrm>
            <a:prstGeom prst="rect">
              <a:avLst/>
            </a:prstGeom>
            <a:noFill/>
          </p:spPr>
        </p:pic>
        <p:sp>
          <p:nvSpPr>
            <p:cNvPr id="12" name="Right Arrow 2">
              <a:extLst>
                <a:ext uri="{FF2B5EF4-FFF2-40B4-BE49-F238E27FC236}">
                  <a16:creationId xmlns="" xmlns:a16="http://schemas.microsoft.com/office/drawing/2014/main" id="{3F5CF905-3865-497E-B13B-7AC453D5ADAC}"/>
                </a:ext>
              </a:extLst>
            </p:cNvPr>
            <p:cNvSpPr/>
            <p:nvPr/>
          </p:nvSpPr>
          <p:spPr>
            <a:xfrm rot="19330333" flipV="1">
              <a:off x="752122" y="4534087"/>
              <a:ext cx="1152128" cy="383508"/>
            </a:xfrm>
            <a:prstGeom prst="rightArrow">
              <a:avLst/>
            </a:prstGeom>
            <a:solidFill>
              <a:srgbClr val="F616DB"/>
            </a:solidFill>
            <a:ln>
              <a:solidFill>
                <a:srgbClr val="2F04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sheep teeth.jpg">
            <a:extLst>
              <a:ext uri="{FF2B5EF4-FFF2-40B4-BE49-F238E27FC236}">
                <a16:creationId xmlns="" xmlns:a16="http://schemas.microsoft.com/office/drawing/2014/main" id="{C8459C50-9D8A-444F-8473-A443C2339FE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47713" y="2668942"/>
            <a:ext cx="388951" cy="245137"/>
          </a:xfrm>
          <a:prstGeom prst="rect">
            <a:avLst/>
          </a:prstGeom>
        </p:spPr>
      </p:pic>
      <p:pic>
        <p:nvPicPr>
          <p:cNvPr id="14" name="Picture 2" descr="Animal, Cat, Cute, Domestic, Eyes, Face, Feline, Fur">
            <a:extLst>
              <a:ext uri="{FF2B5EF4-FFF2-40B4-BE49-F238E27FC236}">
                <a16:creationId xmlns="" xmlns:a16="http://schemas.microsoft.com/office/drawing/2014/main" id="{FEA730DE-6E7D-4869-A851-2EED7A74D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2889" y="3122636"/>
            <a:ext cx="256389" cy="283874"/>
          </a:xfrm>
          <a:prstGeom prst="rect">
            <a:avLst/>
          </a:prstGeom>
          <a:noFill/>
        </p:spPr>
      </p:pic>
      <p:pic>
        <p:nvPicPr>
          <p:cNvPr id="15" name="Picture 6" descr="Lion, Young Lion, Wild Animal, Africa, Safari">
            <a:extLst>
              <a:ext uri="{FF2B5EF4-FFF2-40B4-BE49-F238E27FC236}">
                <a16:creationId xmlns="" xmlns:a16="http://schemas.microsoft.com/office/drawing/2014/main" id="{DBB38BEA-3E38-414B-81C5-E3C17D8FB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03064" y="3567261"/>
            <a:ext cx="360040" cy="317232"/>
          </a:xfrm>
          <a:prstGeom prst="rect">
            <a:avLst/>
          </a:prstGeom>
          <a:noFill/>
        </p:spPr>
      </p:pic>
      <p:pic>
        <p:nvPicPr>
          <p:cNvPr id="16" name="Picture 15" descr="tiger teeth.jpg">
            <a:extLst>
              <a:ext uri="{FF2B5EF4-FFF2-40B4-BE49-F238E27FC236}">
                <a16:creationId xmlns="" xmlns:a16="http://schemas.microsoft.com/office/drawing/2014/main" id="{DBC704EE-A57B-4F77-AED9-CAB1360B65F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72768" y="4092770"/>
            <a:ext cx="399951" cy="365292"/>
          </a:xfrm>
          <a:prstGeom prst="rect">
            <a:avLst/>
          </a:prstGeom>
        </p:spPr>
      </p:pic>
      <p:pic>
        <p:nvPicPr>
          <p:cNvPr id="17" name="Picture 10" descr="German Shepherd, Dog, Portrait, Animal Portrait">
            <a:extLst>
              <a:ext uri="{FF2B5EF4-FFF2-40B4-BE49-F238E27FC236}">
                <a16:creationId xmlns="" xmlns:a16="http://schemas.microsoft.com/office/drawing/2014/main" id="{D9E6D713-AE26-494A-9882-549EE5D6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37723" y="4615368"/>
            <a:ext cx="360040" cy="287075"/>
          </a:xfrm>
          <a:prstGeom prst="rect">
            <a:avLst/>
          </a:prstGeom>
          <a:noFill/>
        </p:spPr>
      </p:pic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60FA16C1-DAE2-4DD8-AB38-DC5201C7A6A3}"/>
              </a:ext>
            </a:extLst>
          </p:cNvPr>
          <p:cNvGrpSpPr/>
          <p:nvPr/>
        </p:nvGrpSpPr>
        <p:grpSpPr>
          <a:xfrm>
            <a:off x="2544373" y="5230369"/>
            <a:ext cx="399951" cy="198557"/>
            <a:chOff x="251520" y="2852936"/>
            <a:chExt cx="4512501" cy="3384376"/>
          </a:xfrm>
        </p:grpSpPr>
        <p:pic>
          <p:nvPicPr>
            <p:cNvPr id="19" name="Picture 4" descr="Snake, Cobra, Dangerous, Reptile, Animal, Nature, Gift">
              <a:extLst>
                <a:ext uri="{FF2B5EF4-FFF2-40B4-BE49-F238E27FC236}">
                  <a16:creationId xmlns="" xmlns:a16="http://schemas.microsoft.com/office/drawing/2014/main" id="{E72F77A5-61E6-469B-B3C4-E2E7A81CBB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51520" y="2852936"/>
              <a:ext cx="4512501" cy="3384376"/>
            </a:xfrm>
            <a:prstGeom prst="rect">
              <a:avLst/>
            </a:prstGeom>
            <a:noFill/>
          </p:spPr>
        </p:pic>
        <p:sp>
          <p:nvSpPr>
            <p:cNvPr id="20" name="Right Arrow 2">
              <a:extLst>
                <a:ext uri="{FF2B5EF4-FFF2-40B4-BE49-F238E27FC236}">
                  <a16:creationId xmlns="" xmlns:a16="http://schemas.microsoft.com/office/drawing/2014/main" id="{7058C30F-78C2-48B9-BF27-B36289328D24}"/>
                </a:ext>
              </a:extLst>
            </p:cNvPr>
            <p:cNvSpPr/>
            <p:nvPr/>
          </p:nvSpPr>
          <p:spPr>
            <a:xfrm rot="18930666" flipV="1">
              <a:off x="1123825" y="4361787"/>
              <a:ext cx="1152128" cy="289135"/>
            </a:xfrm>
            <a:prstGeom prst="rightArrow">
              <a:avLst/>
            </a:prstGeom>
            <a:solidFill>
              <a:srgbClr val="F616DB"/>
            </a:solidFill>
            <a:ln>
              <a:solidFill>
                <a:srgbClr val="2F04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" descr="Squirrel, Animal, Possierlich, Forest, Rodent, Tail">
            <a:extLst>
              <a:ext uri="{FF2B5EF4-FFF2-40B4-BE49-F238E27FC236}">
                <a16:creationId xmlns="" xmlns:a16="http://schemas.microsoft.com/office/drawing/2014/main" id="{9AAE3FA4-5785-46F8-B3C7-55FE5A553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96452" y="5718698"/>
            <a:ext cx="338866" cy="2259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28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247</Words>
  <Application>Microsoft Office PowerPoint</Application>
  <PresentationFormat>On-screen Show (4:3)</PresentationFormat>
  <Paragraphs>56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31</cp:revision>
  <dcterms:created xsi:type="dcterms:W3CDTF">2018-12-16T04:20:25Z</dcterms:created>
  <dcterms:modified xsi:type="dcterms:W3CDTF">2026-05-21T07:34:25Z</dcterms:modified>
</cp:coreProperties>
</file>