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9668" autoAdjust="0"/>
  </p:normalViewPr>
  <p:slideViewPr>
    <p:cSldViewPr>
      <p:cViewPr varScale="1">
        <p:scale>
          <a:sx n="75" d="100"/>
          <a:sy n="75" d="100"/>
        </p:scale>
        <p:origin x="-513" y="-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image" Target="../media/image4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47CBE1-5B93-B54D-9D66-2998008DF03B}" type="doc">
      <dgm:prSet loTypeId="urn:microsoft.com/office/officeart/2005/8/layout/pList2#1" loCatId="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n-IN"/>
        </a:p>
      </dgm:t>
    </dgm:pt>
    <dgm:pt modelId="{4E1D83BE-E143-FE40-B20C-9734305D6FE0}">
      <dgm:prSet phldrT="[Text]"/>
      <dgm:spPr/>
      <dgm:t>
        <a:bodyPr/>
        <a:lstStyle/>
        <a:p>
          <a:r>
            <a:rPr lang="gu-IN" dirty="0">
              <a:effectLst/>
            </a:rPr>
            <a:t>પોષણ, એ </a:t>
          </a:r>
          <a:r>
            <a:rPr lang="gu-IN" dirty="0" err="1">
              <a:effectLst/>
            </a:rPr>
            <a:t>કોષોને</a:t>
          </a:r>
          <a:r>
            <a:rPr lang="gu-IN" dirty="0">
              <a:effectLst/>
            </a:rPr>
            <a:t> જીવંત રાખવા માટે જરૂરી ખોરાક </a:t>
          </a:r>
          <a:r>
            <a:rPr lang="gu-IN" dirty="0" err="1">
              <a:effectLst/>
            </a:rPr>
            <a:t>સામગ્રીનો</a:t>
          </a:r>
          <a:r>
            <a:rPr lang="gu-IN" dirty="0">
              <a:effectLst/>
            </a:rPr>
            <a:t> પુરવઠો છે.</a:t>
          </a:r>
          <a:endParaRPr lang="en-US" dirty="0"/>
        </a:p>
      </dgm:t>
    </dgm:pt>
    <dgm:pt modelId="{F4ABBD80-2603-374A-B1F7-77075547F090}" type="parTrans" cxnId="{92380167-F05E-A440-BDEF-19507224C6A8}">
      <dgm:prSet/>
      <dgm:spPr/>
      <dgm:t>
        <a:bodyPr/>
        <a:lstStyle/>
        <a:p>
          <a:endParaRPr lang="en-US"/>
        </a:p>
      </dgm:t>
    </dgm:pt>
    <dgm:pt modelId="{8FF71CF9-122A-5A4C-BA2F-F348BFAF5AF2}" type="sibTrans" cxnId="{92380167-F05E-A440-BDEF-19507224C6A8}">
      <dgm:prSet/>
      <dgm:spPr/>
      <dgm:t>
        <a:bodyPr/>
        <a:lstStyle/>
        <a:p>
          <a:endParaRPr lang="en-US"/>
        </a:p>
      </dgm:t>
    </dgm:pt>
    <dgm:pt modelId="{A40F6F97-1CAC-B148-97F5-F39DEB4E2C1D}">
      <dgm:prSet phldrT="[Text]"/>
      <dgm:spPr/>
      <dgm:t>
        <a:bodyPr/>
        <a:lstStyle/>
        <a:p>
          <a:r>
            <a:rPr lang="gu-IN" dirty="0">
              <a:effectLst/>
            </a:rPr>
            <a:t>વૈજ્ઞાનિક અને તબીબી </a:t>
          </a:r>
          <a:r>
            <a:rPr lang="gu-IN" dirty="0" err="1">
              <a:effectLst/>
            </a:rPr>
            <a:t>દ્રષ્ટિએ</a:t>
          </a:r>
          <a:r>
            <a:rPr lang="gu-IN" dirty="0">
              <a:effectLst/>
            </a:rPr>
            <a:t>, પોષણ એટલે ખોરાકનું સેવન અને ઉપયોગ.</a:t>
          </a:r>
          <a:endParaRPr lang="en-US" b="0" dirty="0"/>
        </a:p>
      </dgm:t>
    </dgm:pt>
    <dgm:pt modelId="{C45686C2-61E0-1E43-9050-65C3352947C6}" type="parTrans" cxnId="{5384CA0D-74F4-2049-9AC9-23F2E5484EBC}">
      <dgm:prSet/>
      <dgm:spPr/>
      <dgm:t>
        <a:bodyPr/>
        <a:lstStyle/>
        <a:p>
          <a:endParaRPr lang="en-US"/>
        </a:p>
      </dgm:t>
    </dgm:pt>
    <dgm:pt modelId="{B13EA780-6FDD-E94D-81E4-E26D5BBE8254}" type="sibTrans" cxnId="{5384CA0D-74F4-2049-9AC9-23F2E5484EBC}">
      <dgm:prSet/>
      <dgm:spPr/>
      <dgm:t>
        <a:bodyPr/>
        <a:lstStyle/>
        <a:p>
          <a:endParaRPr lang="en-US"/>
        </a:p>
      </dgm:t>
    </dgm:pt>
    <dgm:pt modelId="{6E8E4441-688E-8C45-B753-BE94F62BA562}" type="pres">
      <dgm:prSet presAssocID="{2947CBE1-5B93-B54D-9D66-2998008DF03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A547786-4489-0740-808E-9BBEA92B36C4}" type="pres">
      <dgm:prSet presAssocID="{2947CBE1-5B93-B54D-9D66-2998008DF03B}" presName="bkgdShp" presStyleLbl="alignAccFollowNode1" presStyleIdx="0" presStyleCnt="1"/>
      <dgm:spPr/>
    </dgm:pt>
    <dgm:pt modelId="{7BB0B230-DF8F-684E-8026-CD0DD78F3CEB}" type="pres">
      <dgm:prSet presAssocID="{2947CBE1-5B93-B54D-9D66-2998008DF03B}" presName="linComp" presStyleCnt="0"/>
      <dgm:spPr/>
    </dgm:pt>
    <dgm:pt modelId="{5C74510B-8FF6-6D4F-88F5-F4FD131E5B8E}" type="pres">
      <dgm:prSet presAssocID="{4E1D83BE-E143-FE40-B20C-9734305D6FE0}" presName="compNode" presStyleCnt="0"/>
      <dgm:spPr/>
    </dgm:pt>
    <dgm:pt modelId="{C29F03E3-B216-D748-97B5-7A7CCF56FE66}" type="pres">
      <dgm:prSet presAssocID="{4E1D83BE-E143-FE40-B20C-9734305D6FE0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0BFBDD-FE62-784D-88E8-20C440FBB793}" type="pres">
      <dgm:prSet presAssocID="{4E1D83BE-E143-FE40-B20C-9734305D6FE0}" presName="invisiNode" presStyleLbl="node1" presStyleIdx="0" presStyleCnt="2"/>
      <dgm:spPr/>
    </dgm:pt>
    <dgm:pt modelId="{6A4B3ECC-5FC7-8E45-BD63-A134177B3C68}" type="pres">
      <dgm:prSet presAssocID="{4E1D83BE-E143-FE40-B20C-9734305D6FE0}" presName="imagNode" presStyleLbl="fgImgPlace1" presStyleIdx="0" presStyleCnt="2" custScaleX="105763" custScaleY="117619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</dgm:spPr>
    </dgm:pt>
    <dgm:pt modelId="{F7B79B5A-A34A-3347-BC8D-FBCAEF4C93F6}" type="pres">
      <dgm:prSet presAssocID="{8FF71CF9-122A-5A4C-BA2F-F348BFAF5AF2}" presName="sibTrans" presStyleLbl="sibTrans2D1" presStyleIdx="0" presStyleCnt="0"/>
      <dgm:spPr/>
      <dgm:t>
        <a:bodyPr/>
        <a:lstStyle/>
        <a:p>
          <a:endParaRPr lang="en-US"/>
        </a:p>
      </dgm:t>
    </dgm:pt>
    <dgm:pt modelId="{6C9DBF6F-FBC7-1740-8FC0-35488DC0C480}" type="pres">
      <dgm:prSet presAssocID="{A40F6F97-1CAC-B148-97F5-F39DEB4E2C1D}" presName="compNode" presStyleCnt="0"/>
      <dgm:spPr/>
    </dgm:pt>
    <dgm:pt modelId="{5A8BF836-E671-DC48-95A2-90134F2B014D}" type="pres">
      <dgm:prSet presAssocID="{A40F6F97-1CAC-B148-97F5-F39DEB4E2C1D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3421FA-6BC8-0E48-A10B-E8D21C5E88CF}" type="pres">
      <dgm:prSet presAssocID="{A40F6F97-1CAC-B148-97F5-F39DEB4E2C1D}" presName="invisiNode" presStyleLbl="node1" presStyleIdx="1" presStyleCnt="2"/>
      <dgm:spPr/>
    </dgm:pt>
    <dgm:pt modelId="{367706D8-4259-E646-B2C8-C75C1B06711E}" type="pres">
      <dgm:prSet presAssocID="{A40F6F97-1CAC-B148-97F5-F39DEB4E2C1D}" presName="imagNode" presStyleLbl="fgImgPlace1" presStyleIdx="1" presStyleCnt="2" custScaleX="111417" custScaleY="12075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t="-26000" b="-26000"/>
          </a:stretch>
        </a:blipFill>
      </dgm:spPr>
    </dgm:pt>
  </dgm:ptLst>
  <dgm:cxnLst>
    <dgm:cxn modelId="{C0986B04-EEAD-AE44-ACA6-5E72D82C827D}" type="presOf" srcId="{4E1D83BE-E143-FE40-B20C-9734305D6FE0}" destId="{C29F03E3-B216-D748-97B5-7A7CCF56FE66}" srcOrd="0" destOrd="0" presId="urn:microsoft.com/office/officeart/2005/8/layout/pList2#1"/>
    <dgm:cxn modelId="{5384CA0D-74F4-2049-9AC9-23F2E5484EBC}" srcId="{2947CBE1-5B93-B54D-9D66-2998008DF03B}" destId="{A40F6F97-1CAC-B148-97F5-F39DEB4E2C1D}" srcOrd="1" destOrd="0" parTransId="{C45686C2-61E0-1E43-9050-65C3352947C6}" sibTransId="{B13EA780-6FDD-E94D-81E4-E26D5BBE8254}"/>
    <dgm:cxn modelId="{6D785054-50CB-4340-8893-C966FE8C2733}" type="presOf" srcId="{8FF71CF9-122A-5A4C-BA2F-F348BFAF5AF2}" destId="{F7B79B5A-A34A-3347-BC8D-FBCAEF4C93F6}" srcOrd="0" destOrd="0" presId="urn:microsoft.com/office/officeart/2005/8/layout/pList2#1"/>
    <dgm:cxn modelId="{1B597732-0CB3-9943-B72F-F769467AE97A}" type="presOf" srcId="{2947CBE1-5B93-B54D-9D66-2998008DF03B}" destId="{6E8E4441-688E-8C45-B753-BE94F62BA562}" srcOrd="0" destOrd="0" presId="urn:microsoft.com/office/officeart/2005/8/layout/pList2#1"/>
    <dgm:cxn modelId="{B3399C2E-8278-D743-A998-14E9874AC979}" type="presOf" srcId="{A40F6F97-1CAC-B148-97F5-F39DEB4E2C1D}" destId="{5A8BF836-E671-DC48-95A2-90134F2B014D}" srcOrd="0" destOrd="0" presId="urn:microsoft.com/office/officeart/2005/8/layout/pList2#1"/>
    <dgm:cxn modelId="{92380167-F05E-A440-BDEF-19507224C6A8}" srcId="{2947CBE1-5B93-B54D-9D66-2998008DF03B}" destId="{4E1D83BE-E143-FE40-B20C-9734305D6FE0}" srcOrd="0" destOrd="0" parTransId="{F4ABBD80-2603-374A-B1F7-77075547F090}" sibTransId="{8FF71CF9-122A-5A4C-BA2F-F348BFAF5AF2}"/>
    <dgm:cxn modelId="{8EB0472B-99D8-4F4C-8E9C-ABC74B55F6D3}" type="presParOf" srcId="{6E8E4441-688E-8C45-B753-BE94F62BA562}" destId="{1A547786-4489-0740-808E-9BBEA92B36C4}" srcOrd="0" destOrd="0" presId="urn:microsoft.com/office/officeart/2005/8/layout/pList2#1"/>
    <dgm:cxn modelId="{70061A2C-013D-4E46-8D4F-EDB969CA7453}" type="presParOf" srcId="{6E8E4441-688E-8C45-B753-BE94F62BA562}" destId="{7BB0B230-DF8F-684E-8026-CD0DD78F3CEB}" srcOrd="1" destOrd="0" presId="urn:microsoft.com/office/officeart/2005/8/layout/pList2#1"/>
    <dgm:cxn modelId="{C472F0CD-706B-D744-9C27-4FF8B983A496}" type="presParOf" srcId="{7BB0B230-DF8F-684E-8026-CD0DD78F3CEB}" destId="{5C74510B-8FF6-6D4F-88F5-F4FD131E5B8E}" srcOrd="0" destOrd="0" presId="urn:microsoft.com/office/officeart/2005/8/layout/pList2#1"/>
    <dgm:cxn modelId="{13BA8EFF-FEB1-164B-AFFD-DABB1D87D431}" type="presParOf" srcId="{5C74510B-8FF6-6D4F-88F5-F4FD131E5B8E}" destId="{C29F03E3-B216-D748-97B5-7A7CCF56FE66}" srcOrd="0" destOrd="0" presId="urn:microsoft.com/office/officeart/2005/8/layout/pList2#1"/>
    <dgm:cxn modelId="{9B053915-01FB-6849-A26C-E6536DFDAF2C}" type="presParOf" srcId="{5C74510B-8FF6-6D4F-88F5-F4FD131E5B8E}" destId="{080BFBDD-FE62-784D-88E8-20C440FBB793}" srcOrd="1" destOrd="0" presId="urn:microsoft.com/office/officeart/2005/8/layout/pList2#1"/>
    <dgm:cxn modelId="{1736FCFF-D4F8-964B-AD40-7C5B82F385B7}" type="presParOf" srcId="{5C74510B-8FF6-6D4F-88F5-F4FD131E5B8E}" destId="{6A4B3ECC-5FC7-8E45-BD63-A134177B3C68}" srcOrd="2" destOrd="0" presId="urn:microsoft.com/office/officeart/2005/8/layout/pList2#1"/>
    <dgm:cxn modelId="{B68283A6-5D39-934C-ABE8-2060C431D1D5}" type="presParOf" srcId="{7BB0B230-DF8F-684E-8026-CD0DD78F3CEB}" destId="{F7B79B5A-A34A-3347-BC8D-FBCAEF4C93F6}" srcOrd="1" destOrd="0" presId="urn:microsoft.com/office/officeart/2005/8/layout/pList2#1"/>
    <dgm:cxn modelId="{BF13E8C9-69A4-8A43-83AB-90786892D33C}" type="presParOf" srcId="{7BB0B230-DF8F-684E-8026-CD0DD78F3CEB}" destId="{6C9DBF6F-FBC7-1740-8FC0-35488DC0C480}" srcOrd="2" destOrd="0" presId="urn:microsoft.com/office/officeart/2005/8/layout/pList2#1"/>
    <dgm:cxn modelId="{361AF435-DFE8-114E-A808-071C44BA9836}" type="presParOf" srcId="{6C9DBF6F-FBC7-1740-8FC0-35488DC0C480}" destId="{5A8BF836-E671-DC48-95A2-90134F2B014D}" srcOrd="0" destOrd="0" presId="urn:microsoft.com/office/officeart/2005/8/layout/pList2#1"/>
    <dgm:cxn modelId="{B50C7744-0E8D-FE4F-BB73-CE74E4FF562F}" type="presParOf" srcId="{6C9DBF6F-FBC7-1740-8FC0-35488DC0C480}" destId="{5E3421FA-6BC8-0E48-A10B-E8D21C5E88CF}" srcOrd="1" destOrd="0" presId="urn:microsoft.com/office/officeart/2005/8/layout/pList2#1"/>
    <dgm:cxn modelId="{40EE494E-1DDF-B841-A751-DE8C0FA61808}" type="presParOf" srcId="{6C9DBF6F-FBC7-1740-8FC0-35488DC0C480}" destId="{367706D8-4259-E646-B2C8-C75C1B06711E}" srcOrd="2" destOrd="0" presId="urn:microsoft.com/office/officeart/2005/8/layout/pList2#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6B6B52-A4BA-3343-AA01-F81BC2DAD212}" type="doc">
      <dgm:prSet loTypeId="urn:microsoft.com/office/officeart/2008/layout/VerticalCurvedList" loCatId="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7C8C946-184F-1C4A-96EC-313A08C656CE}">
      <dgm:prSet custT="1"/>
      <dgm:spPr/>
      <dgm:t>
        <a:bodyPr/>
        <a:lstStyle/>
        <a:p>
          <a:r>
            <a:rPr lang="gu-IN" sz="1800" b="1" dirty="0">
              <a:effectLst/>
            </a:rPr>
            <a:t>તે સ્વસ્થ આહાર દ્વારા રોગો, </a:t>
          </a:r>
          <a:r>
            <a:rPr lang="gu-IN" sz="1800" b="1" dirty="0" err="1">
              <a:effectLst/>
            </a:rPr>
            <a:t>પરિસ્થિતિઓ</a:t>
          </a:r>
          <a:r>
            <a:rPr lang="gu-IN" sz="1800" b="1" dirty="0">
              <a:effectLst/>
            </a:rPr>
            <a:t> અને સમસ્યાઓને કેવી રીતે અટકાવી શકાય છે અથવા </a:t>
          </a:r>
          <a:r>
            <a:rPr lang="gu-IN" sz="1800" b="1" dirty="0" err="1">
              <a:effectLst/>
            </a:rPr>
            <a:t>ઘટાડી</a:t>
          </a:r>
          <a:r>
            <a:rPr lang="gu-IN" sz="1800" b="1" dirty="0">
              <a:effectLst/>
            </a:rPr>
            <a:t> શકાય છે તેનો પણ અભ્યાસ કરે છે.</a:t>
          </a:r>
          <a:endParaRPr lang="en-US" sz="1800" b="1" dirty="0"/>
        </a:p>
      </dgm:t>
    </dgm:pt>
    <dgm:pt modelId="{80699A20-BF11-0F48-B304-298B535FCE31}" type="parTrans" cxnId="{D7F7C86F-C7F3-4848-B6B8-0BA2EBFA91BB}">
      <dgm:prSet/>
      <dgm:spPr/>
      <dgm:t>
        <a:bodyPr/>
        <a:lstStyle/>
        <a:p>
          <a:endParaRPr lang="en-US" sz="2400" b="0"/>
        </a:p>
      </dgm:t>
    </dgm:pt>
    <dgm:pt modelId="{FD5DA24F-6614-7240-A050-4B2BFF110C81}" type="sibTrans" cxnId="{D7F7C86F-C7F3-4848-B6B8-0BA2EBFA91BB}">
      <dgm:prSet/>
      <dgm:spPr/>
      <dgm:t>
        <a:bodyPr/>
        <a:lstStyle/>
        <a:p>
          <a:endParaRPr lang="en-US" sz="2400" b="0"/>
        </a:p>
      </dgm:t>
    </dgm:pt>
    <dgm:pt modelId="{38B31931-6D83-2943-ADD3-771593F072F6}">
      <dgm:prSet custT="1"/>
      <dgm:spPr/>
      <dgm:t>
        <a:bodyPr/>
        <a:lstStyle/>
        <a:p>
          <a:pPr algn="just" rtl="0">
            <a:lnSpc>
              <a:spcPct val="100000"/>
            </a:lnSpc>
          </a:pPr>
          <a:r>
            <a:rPr lang="gu-IN" sz="1800" b="1" dirty="0" smtClean="0"/>
            <a:t>જેમ જેમ, </a:t>
          </a:r>
          <a:r>
            <a:rPr lang="gu-IN" sz="1800" b="1" dirty="0"/>
            <a:t>અણુજીવવિજ્ઞાન, જીવ-રસાયણશાસ્ત્ર અને આનુવંશિક અભ્યાસો આગળ વધ્યા છે, તેમ પોષણ ચયાપચય અને ચયાપચયના માર્ગો પર વધુ કેન્દ્રિત બન્યું છે.</a:t>
          </a:r>
          <a:endParaRPr lang="en-US" sz="1800" b="1" dirty="0"/>
        </a:p>
      </dgm:t>
    </dgm:pt>
    <dgm:pt modelId="{FBB79A56-CCBD-7744-869F-B5F85C4FA294}" type="sibTrans" cxnId="{CC34BA93-41CD-5E4B-9DE8-8C435F1D3FD8}">
      <dgm:prSet/>
      <dgm:spPr/>
      <dgm:t>
        <a:bodyPr/>
        <a:lstStyle/>
        <a:p>
          <a:endParaRPr lang="en-US" sz="2400" b="0"/>
        </a:p>
      </dgm:t>
    </dgm:pt>
    <dgm:pt modelId="{23D5369D-97DF-A140-8C42-5D095AA061C3}" type="parTrans" cxnId="{CC34BA93-41CD-5E4B-9DE8-8C435F1D3FD8}">
      <dgm:prSet/>
      <dgm:spPr/>
      <dgm:t>
        <a:bodyPr/>
        <a:lstStyle/>
        <a:p>
          <a:endParaRPr lang="en-US" sz="2400" b="0"/>
        </a:p>
      </dgm:t>
    </dgm:pt>
    <dgm:pt modelId="{69BCBACF-0B25-0748-BBEA-C359A6FC1929}" type="pres">
      <dgm:prSet presAssocID="{D46B6B52-A4BA-3343-AA01-F81BC2DAD21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EE970B89-B077-4D49-A8B9-0DD66827337C}" type="pres">
      <dgm:prSet presAssocID="{D46B6B52-A4BA-3343-AA01-F81BC2DAD212}" presName="Name1" presStyleCnt="0"/>
      <dgm:spPr/>
    </dgm:pt>
    <dgm:pt modelId="{34905449-EC89-E44E-883D-2DEB6699B749}" type="pres">
      <dgm:prSet presAssocID="{D46B6B52-A4BA-3343-AA01-F81BC2DAD212}" presName="cycle" presStyleCnt="0"/>
      <dgm:spPr/>
    </dgm:pt>
    <dgm:pt modelId="{B12204B8-F578-0C42-AF89-E5EB0849423A}" type="pres">
      <dgm:prSet presAssocID="{D46B6B52-A4BA-3343-AA01-F81BC2DAD212}" presName="srcNode" presStyleLbl="node1" presStyleIdx="0" presStyleCnt="2"/>
      <dgm:spPr/>
    </dgm:pt>
    <dgm:pt modelId="{FFDEE928-DB34-9E4A-AE15-7C2E7712EA6D}" type="pres">
      <dgm:prSet presAssocID="{D46B6B52-A4BA-3343-AA01-F81BC2DAD212}" presName="conn" presStyleLbl="parChTrans1D2" presStyleIdx="0" presStyleCnt="1"/>
      <dgm:spPr/>
      <dgm:t>
        <a:bodyPr/>
        <a:lstStyle/>
        <a:p>
          <a:endParaRPr lang="en-US"/>
        </a:p>
      </dgm:t>
    </dgm:pt>
    <dgm:pt modelId="{3A5DC6FC-C341-854E-85FF-03C2351AFEAB}" type="pres">
      <dgm:prSet presAssocID="{D46B6B52-A4BA-3343-AA01-F81BC2DAD212}" presName="extraNode" presStyleLbl="node1" presStyleIdx="0" presStyleCnt="2"/>
      <dgm:spPr/>
    </dgm:pt>
    <dgm:pt modelId="{AD5C105B-CEB0-CE48-BFBA-4466C137B25A}" type="pres">
      <dgm:prSet presAssocID="{D46B6B52-A4BA-3343-AA01-F81BC2DAD212}" presName="dstNode" presStyleLbl="node1" presStyleIdx="0" presStyleCnt="2"/>
      <dgm:spPr/>
    </dgm:pt>
    <dgm:pt modelId="{094651A8-1A2D-DA43-B80E-72ABAD34AFCB}" type="pres">
      <dgm:prSet presAssocID="{38B31931-6D83-2943-ADD3-771593F072F6}" presName="text_1" presStyleLbl="node1" presStyleIdx="0" presStyleCnt="2" custScaleY="164112" custLinFactNeighborY="-179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9E0C85-CBB8-0642-A42C-F4AF9E9E112D}" type="pres">
      <dgm:prSet presAssocID="{38B31931-6D83-2943-ADD3-771593F072F6}" presName="accent_1" presStyleCnt="0"/>
      <dgm:spPr/>
    </dgm:pt>
    <dgm:pt modelId="{94C7F2F0-8E97-FC4F-B71B-252456BA4DAC}" type="pres">
      <dgm:prSet presAssocID="{38B31931-6D83-2943-ADD3-771593F072F6}" presName="accentRepeatNode" presStyleLbl="solidFgAcc1" presStyleIdx="0" presStyleCnt="2"/>
      <dgm:spPr/>
    </dgm:pt>
    <dgm:pt modelId="{A0491F12-4CB6-6348-B30C-AA3DB398E318}" type="pres">
      <dgm:prSet presAssocID="{67C8C946-184F-1C4A-96EC-313A08C656CE}" presName="text_2" presStyleLbl="node1" presStyleIdx="1" presStyleCnt="2" custScaleY="162083" custLinFactNeighborY="189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80FDA1-7A11-D949-8E9C-ABED4EDFF834}" type="pres">
      <dgm:prSet presAssocID="{67C8C946-184F-1C4A-96EC-313A08C656CE}" presName="accent_2" presStyleCnt="0"/>
      <dgm:spPr/>
    </dgm:pt>
    <dgm:pt modelId="{80C59B01-5A57-6745-9C90-E310CE1A9596}" type="pres">
      <dgm:prSet presAssocID="{67C8C946-184F-1C4A-96EC-313A08C656CE}" presName="accentRepeatNode" presStyleLbl="solidFgAcc1" presStyleIdx="1" presStyleCnt="2" custLinFactNeighborY="6003"/>
      <dgm:spPr/>
    </dgm:pt>
  </dgm:ptLst>
  <dgm:cxnLst>
    <dgm:cxn modelId="{7E68837D-1B5C-D942-81DF-C8C078A7FFD2}" type="presOf" srcId="{D46B6B52-A4BA-3343-AA01-F81BC2DAD212}" destId="{69BCBACF-0B25-0748-BBEA-C359A6FC1929}" srcOrd="0" destOrd="0" presId="urn:microsoft.com/office/officeart/2008/layout/VerticalCurvedList"/>
    <dgm:cxn modelId="{068D61F0-53B8-0547-8D7A-D36FF96E0978}" type="presOf" srcId="{67C8C946-184F-1C4A-96EC-313A08C656CE}" destId="{A0491F12-4CB6-6348-B30C-AA3DB398E318}" srcOrd="0" destOrd="0" presId="urn:microsoft.com/office/officeart/2008/layout/VerticalCurvedList"/>
    <dgm:cxn modelId="{25846980-05B4-794E-B712-87CCAC22BA33}" type="presOf" srcId="{38B31931-6D83-2943-ADD3-771593F072F6}" destId="{094651A8-1A2D-DA43-B80E-72ABAD34AFCB}" srcOrd="0" destOrd="0" presId="urn:microsoft.com/office/officeart/2008/layout/VerticalCurvedList"/>
    <dgm:cxn modelId="{CC34BA93-41CD-5E4B-9DE8-8C435F1D3FD8}" srcId="{D46B6B52-A4BA-3343-AA01-F81BC2DAD212}" destId="{38B31931-6D83-2943-ADD3-771593F072F6}" srcOrd="0" destOrd="0" parTransId="{23D5369D-97DF-A140-8C42-5D095AA061C3}" sibTransId="{FBB79A56-CCBD-7744-869F-B5F85C4FA294}"/>
    <dgm:cxn modelId="{572B46F9-7EEA-6B43-B5C3-0887F8965585}" type="presOf" srcId="{FBB79A56-CCBD-7744-869F-B5F85C4FA294}" destId="{FFDEE928-DB34-9E4A-AE15-7C2E7712EA6D}" srcOrd="0" destOrd="0" presId="urn:microsoft.com/office/officeart/2008/layout/VerticalCurvedList"/>
    <dgm:cxn modelId="{D7F7C86F-C7F3-4848-B6B8-0BA2EBFA91BB}" srcId="{D46B6B52-A4BA-3343-AA01-F81BC2DAD212}" destId="{67C8C946-184F-1C4A-96EC-313A08C656CE}" srcOrd="1" destOrd="0" parTransId="{80699A20-BF11-0F48-B304-298B535FCE31}" sibTransId="{FD5DA24F-6614-7240-A050-4B2BFF110C81}"/>
    <dgm:cxn modelId="{39C64C36-26B6-B84A-8A33-0CE370BEB7BA}" type="presParOf" srcId="{69BCBACF-0B25-0748-BBEA-C359A6FC1929}" destId="{EE970B89-B077-4D49-A8B9-0DD66827337C}" srcOrd="0" destOrd="0" presId="urn:microsoft.com/office/officeart/2008/layout/VerticalCurvedList"/>
    <dgm:cxn modelId="{9CF73464-D781-7D41-807A-1820F56AFBA5}" type="presParOf" srcId="{EE970B89-B077-4D49-A8B9-0DD66827337C}" destId="{34905449-EC89-E44E-883D-2DEB6699B749}" srcOrd="0" destOrd="0" presId="urn:microsoft.com/office/officeart/2008/layout/VerticalCurvedList"/>
    <dgm:cxn modelId="{5B24B8A1-E619-4342-BA0B-F9A1D91C5C23}" type="presParOf" srcId="{34905449-EC89-E44E-883D-2DEB6699B749}" destId="{B12204B8-F578-0C42-AF89-E5EB0849423A}" srcOrd="0" destOrd="0" presId="urn:microsoft.com/office/officeart/2008/layout/VerticalCurvedList"/>
    <dgm:cxn modelId="{3E576AEE-93BB-534B-B0C6-F96CA90677B5}" type="presParOf" srcId="{34905449-EC89-E44E-883D-2DEB6699B749}" destId="{FFDEE928-DB34-9E4A-AE15-7C2E7712EA6D}" srcOrd="1" destOrd="0" presId="urn:microsoft.com/office/officeart/2008/layout/VerticalCurvedList"/>
    <dgm:cxn modelId="{8892358E-9A2B-884D-9481-4DE3A033A0DD}" type="presParOf" srcId="{34905449-EC89-E44E-883D-2DEB6699B749}" destId="{3A5DC6FC-C341-854E-85FF-03C2351AFEAB}" srcOrd="2" destOrd="0" presId="urn:microsoft.com/office/officeart/2008/layout/VerticalCurvedList"/>
    <dgm:cxn modelId="{E8920125-06FE-6840-B68C-4C9721213E6D}" type="presParOf" srcId="{34905449-EC89-E44E-883D-2DEB6699B749}" destId="{AD5C105B-CEB0-CE48-BFBA-4466C137B25A}" srcOrd="3" destOrd="0" presId="urn:microsoft.com/office/officeart/2008/layout/VerticalCurvedList"/>
    <dgm:cxn modelId="{6FED6CE8-BE4D-4244-91E6-551F947A7584}" type="presParOf" srcId="{EE970B89-B077-4D49-A8B9-0DD66827337C}" destId="{094651A8-1A2D-DA43-B80E-72ABAD34AFCB}" srcOrd="1" destOrd="0" presId="urn:microsoft.com/office/officeart/2008/layout/VerticalCurvedList"/>
    <dgm:cxn modelId="{E26F5F85-73EF-7349-9225-8FA55A23D576}" type="presParOf" srcId="{EE970B89-B077-4D49-A8B9-0DD66827337C}" destId="{829E0C85-CBB8-0642-A42C-F4AF9E9E112D}" srcOrd="2" destOrd="0" presId="urn:microsoft.com/office/officeart/2008/layout/VerticalCurvedList"/>
    <dgm:cxn modelId="{CF076D98-732E-0E46-B7A5-3AF012D2B1C5}" type="presParOf" srcId="{829E0C85-CBB8-0642-A42C-F4AF9E9E112D}" destId="{94C7F2F0-8E97-FC4F-B71B-252456BA4DAC}" srcOrd="0" destOrd="0" presId="urn:microsoft.com/office/officeart/2008/layout/VerticalCurvedList"/>
    <dgm:cxn modelId="{E9F9C61D-54CD-3843-A71A-AD50001B5463}" type="presParOf" srcId="{EE970B89-B077-4D49-A8B9-0DD66827337C}" destId="{A0491F12-4CB6-6348-B30C-AA3DB398E318}" srcOrd="3" destOrd="0" presId="urn:microsoft.com/office/officeart/2008/layout/VerticalCurvedList"/>
    <dgm:cxn modelId="{5F6A2BEE-6908-C34C-8D30-90AA6AF99E68}" type="presParOf" srcId="{EE970B89-B077-4D49-A8B9-0DD66827337C}" destId="{4980FDA1-7A11-D949-8E9C-ABED4EDFF834}" srcOrd="4" destOrd="0" presId="urn:microsoft.com/office/officeart/2008/layout/VerticalCurvedList"/>
    <dgm:cxn modelId="{7CA52E22-6351-5E4C-8334-DF25C8BA46EB}" type="presParOf" srcId="{4980FDA1-7A11-D949-8E9C-ABED4EDFF834}" destId="{80C59B01-5A57-6745-9C90-E310CE1A9596}" srcOrd="0" destOrd="0" presId="urn:microsoft.com/office/officeart/2008/layout/VerticalCurvedList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547786-4489-0740-808E-9BBEA92B36C4}">
      <dsp:nvSpPr>
        <dsp:cNvPr id="0" name=""/>
        <dsp:cNvSpPr/>
      </dsp:nvSpPr>
      <dsp:spPr>
        <a:xfrm>
          <a:off x="0" y="0"/>
          <a:ext cx="7391400" cy="226314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4B3ECC-5FC7-8E45-BD63-A134177B3C68}">
      <dsp:nvSpPr>
        <dsp:cNvPr id="0" name=""/>
        <dsp:cNvSpPr/>
      </dsp:nvSpPr>
      <dsp:spPr>
        <a:xfrm>
          <a:off x="223621" y="155546"/>
          <a:ext cx="3232832" cy="195204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29F03E3-B216-D748-97B5-7A7CCF56FE66}">
      <dsp:nvSpPr>
        <dsp:cNvPr id="0" name=""/>
        <dsp:cNvSpPr/>
      </dsp:nvSpPr>
      <dsp:spPr>
        <a:xfrm rot="10800000">
          <a:off x="311699" y="2263139"/>
          <a:ext cx="3056675" cy="2766059"/>
        </a:xfrm>
        <a:prstGeom prst="round2SameRect">
          <a:avLst>
            <a:gd name="adj1" fmla="val 10500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300" kern="1200" dirty="0">
              <a:effectLst/>
            </a:rPr>
            <a:t>પોષણ, એ </a:t>
          </a:r>
          <a:r>
            <a:rPr lang="gu-IN" sz="2300" kern="1200" dirty="0" err="1">
              <a:effectLst/>
            </a:rPr>
            <a:t>કોષોને</a:t>
          </a:r>
          <a:r>
            <a:rPr lang="gu-IN" sz="2300" kern="1200" dirty="0">
              <a:effectLst/>
            </a:rPr>
            <a:t> જીવંત રાખવા માટે જરૂરી ખોરાક </a:t>
          </a:r>
          <a:r>
            <a:rPr lang="gu-IN" sz="2300" kern="1200" dirty="0" err="1">
              <a:effectLst/>
            </a:rPr>
            <a:t>સામગ્રીનો</a:t>
          </a:r>
          <a:r>
            <a:rPr lang="gu-IN" sz="2300" kern="1200" dirty="0">
              <a:effectLst/>
            </a:rPr>
            <a:t> પુરવઠો છે.</a:t>
          </a:r>
          <a:endParaRPr lang="en-US" sz="2300" kern="1200" dirty="0"/>
        </a:p>
      </dsp:txBody>
      <dsp:txXfrm rot="10800000">
        <a:off x="396765" y="2263139"/>
        <a:ext cx="2886543" cy="2680993"/>
      </dsp:txXfrm>
    </dsp:sp>
    <dsp:sp modelId="{367706D8-4259-E646-B2C8-C75C1B06711E}">
      <dsp:nvSpPr>
        <dsp:cNvPr id="0" name=""/>
        <dsp:cNvSpPr/>
      </dsp:nvSpPr>
      <dsp:spPr>
        <a:xfrm>
          <a:off x="3762121" y="129539"/>
          <a:ext cx="3405656" cy="200406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6000" b="-26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A8BF836-E671-DC48-95A2-90134F2B014D}">
      <dsp:nvSpPr>
        <dsp:cNvPr id="0" name=""/>
        <dsp:cNvSpPr/>
      </dsp:nvSpPr>
      <dsp:spPr>
        <a:xfrm rot="10800000">
          <a:off x="3936611" y="2263139"/>
          <a:ext cx="3056675" cy="2766059"/>
        </a:xfrm>
        <a:prstGeom prst="round2SameRect">
          <a:avLst>
            <a:gd name="adj1" fmla="val 10500"/>
            <a:gd name="adj2" fmla="val 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300" kern="1200" dirty="0">
              <a:effectLst/>
            </a:rPr>
            <a:t>વૈજ્ઞાનિક અને તબીબી </a:t>
          </a:r>
          <a:r>
            <a:rPr lang="gu-IN" sz="2300" kern="1200" dirty="0" err="1">
              <a:effectLst/>
            </a:rPr>
            <a:t>દ્રષ્ટિએ</a:t>
          </a:r>
          <a:r>
            <a:rPr lang="gu-IN" sz="2300" kern="1200" dirty="0">
              <a:effectLst/>
            </a:rPr>
            <a:t>, પોષણ એટલે ખોરાકનું સેવન અને ઉપયોગ.</a:t>
          </a:r>
          <a:endParaRPr lang="en-US" sz="2300" b="0" kern="1200" dirty="0"/>
        </a:p>
      </dsp:txBody>
      <dsp:txXfrm rot="10800000">
        <a:off x="4021677" y="2263139"/>
        <a:ext cx="2886543" cy="26809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DEE928-DB34-9E4A-AE15-7C2E7712EA6D}">
      <dsp:nvSpPr>
        <dsp:cNvPr id="0" name=""/>
        <dsp:cNvSpPr/>
      </dsp:nvSpPr>
      <dsp:spPr>
        <a:xfrm>
          <a:off x="-3336380" y="-516549"/>
          <a:ext cx="4004899" cy="4004899"/>
        </a:xfrm>
        <a:prstGeom prst="blockArc">
          <a:avLst>
            <a:gd name="adj1" fmla="val 18900000"/>
            <a:gd name="adj2" fmla="val 2700000"/>
            <a:gd name="adj3" fmla="val 539"/>
          </a:avLst>
        </a:pr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4651A8-1A2D-DA43-B80E-72ABAD34AFCB}">
      <dsp:nvSpPr>
        <dsp:cNvPr id="0" name=""/>
        <dsp:cNvSpPr/>
      </dsp:nvSpPr>
      <dsp:spPr>
        <a:xfrm>
          <a:off x="546291" y="0"/>
          <a:ext cx="6905632" cy="1393284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73881" tIns="45720" rIns="45720" bIns="45720" numCol="1" spcCol="1270" anchor="ctr" anchorCtr="0">
          <a:noAutofit/>
        </a:bodyPr>
        <a:lstStyle/>
        <a:p>
          <a:pPr marL="0" lvl="0" indent="0" algn="just" defTabSz="8001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1800" b="1" kern="1200" dirty="0"/>
            <a:t>જેમ </a:t>
          </a:r>
          <a:r>
            <a:rPr lang="gu-IN" sz="1800" b="1" kern="1200" dirty="0" err="1"/>
            <a:t>જેમ</a:t>
          </a:r>
          <a:r>
            <a:rPr lang="gu-IN" sz="1800" b="1" kern="1200" dirty="0"/>
            <a:t> , </a:t>
          </a:r>
          <a:r>
            <a:rPr lang="gu-IN" sz="1800" b="1" kern="1200" dirty="0" err="1"/>
            <a:t>અણુજીવવિજ્ઞાન</a:t>
          </a:r>
          <a:r>
            <a:rPr lang="gu-IN" sz="1800" b="1" kern="1200" dirty="0"/>
            <a:t>, જીવ-રસાયણશાસ્ત્ર અને આનુવંશિક </a:t>
          </a:r>
          <a:r>
            <a:rPr lang="gu-IN" sz="1800" b="1" kern="1200" dirty="0" err="1"/>
            <a:t>અભ્યાસો</a:t>
          </a:r>
          <a:r>
            <a:rPr lang="gu-IN" sz="1800" b="1" kern="1200" dirty="0"/>
            <a:t> આગળ વધ્યા છે, તેમ પોષણ ચયાપચય અને </a:t>
          </a:r>
          <a:r>
            <a:rPr lang="gu-IN" sz="1800" b="1" kern="1200" dirty="0" err="1"/>
            <a:t>ચયાપચયના</a:t>
          </a:r>
          <a:r>
            <a:rPr lang="gu-IN" sz="1800" b="1" kern="1200" dirty="0"/>
            <a:t> માર્ગો પર વધુ </a:t>
          </a:r>
          <a:r>
            <a:rPr lang="gu-IN" sz="1800" b="1" kern="1200" dirty="0" err="1"/>
            <a:t>કેન્દ્રિત</a:t>
          </a:r>
          <a:r>
            <a:rPr lang="gu-IN" sz="1800" b="1" kern="1200" dirty="0"/>
            <a:t> બન્યું છે.</a:t>
          </a:r>
          <a:endParaRPr lang="en-US" sz="1800" b="1" kern="1200" dirty="0"/>
        </a:p>
      </dsp:txBody>
      <dsp:txXfrm>
        <a:off x="546291" y="0"/>
        <a:ext cx="6905632" cy="1393284"/>
      </dsp:txXfrm>
    </dsp:sp>
    <dsp:sp modelId="{94C7F2F0-8E97-FC4F-B71B-252456BA4DAC}">
      <dsp:nvSpPr>
        <dsp:cNvPr id="0" name=""/>
        <dsp:cNvSpPr/>
      </dsp:nvSpPr>
      <dsp:spPr>
        <a:xfrm>
          <a:off x="15676" y="318428"/>
          <a:ext cx="1061229" cy="106122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0491F12-4CB6-6348-B30C-AA3DB398E318}">
      <dsp:nvSpPr>
        <dsp:cNvPr id="0" name=""/>
        <dsp:cNvSpPr/>
      </dsp:nvSpPr>
      <dsp:spPr>
        <a:xfrm>
          <a:off x="546291" y="1595741"/>
          <a:ext cx="6905632" cy="1376058"/>
        </a:xfrm>
        <a:prstGeom prst="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73881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1800" b="1" kern="1200" dirty="0">
              <a:effectLst/>
            </a:rPr>
            <a:t>તે સ્વસ્થ આહાર દ્વારા રોગો, </a:t>
          </a:r>
          <a:r>
            <a:rPr lang="gu-IN" sz="1800" b="1" kern="1200" dirty="0" err="1">
              <a:effectLst/>
            </a:rPr>
            <a:t>પરિસ્થિતિઓ</a:t>
          </a:r>
          <a:r>
            <a:rPr lang="gu-IN" sz="1800" b="1" kern="1200" dirty="0">
              <a:effectLst/>
            </a:rPr>
            <a:t> અને સમસ્યાઓને કેવી રીતે અટકાવી શકાય છે અથવા </a:t>
          </a:r>
          <a:r>
            <a:rPr lang="gu-IN" sz="1800" b="1" kern="1200" dirty="0" err="1">
              <a:effectLst/>
            </a:rPr>
            <a:t>ઘટાડી</a:t>
          </a:r>
          <a:r>
            <a:rPr lang="gu-IN" sz="1800" b="1" kern="1200" dirty="0">
              <a:effectLst/>
            </a:rPr>
            <a:t> શકાય છે તેનો પણ અભ્યાસ કરે છે.</a:t>
          </a:r>
          <a:endParaRPr lang="en-US" sz="1800" b="1" kern="1200" dirty="0"/>
        </a:p>
      </dsp:txBody>
      <dsp:txXfrm>
        <a:off x="546291" y="1595741"/>
        <a:ext cx="6905632" cy="1376058"/>
      </dsp:txXfrm>
    </dsp:sp>
    <dsp:sp modelId="{80C59B01-5A57-6745-9C90-E310CE1A9596}">
      <dsp:nvSpPr>
        <dsp:cNvPr id="0" name=""/>
        <dsp:cNvSpPr/>
      </dsp:nvSpPr>
      <dsp:spPr>
        <a:xfrm>
          <a:off x="15676" y="1655847"/>
          <a:ext cx="1061229" cy="106122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21-05-2026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Administering_medication_into_a_gastric_tube.jpg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Asset Type: Interesting Asides</a:t>
            </a:r>
          </a:p>
          <a:p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Details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Nutrition-OS-https://pixabay.com/</a:t>
            </a:r>
            <a:r>
              <a:rPr lang="en-US" sz="1200" b="0" i="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/vegetables-carrot-food-healthy-1085063/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https://pixabay.com/en/healthy-food-nutrition-healthy-food-1336513/ - CC0</a:t>
            </a:r>
          </a:p>
          <a:p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https://pixabay.com/en/health-fit-nutrition-a-healthy-diet-1595439/ - CC0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https://pxhere.com/en/photo/811143 – CC0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https://commons.wikimedia.org/wiki/File:Administering_medication_into_a_gastric_tube.jpg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(Attribution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British Columbia Institute of Technology (BCIT))</a:t>
            </a:r>
            <a:endParaRPr lang="en-IN" sz="1200" dirty="0">
              <a:solidFill>
                <a:schemeClr val="tx1"/>
              </a:solidFill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6476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Healthy diet-OS-https://pixabay.com/</a:t>
            </a:r>
            <a:r>
              <a:rPr lang="en-US" sz="1200" b="0" i="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/fruit-fruits-fruit-salad-fresh-bio-2305192/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64767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Disease-OS-https://pixabay.com/</a:t>
            </a:r>
            <a:r>
              <a:rPr lang="en-US" sz="1200" b="0" i="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/cold-ill-fever-thermometer-1972619/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64767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3931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="" xmlns:p14="http://schemas.microsoft.com/office/powerpoint/2010/main" val="1145411247"/>
              </p:ext>
            </p:extLst>
          </p:nvPr>
        </p:nvGraphicFramePr>
        <p:xfrm>
          <a:off x="457200" y="1397000"/>
          <a:ext cx="8229600" cy="4851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9305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81069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6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=""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diagramData" Target="../diagrams/data2.xm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295400"/>
            <a:ext cx="716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5400" b="1" dirty="0" err="1">
                <a:solidFill>
                  <a:srgbClr val="800000"/>
                </a:solidFill>
              </a:rPr>
              <a:t>પોષણ</a:t>
            </a:r>
            <a:r>
              <a:rPr sz="5400" b="1" dirty="0">
                <a:solidFill>
                  <a:srgbClr val="800000"/>
                </a:solidFill>
              </a:rPr>
              <a:t> – </a:t>
            </a:r>
            <a:r>
              <a:rPr sz="5400" b="1" dirty="0" err="1">
                <a:solidFill>
                  <a:srgbClr val="800000"/>
                </a:solidFill>
              </a:rPr>
              <a:t>તેનું</a:t>
            </a:r>
            <a:r>
              <a:rPr sz="5400" b="1" dirty="0">
                <a:solidFill>
                  <a:srgbClr val="800000"/>
                </a:solidFill>
              </a:rPr>
              <a:t> </a:t>
            </a:r>
            <a:r>
              <a:rPr sz="5400" b="1" dirty="0" err="1">
                <a:solidFill>
                  <a:srgbClr val="800000"/>
                </a:solidFill>
              </a:rPr>
              <a:t>મહત્ત્વ</a:t>
            </a:r>
            <a:endParaRPr lang="en-US" sz="5400" b="1" dirty="0">
              <a:solidFill>
                <a:srgbClr val="800000"/>
              </a:solidFill>
            </a:endParaRPr>
          </a:p>
        </p:txBody>
      </p:sp>
      <p:pic>
        <p:nvPicPr>
          <p:cNvPr id="3" name="Picture 2" descr="Nutrit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27960" y="3190176"/>
            <a:ext cx="4053840" cy="267722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31115" y="228600"/>
            <a:ext cx="24817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sz="3600" b="1" dirty="0" err="1">
                <a:solidFill>
                  <a:srgbClr val="C00000"/>
                </a:solidFill>
              </a:rPr>
              <a:t>પોષણ</a:t>
            </a:r>
            <a:r>
              <a:rPr sz="3600" b="1" dirty="0">
                <a:solidFill>
                  <a:srgbClr val="C00000"/>
                </a:solidFill>
              </a:rPr>
              <a:t> </a:t>
            </a:r>
            <a:r>
              <a:rPr sz="3600" b="1" dirty="0" err="1">
                <a:solidFill>
                  <a:srgbClr val="C00000"/>
                </a:solidFill>
              </a:rPr>
              <a:t>શું</a:t>
            </a:r>
            <a:r>
              <a:rPr sz="3600" b="1" dirty="0">
                <a:solidFill>
                  <a:srgbClr val="C00000"/>
                </a:solidFill>
              </a:rPr>
              <a:t> </a:t>
            </a:r>
            <a:r>
              <a:rPr sz="3600" b="1" dirty="0" err="1">
                <a:solidFill>
                  <a:srgbClr val="C00000"/>
                </a:solidFill>
              </a:rPr>
              <a:t>છે</a:t>
            </a:r>
            <a:r>
              <a:rPr sz="3600" b="1" dirty="0">
                <a:solidFill>
                  <a:srgbClr val="C00000"/>
                </a:solidFill>
              </a:rPr>
              <a:t>?</a:t>
            </a: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="" xmlns:p14="http://schemas.microsoft.com/office/powerpoint/2010/main" val="2259096724"/>
              </p:ext>
            </p:extLst>
          </p:nvPr>
        </p:nvGraphicFramePr>
        <p:xfrm>
          <a:off x="609600" y="1143000"/>
          <a:ext cx="73914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A547786-4489-0740-808E-9BBEA92B36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graphicEl>
                                              <a:dgm id="{1A547786-4489-0740-808E-9BBEA92B36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graphicEl>
                                              <a:dgm id="{1A547786-4489-0740-808E-9BBEA92B36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>
                                            <p:graphicEl>
                                              <a:dgm id="{1A547786-4489-0740-808E-9BBEA92B36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A4B3ECC-5FC7-8E45-BD63-A134177B3C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graphicEl>
                                              <a:dgm id="{6A4B3ECC-5FC7-8E45-BD63-A134177B3C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graphicEl>
                                              <a:dgm id="{6A4B3ECC-5FC7-8E45-BD63-A134177B3C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7">
                                            <p:graphicEl>
                                              <a:dgm id="{6A4B3ECC-5FC7-8E45-BD63-A134177B3C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29F03E3-B216-D748-97B5-7A7CCF56FE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7">
                                            <p:graphicEl>
                                              <a:dgm id="{C29F03E3-B216-D748-97B5-7A7CCF56FE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67706D8-4259-E646-B2C8-C75C1B0671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graphicEl>
                                              <a:dgm id="{367706D8-4259-E646-B2C8-C75C1B0671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graphicEl>
                                              <a:dgm id="{367706D8-4259-E646-B2C8-C75C1B0671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7">
                                            <p:graphicEl>
                                              <a:dgm id="{367706D8-4259-E646-B2C8-C75C1B0671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A8BF836-E671-DC48-95A2-90134F2B01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7">
                                            <p:graphicEl>
                                              <a:dgm id="{5A8BF836-E671-DC48-95A2-90134F2B01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4953000"/>
            <a:ext cx="7543800" cy="1123712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sz="2000" dirty="0" err="1"/>
              <a:t>પોષણ</a:t>
            </a:r>
            <a:r>
              <a:rPr sz="2000" dirty="0"/>
              <a:t> </a:t>
            </a:r>
            <a:r>
              <a:rPr sz="2000" dirty="0" err="1"/>
              <a:t>વિજ્ઞાનમાં</a:t>
            </a:r>
            <a:r>
              <a:rPr sz="2000" dirty="0"/>
              <a:t> </a:t>
            </a:r>
            <a:r>
              <a:rPr sz="2000" dirty="0" err="1"/>
              <a:t>સંશોધન</a:t>
            </a:r>
            <a:r>
              <a:rPr sz="2000" dirty="0"/>
              <a:t> </a:t>
            </a:r>
            <a:r>
              <a:rPr sz="2000" dirty="0" err="1"/>
              <a:t>કરે</a:t>
            </a:r>
            <a:r>
              <a:rPr sz="2000" dirty="0"/>
              <a:t> </a:t>
            </a:r>
            <a:r>
              <a:rPr sz="2000" dirty="0" err="1"/>
              <a:t>છે</a:t>
            </a:r>
            <a:r>
              <a:rPr sz="2000" dirty="0"/>
              <a:t> </a:t>
            </a:r>
            <a:r>
              <a:rPr sz="2000" dirty="0" err="1"/>
              <a:t>કે</a:t>
            </a:r>
            <a:r>
              <a:rPr sz="2000" dirty="0"/>
              <a:t> </a:t>
            </a:r>
            <a:r>
              <a:rPr sz="2000" dirty="0" err="1"/>
              <a:t>શરીર</a:t>
            </a:r>
            <a:r>
              <a:rPr sz="2000" dirty="0"/>
              <a:t> </a:t>
            </a:r>
            <a:r>
              <a:rPr sz="2000" dirty="0" err="1"/>
              <a:t>ખોરાકને</a:t>
            </a:r>
            <a:r>
              <a:rPr sz="2000" dirty="0"/>
              <a:t> </a:t>
            </a:r>
            <a:r>
              <a:rPr sz="2000" dirty="0" err="1"/>
              <a:t>કેવી</a:t>
            </a:r>
            <a:r>
              <a:rPr sz="2000" dirty="0"/>
              <a:t> </a:t>
            </a:r>
            <a:r>
              <a:rPr sz="2000" err="1"/>
              <a:t>રીતે</a:t>
            </a:r>
            <a:r>
              <a:rPr sz="2000"/>
              <a:t> </a:t>
            </a:r>
            <a:r>
              <a:rPr lang="gu-IN" sz="2000" dirty="0" smtClean="0"/>
              <a:t>વિભાજિત</a:t>
            </a:r>
            <a:r>
              <a:rPr sz="2000" smtClean="0"/>
              <a:t> </a:t>
            </a:r>
            <a:r>
              <a:rPr sz="2000" dirty="0" err="1"/>
              <a:t>કરે</a:t>
            </a:r>
            <a:r>
              <a:rPr sz="2000" dirty="0"/>
              <a:t> </a:t>
            </a:r>
            <a:r>
              <a:rPr sz="2000" dirty="0" err="1"/>
              <a:t>છે</a:t>
            </a:r>
            <a:r>
              <a:rPr sz="2000" dirty="0"/>
              <a:t> </a:t>
            </a:r>
            <a:r>
              <a:rPr sz="2000" dirty="0" err="1"/>
              <a:t>અને</a:t>
            </a:r>
            <a:r>
              <a:rPr sz="2000" dirty="0"/>
              <a:t> </a:t>
            </a:r>
            <a:r>
              <a:rPr sz="2000" dirty="0" err="1"/>
              <a:t>તેમાંથી</a:t>
            </a:r>
            <a:r>
              <a:rPr sz="2000" dirty="0"/>
              <a:t> </a:t>
            </a:r>
            <a:r>
              <a:rPr sz="2000" dirty="0" err="1"/>
              <a:t>મળતા</a:t>
            </a:r>
            <a:r>
              <a:rPr sz="2000" dirty="0"/>
              <a:t> </a:t>
            </a:r>
            <a:r>
              <a:rPr sz="2000" dirty="0" err="1"/>
              <a:t>પોષક</a:t>
            </a:r>
            <a:r>
              <a:rPr sz="2000" dirty="0"/>
              <a:t> </a:t>
            </a:r>
            <a:r>
              <a:rPr sz="2000" dirty="0" err="1"/>
              <a:t>તત્વો</a:t>
            </a:r>
            <a:r>
              <a:rPr sz="2000" dirty="0"/>
              <a:t> </a:t>
            </a:r>
            <a:r>
              <a:rPr sz="2000" dirty="0" err="1"/>
              <a:t>વડે</a:t>
            </a:r>
            <a:r>
              <a:rPr sz="2000" dirty="0"/>
              <a:t> </a:t>
            </a:r>
            <a:r>
              <a:rPr sz="2000" dirty="0" err="1"/>
              <a:t>નવી</a:t>
            </a:r>
            <a:r>
              <a:rPr sz="2000" dirty="0"/>
              <a:t> </a:t>
            </a:r>
            <a:r>
              <a:rPr sz="2000" dirty="0" err="1"/>
              <a:t>કોશિકાઓ</a:t>
            </a:r>
            <a:r>
              <a:rPr sz="2000" dirty="0"/>
              <a:t> </a:t>
            </a:r>
            <a:r>
              <a:rPr sz="2000" dirty="0" err="1"/>
              <a:t>અને</a:t>
            </a:r>
            <a:r>
              <a:rPr lang="en-US" sz="2000" dirty="0"/>
              <a:t> </a:t>
            </a:r>
            <a:r>
              <a:rPr lang="gu-IN" sz="2000" dirty="0"/>
              <a:t>પેશીઓ </a:t>
            </a:r>
            <a:r>
              <a:rPr sz="2000" dirty="0"/>
              <a:t> </a:t>
            </a:r>
            <a:r>
              <a:rPr sz="2000" dirty="0" err="1"/>
              <a:t>બનાવે</a:t>
            </a:r>
            <a:r>
              <a:rPr sz="2000" dirty="0"/>
              <a:t> </a:t>
            </a:r>
            <a:r>
              <a:rPr sz="2000" dirty="0" err="1"/>
              <a:t>તથા</a:t>
            </a:r>
            <a:r>
              <a:rPr sz="2000" dirty="0"/>
              <a:t> </a:t>
            </a:r>
            <a:r>
              <a:rPr sz="2000" dirty="0" err="1"/>
              <a:t>મરામત</a:t>
            </a:r>
            <a:r>
              <a:rPr sz="2000" dirty="0"/>
              <a:t> </a:t>
            </a:r>
            <a:r>
              <a:rPr sz="2000" dirty="0" err="1"/>
              <a:t>કરે</a:t>
            </a:r>
            <a:r>
              <a:rPr sz="2000" dirty="0"/>
              <a:t> </a:t>
            </a:r>
            <a:r>
              <a:rPr sz="2000" dirty="0" err="1"/>
              <a:t>છે</a:t>
            </a:r>
            <a:r>
              <a:rPr sz="2000" dirty="0"/>
              <a:t>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62000" y="990600"/>
            <a:ext cx="7467600" cy="1123712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sz="2000" dirty="0" err="1"/>
              <a:t>હોસ્પિટલમાં</a:t>
            </a:r>
            <a:r>
              <a:rPr sz="2000" dirty="0"/>
              <a:t>, '</a:t>
            </a:r>
            <a:r>
              <a:rPr sz="2000" dirty="0" err="1"/>
              <a:t>પોષણ</a:t>
            </a:r>
            <a:r>
              <a:rPr sz="2000" dirty="0"/>
              <a:t>' </a:t>
            </a:r>
            <a:r>
              <a:rPr sz="2000" dirty="0" err="1"/>
              <a:t>શબ્દનું</a:t>
            </a:r>
            <a:r>
              <a:rPr sz="2000" dirty="0"/>
              <a:t> </a:t>
            </a:r>
            <a:r>
              <a:rPr sz="2000" dirty="0" err="1"/>
              <a:t>ઉપયોગ</a:t>
            </a:r>
            <a:r>
              <a:rPr sz="2000" dirty="0"/>
              <a:t> </a:t>
            </a:r>
            <a:r>
              <a:rPr sz="2000" dirty="0" err="1"/>
              <a:t>ડૉક્ટરો</a:t>
            </a:r>
            <a:r>
              <a:rPr sz="2000" dirty="0"/>
              <a:t> </a:t>
            </a:r>
            <a:r>
              <a:rPr sz="2000" dirty="0" err="1"/>
              <a:t>દ્વારા</a:t>
            </a:r>
            <a:r>
              <a:rPr sz="2000" dirty="0"/>
              <a:t> </a:t>
            </a:r>
            <a:r>
              <a:rPr sz="2000" dirty="0" err="1"/>
              <a:t>નિર્ધારિત</a:t>
            </a:r>
            <a:r>
              <a:rPr sz="2000" dirty="0"/>
              <a:t> </a:t>
            </a:r>
            <a:r>
              <a:rPr sz="2000" dirty="0" err="1"/>
              <a:t>આહારજરૂરિયાતો</a:t>
            </a:r>
            <a:r>
              <a:rPr sz="2000" dirty="0"/>
              <a:t> </a:t>
            </a:r>
            <a:r>
              <a:rPr sz="2000" dirty="0" err="1"/>
              <a:t>માટે</a:t>
            </a:r>
            <a:r>
              <a:rPr sz="2000" dirty="0"/>
              <a:t> </a:t>
            </a:r>
            <a:r>
              <a:rPr sz="2000" dirty="0" err="1"/>
              <a:t>થાય</a:t>
            </a:r>
            <a:r>
              <a:rPr sz="2000" dirty="0"/>
              <a:t> </a:t>
            </a:r>
            <a:r>
              <a:rPr sz="2000" dirty="0" err="1"/>
              <a:t>છે</a:t>
            </a:r>
            <a:r>
              <a:rPr sz="2000" dirty="0"/>
              <a:t>, </a:t>
            </a:r>
            <a:r>
              <a:rPr sz="2000" dirty="0" err="1"/>
              <a:t>જેમાં</a:t>
            </a:r>
            <a:r>
              <a:rPr sz="2000" dirty="0"/>
              <a:t> </a:t>
            </a:r>
            <a:r>
              <a:rPr sz="2000" dirty="0" err="1"/>
              <a:t>ઈન્ટ્રાવેનસ</a:t>
            </a:r>
            <a:r>
              <a:rPr sz="2000" dirty="0"/>
              <a:t> </a:t>
            </a:r>
            <a:r>
              <a:rPr sz="2000" dirty="0" err="1"/>
              <a:t>અથવા</a:t>
            </a:r>
            <a:r>
              <a:rPr sz="2000" dirty="0"/>
              <a:t> </a:t>
            </a:r>
            <a:r>
              <a:rPr sz="2000" dirty="0" err="1"/>
              <a:t>ઇન્ટ્રાગેસ્ટ્રિક</a:t>
            </a:r>
            <a:r>
              <a:rPr sz="2000" dirty="0"/>
              <a:t> </a:t>
            </a:r>
            <a:r>
              <a:rPr sz="2000" dirty="0" err="1"/>
              <a:t>ટ્યુબ</a:t>
            </a:r>
            <a:r>
              <a:rPr sz="2000" dirty="0"/>
              <a:t> </a:t>
            </a:r>
            <a:r>
              <a:rPr sz="2000" dirty="0" err="1"/>
              <a:t>મારફતે</a:t>
            </a:r>
            <a:r>
              <a:rPr sz="2000" dirty="0"/>
              <a:t> </a:t>
            </a:r>
            <a:r>
              <a:rPr sz="2000" dirty="0" err="1"/>
              <a:t>આપતાં</a:t>
            </a:r>
            <a:r>
              <a:rPr sz="2000" dirty="0"/>
              <a:t> </a:t>
            </a:r>
            <a:r>
              <a:rPr sz="2000" dirty="0" err="1"/>
              <a:t>પોષણ</a:t>
            </a:r>
            <a:r>
              <a:rPr sz="2000" dirty="0"/>
              <a:t> </a:t>
            </a:r>
            <a:r>
              <a:rPr sz="2000" dirty="0" err="1"/>
              <a:t>દ્રાવણોનો</a:t>
            </a:r>
            <a:r>
              <a:rPr sz="2000" dirty="0"/>
              <a:t> </a:t>
            </a:r>
            <a:r>
              <a:rPr sz="2000" dirty="0" err="1"/>
              <a:t>પણ</a:t>
            </a:r>
            <a:r>
              <a:rPr sz="2000" dirty="0"/>
              <a:t> </a:t>
            </a:r>
            <a:r>
              <a:rPr sz="2000" dirty="0" err="1"/>
              <a:t>સમાવેશ</a:t>
            </a:r>
            <a:r>
              <a:rPr sz="2000" dirty="0"/>
              <a:t> </a:t>
            </a:r>
            <a:r>
              <a:rPr sz="2000" dirty="0" err="1"/>
              <a:t>થાય</a:t>
            </a:r>
            <a:r>
              <a:rPr sz="2000" dirty="0"/>
              <a:t> </a:t>
            </a:r>
            <a:r>
              <a:rPr sz="2000" dirty="0" err="1"/>
              <a:t>છે</a:t>
            </a:r>
            <a:r>
              <a:rPr sz="20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31115" y="171533"/>
            <a:ext cx="24817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 b="1" dirty="0" err="1">
                <a:solidFill>
                  <a:srgbClr val="C00000"/>
                </a:solidFill>
              </a:rPr>
              <a:t>પોષણ</a:t>
            </a:r>
            <a:r>
              <a:rPr sz="3600" b="1" dirty="0">
                <a:solidFill>
                  <a:srgbClr val="C00000"/>
                </a:solidFill>
              </a:rPr>
              <a:t> </a:t>
            </a:r>
            <a:r>
              <a:rPr sz="3600" b="1" dirty="0" err="1">
                <a:solidFill>
                  <a:srgbClr val="C00000"/>
                </a:solidFill>
              </a:rPr>
              <a:t>શું</a:t>
            </a:r>
            <a:r>
              <a:rPr sz="3600" b="1" dirty="0">
                <a:solidFill>
                  <a:srgbClr val="C00000"/>
                </a:solidFill>
              </a:rPr>
              <a:t> </a:t>
            </a:r>
            <a:r>
              <a:rPr sz="3600" b="1" dirty="0" err="1">
                <a:solidFill>
                  <a:srgbClr val="C00000"/>
                </a:solidFill>
              </a:rPr>
              <a:t>છે</a:t>
            </a:r>
            <a:r>
              <a:rPr sz="3600" b="1" dirty="0">
                <a:solidFill>
                  <a:srgbClr val="C00000"/>
                </a:solidFill>
              </a:rPr>
              <a:t>?</a:t>
            </a:r>
          </a:p>
        </p:txBody>
      </p:sp>
      <p:pic>
        <p:nvPicPr>
          <p:cNvPr id="5" name="Picture 2" descr="File:Administering medication into a gastric tub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75" y="2514600"/>
            <a:ext cx="3425825" cy="22696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dish food salad green produce vegetable fresh healthy cuisine lettuce nutrition dinner tomatoes vegetarian healthy eating fresh vegetables caesar salad salad bowl leaf vegetable spinach salad resolution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4600"/>
            <a:ext cx="3404414" cy="22696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6733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="" xmlns:p14="http://schemas.microsoft.com/office/powerpoint/2010/main" val="3061172682"/>
              </p:ext>
            </p:extLst>
          </p:nvPr>
        </p:nvGraphicFramePr>
        <p:xfrm>
          <a:off x="762000" y="1219200"/>
          <a:ext cx="7467600" cy="297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 descr="diet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90800" y="4343400"/>
            <a:ext cx="4032000" cy="226379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2159320" y="250801"/>
            <a:ext cx="4825360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sz="3600" b="1" dirty="0" err="1">
                <a:solidFill>
                  <a:srgbClr val="C00000"/>
                </a:solidFill>
              </a:rPr>
              <a:t>પોષણ</a:t>
            </a:r>
            <a:r>
              <a:rPr sz="3600" b="1" dirty="0">
                <a:solidFill>
                  <a:srgbClr val="C00000"/>
                </a:solidFill>
              </a:rPr>
              <a:t> </a:t>
            </a:r>
            <a:r>
              <a:rPr sz="3600" b="1" dirty="0" err="1">
                <a:solidFill>
                  <a:srgbClr val="C00000"/>
                </a:solidFill>
              </a:rPr>
              <a:t>વિજ્ઞાનના</a:t>
            </a:r>
            <a:r>
              <a:rPr sz="3600" b="1" dirty="0">
                <a:solidFill>
                  <a:srgbClr val="C00000"/>
                </a:solidFill>
              </a:rPr>
              <a:t> </a:t>
            </a:r>
            <a:r>
              <a:rPr sz="3600" b="1" dirty="0" err="1">
                <a:solidFill>
                  <a:srgbClr val="C00000"/>
                </a:solidFill>
              </a:rPr>
              <a:t>અભ્યાસ</a:t>
            </a:r>
            <a:endParaRPr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292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FDEE928-DB34-9E4A-AE15-7C2E7712EA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>
                                            <p:graphicEl>
                                              <a:dgm id="{FFDEE928-DB34-9E4A-AE15-7C2E7712EA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graphicEl>
                                              <a:dgm id="{FFDEE928-DB34-9E4A-AE15-7C2E7712EA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500"/>
                                        <p:tgtEl>
                                          <p:spTgt spid="6">
                                            <p:graphicEl>
                                              <a:dgm id="{FFDEE928-DB34-9E4A-AE15-7C2E7712EA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4C7F2F0-8E97-FC4F-B71B-252456BA4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graphicEl>
                                              <a:dgm id="{94C7F2F0-8E97-FC4F-B71B-252456BA4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graphicEl>
                                              <a:dgm id="{94C7F2F0-8E97-FC4F-B71B-252456BA4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500"/>
                                        <p:tgtEl>
                                          <p:spTgt spid="6">
                                            <p:graphicEl>
                                              <a:dgm id="{94C7F2F0-8E97-FC4F-B71B-252456BA4D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94651A8-1A2D-DA43-B80E-72ABAD34AF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graphicEl>
                                              <a:dgm id="{094651A8-1A2D-DA43-B80E-72ABAD34AF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graphicEl>
                                              <a:dgm id="{094651A8-1A2D-DA43-B80E-72ABAD34AF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6">
                                            <p:graphicEl>
                                              <a:dgm id="{094651A8-1A2D-DA43-B80E-72ABAD34AF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0C59B01-5A57-6745-9C90-E310CE1A95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graphicEl>
                                              <a:dgm id="{80C59B01-5A57-6745-9C90-E310CE1A95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graphicEl>
                                              <a:dgm id="{80C59B01-5A57-6745-9C90-E310CE1A95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dgm id="{80C59B01-5A57-6745-9C90-E310CE1A95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0491F12-4CB6-6348-B30C-AA3DB398E3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graphicEl>
                                              <a:dgm id="{A0491F12-4CB6-6348-B30C-AA3DB398E3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graphicEl>
                                              <a:dgm id="{A0491F12-4CB6-6348-B30C-AA3DB398E3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6">
                                            <p:graphicEl>
                                              <a:dgm id="{A0491F12-4CB6-6348-B30C-AA3DB398E3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800" y="4876800"/>
            <a:ext cx="7579614" cy="173664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gu-IN" sz="2400" dirty="0" smtClean="0">
                <a:solidFill>
                  <a:srgbClr val="663300"/>
                </a:solidFill>
              </a:rPr>
              <a:t>પોષણ વિજ્ઞાન એ પણ અભ્યાસ કરે છે કે ખરાબ આહાર, ખોરાક એલર્જી અને ખોરાક અસહિષ્ણુંતા જેવા આહારી પરિબળો કેટલાક રોગો અને આરોગ્યની સ્થિતિઓ</a:t>
            </a:r>
            <a:r>
              <a:rPr lang="en-US" sz="2400" dirty="0" smtClean="0">
                <a:solidFill>
                  <a:srgbClr val="663300"/>
                </a:solidFill>
              </a:rPr>
              <a:t> </a:t>
            </a:r>
            <a:r>
              <a:rPr lang="gu-IN" sz="2400" dirty="0" smtClean="0">
                <a:solidFill>
                  <a:srgbClr val="663300"/>
                </a:solidFill>
              </a:rPr>
              <a:t>માટે કારણભૂત બની શકે છે.</a:t>
            </a:r>
            <a:endParaRPr sz="2400" dirty="0">
              <a:solidFill>
                <a:srgbClr val="663300"/>
              </a:solidFill>
            </a:endParaRPr>
          </a:p>
        </p:txBody>
      </p:sp>
      <p:pic>
        <p:nvPicPr>
          <p:cNvPr id="3" name="Picture 2" descr="cold-1972619_960_7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09800" y="1219200"/>
            <a:ext cx="4876800" cy="34594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2161032" y="283100"/>
            <a:ext cx="4825360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sz="3600" b="1" dirty="0" err="1">
                <a:solidFill>
                  <a:srgbClr val="C00000"/>
                </a:solidFill>
              </a:rPr>
              <a:t>પોષણ</a:t>
            </a:r>
            <a:r>
              <a:rPr sz="3600" b="1" dirty="0">
                <a:solidFill>
                  <a:srgbClr val="C00000"/>
                </a:solidFill>
              </a:rPr>
              <a:t> </a:t>
            </a:r>
            <a:r>
              <a:rPr sz="3600" b="1" dirty="0" err="1">
                <a:solidFill>
                  <a:srgbClr val="C00000"/>
                </a:solidFill>
              </a:rPr>
              <a:t>વિજ્ઞાનના</a:t>
            </a:r>
            <a:r>
              <a:rPr sz="3600" b="1" dirty="0">
                <a:solidFill>
                  <a:srgbClr val="C00000"/>
                </a:solidFill>
              </a:rPr>
              <a:t> </a:t>
            </a:r>
            <a:r>
              <a:rPr sz="3600" b="1" dirty="0" err="1">
                <a:solidFill>
                  <a:srgbClr val="C00000"/>
                </a:solidFill>
              </a:rPr>
              <a:t>અભ્યાસ</a:t>
            </a:r>
            <a:endParaRPr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15173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902C3BC5-5860-4925-BFDD-3BF5B316D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t>એમએમ સૂચકાંક</a:t>
            </a:r>
            <a:endParaRPr lang="en-IN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824C53D2-E183-4500-A3AB-9C55D71996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38385185"/>
              </p:ext>
            </p:extLst>
          </p:nvPr>
        </p:nvGraphicFramePr>
        <p:xfrm>
          <a:off x="457200" y="1066800"/>
          <a:ext cx="7620000" cy="5109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638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kern="1200" baseline="0" dirty="0"/>
                        <a:t>https://pixabay.com/en/vegetables-carrot-food-healthy-1085063/</a:t>
                      </a:r>
                      <a:endParaRPr lang="en-IN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kern="1200" dirty="0"/>
                        <a:t>https://pixabay.com/en/healthy-food-nutrition-healthy-food-1336513/ </a:t>
                      </a:r>
                    </a:p>
                    <a:p>
                      <a:endParaRPr lang="en-IN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/>
                        <a:t>https://pixabay.com/en/health-fit-nutrition-a-healthy-diet-1595439/ </a:t>
                      </a:r>
                    </a:p>
                    <a:p>
                      <a:endParaRPr lang="en-IN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kern="1200" dirty="0"/>
                        <a:t>https://commons.wikimedia.org/wiki/File:Administering_medication_into_a_gastric_tube.jpg (Attribution</a:t>
                      </a:r>
                      <a:r>
                        <a:rPr lang="en-US" sz="1100" kern="1200" baseline="0" dirty="0"/>
                        <a:t> - </a:t>
                      </a:r>
                      <a:r>
                        <a:rPr lang="en-US" sz="1100" kern="1200" dirty="0">
                          <a:effectLst/>
                        </a:rPr>
                        <a:t>British Columbia Institute of Technology (BCIT))</a:t>
                      </a:r>
                      <a:endParaRPr lang="en-IN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/>
                        <a:t>https://pxhere.com/en/photo/811143 </a:t>
                      </a:r>
                    </a:p>
                    <a:p>
                      <a:endParaRPr lang="en-IN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kern="1200" baseline="0" dirty="0"/>
                        <a:t>https://pixabay.com/en/fruit-fruits-fruit-salad-fresh-bio-2305192/</a:t>
                      </a:r>
                      <a:endParaRPr lang="en-IN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/>
                        <a:t>5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baseline="0" dirty="0"/>
                        <a:t>https://</a:t>
                      </a:r>
                      <a:r>
                        <a:rPr lang="en-US" sz="1100" kern="1200" baseline="0" dirty="0" err="1"/>
                        <a:t>pixabay.com</a:t>
                      </a:r>
                      <a:r>
                        <a:rPr lang="en-US" sz="1100" kern="1200" baseline="0" dirty="0"/>
                        <a:t>/en/cold-ill-fever-thermometer-1972619/</a:t>
                      </a:r>
                      <a:endParaRPr lang="en-US" sz="1100" b="0" i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6" name="Picture 5" descr="Nutrition.jpg">
            <a:extLst>
              <a:ext uri="{FF2B5EF4-FFF2-40B4-BE49-F238E27FC236}">
                <a16:creationId xmlns="" xmlns:a16="http://schemas.microsoft.com/office/drawing/2014/main" id="{EB1A5617-2130-4BF6-A56E-84D7DC5444B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1803399"/>
            <a:ext cx="396240" cy="261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Healthy, Food, Nutrition, Healthy Food, Fresh, Diet">
            <a:extLst>
              <a:ext uri="{FF2B5EF4-FFF2-40B4-BE49-F238E27FC236}">
                <a16:creationId xmlns="" xmlns:a16="http://schemas.microsoft.com/office/drawing/2014/main" id="{9A2E5A6E-9634-42A4-99AB-D9BA88F9D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474306"/>
            <a:ext cx="609600" cy="3663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ealth, Fit, Nutrition, A Healthy Diet, Diet, Vitamins">
            <a:extLst>
              <a:ext uri="{FF2B5EF4-FFF2-40B4-BE49-F238E27FC236}">
                <a16:creationId xmlns="" xmlns:a16="http://schemas.microsoft.com/office/drawing/2014/main" id="{91C77B18-067C-48B7-9BD0-DF027AEC2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129014"/>
            <a:ext cx="379093" cy="2843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File:Administering medication into a gastric tube.jpg">
            <a:extLst>
              <a:ext uri="{FF2B5EF4-FFF2-40B4-BE49-F238E27FC236}">
                <a16:creationId xmlns="" xmlns:a16="http://schemas.microsoft.com/office/drawing/2014/main" id="{735BA865-41E2-4375-85C0-0B25FD779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766333"/>
            <a:ext cx="425277" cy="2817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dish food salad green produce vegetable fresh healthy cuisine lettuce nutrition dinner tomatoes vegetarian healthy eating fresh vegetables caesar salad salad bowl leaf vegetable spinach salad resolutions">
            <a:extLst>
              <a:ext uri="{FF2B5EF4-FFF2-40B4-BE49-F238E27FC236}">
                <a16:creationId xmlns="" xmlns:a16="http://schemas.microsoft.com/office/drawing/2014/main" id="{E563C69E-4EE6-432B-B8B5-97A2303A1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010" y="4401078"/>
            <a:ext cx="422619" cy="2817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diet.jpg">
            <a:extLst>
              <a:ext uri="{FF2B5EF4-FFF2-40B4-BE49-F238E27FC236}">
                <a16:creationId xmlns="" xmlns:a16="http://schemas.microsoft.com/office/drawing/2014/main" id="{4DDA5E74-872F-412F-AA1A-91D46D8C790B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4999309"/>
            <a:ext cx="609600" cy="3422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1" descr="cold-1972619_960_720.jpg">
            <a:extLst>
              <a:ext uri="{FF2B5EF4-FFF2-40B4-BE49-F238E27FC236}">
                <a16:creationId xmlns="" xmlns:a16="http://schemas.microsoft.com/office/drawing/2014/main" id="{BFA994CC-79B3-4B2D-8D82-56BC534EB16D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600200" y="5638800"/>
            <a:ext cx="389282" cy="3302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432406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303</Words>
  <Application>Microsoft Office PowerPoint</Application>
  <PresentationFormat>On-screen Show (4:3)</PresentationFormat>
  <Paragraphs>48</Paragraphs>
  <Slides>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એમએમ સૂચકાંક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Satish</cp:lastModifiedBy>
  <cp:revision>34</cp:revision>
  <dcterms:created xsi:type="dcterms:W3CDTF">2018-12-16T04:20:25Z</dcterms:created>
  <dcterms:modified xsi:type="dcterms:W3CDTF">2026-05-21T07:28:22Z</dcterms:modified>
</cp:coreProperties>
</file>