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authors.xml" ContentType="application/vnd.ms-powerpoint.author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1" roundtripDataSignature="AMtx7mhpiVmhdchniwNKGc5hT5hd6uxLiw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8AE9EC6-A6B8-41E7-6E4F-78628FED4B63}" name="KSFC-Account" initials="KA" userId="KSFC-Account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E9ED50A6-9DDC-4231-B622-C2ACB9DDE3B7}">
  <a:tblStyle styleId="{E9ED50A6-9DDC-4231-B622-C2ACB9DDE3B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-63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" name="Google Shape;3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" name="Google Shape;7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8" name="Google Shape;148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0" name="Google Shape;190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3" name="Google Shape;273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Starfish  https://pixabay.com/en/starfish-sand-beach-sea-water-343791/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Food: https://pixabay.com/en/digestive-system-human-digestion-41529/ </a:t>
            </a: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Google Shape;29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Original contribution – rushmish@gmail.com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7" name="Google Shape;297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04" name="Google Shape;304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>
                <a:latin typeface="Calibri"/>
                <a:ea typeface="Calibri"/>
                <a:cs typeface="Calibri"/>
                <a:sym typeface="Calibri"/>
              </a:rPr>
              <a:t>Original contribution – rushmish@gmail.com</a:t>
            </a:r>
            <a:endParaRPr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1" name="Google Shape;321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1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16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16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16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16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16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16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16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16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16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16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aphicFrame>
        <p:nvGraphicFramePr>
          <p:cNvPr id="31" name="Google Shape;31;p18"/>
          <p:cNvGraphicFramePr/>
          <p:nvPr/>
        </p:nvGraphicFramePr>
        <p:xfrm>
          <a:off x="457200" y="1397000"/>
          <a:ext cx="3000000" cy="3000000"/>
        </p:xfrm>
        <a:graphic>
          <a:graphicData uri="http://schemas.openxmlformats.org/drawingml/2006/table">
            <a:tbl>
              <a:tblPr firstRow="1" bandRow="1">
                <a:noFill/>
                <a:tableStyleId>{E9ED50A6-9DDC-4231-B622-C2ACB9DDE3B7}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930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6930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5">
            <a:hlinkClick r:id="rId6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7;p1"/>
          <p:cNvSpPr/>
          <p:nvPr/>
        </p:nvSpPr>
        <p:spPr>
          <a:xfrm>
            <a:off x="1104900" y="2286000"/>
            <a:ext cx="6934200" cy="1754286"/>
          </a:xfrm>
          <a:prstGeom prst="rect">
            <a:avLst/>
          </a:prstGeom>
          <a:solidFill>
            <a:srgbClr val="DAE5F1"/>
          </a:solidFill>
          <a:ln w="38100" cap="flat" cmpd="sng">
            <a:solidFill>
              <a:srgbClr val="92D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5400" b="1" i="0" u="none" strike="noStrike" cap="none" dirty="0" smtClean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પ્રાણી ઓમા ખોરાક –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5400" b="1" i="0" u="none" strike="noStrike" cap="none" dirty="0" smtClean="0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એક સારાંશ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2"/>
          <p:cNvGrpSpPr/>
          <p:nvPr/>
        </p:nvGrpSpPr>
        <p:grpSpPr>
          <a:xfrm>
            <a:off x="253144" y="1143000"/>
            <a:ext cx="8281255" cy="1276642"/>
            <a:chOff x="1624" y="0"/>
            <a:chExt cx="8281255" cy="1276642"/>
          </a:xfrm>
        </p:grpSpPr>
        <p:sp>
          <p:nvSpPr>
            <p:cNvPr id="45" name="Google Shape;45;p2"/>
            <p:cNvSpPr/>
            <p:nvPr/>
          </p:nvSpPr>
          <p:spPr>
            <a:xfrm>
              <a:off x="1515760" y="0"/>
              <a:ext cx="6767119" cy="1276642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7E7">
                <a:alpha val="89803"/>
              </a:srgbClr>
            </a:solidFill>
            <a:ln w="9525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dirty="0" smtClean="0">
                  <a:latin typeface="Calibri" pitchFamily="34" charset="0"/>
                </a:rPr>
                <a:t>નીચેમાંથી કઈ ખોરાક મળવા ની પદ્ધતિ નથી </a:t>
              </a:r>
              <a:endParaRPr sz="240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624" y="1247"/>
              <a:ext cx="1512510" cy="1275392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DE0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 txBox="1"/>
            <p:nvPr/>
          </p:nvSpPr>
          <p:spPr>
            <a:xfrm>
              <a:off x="1624" y="1247"/>
              <a:ext cx="1512510" cy="127539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Q1</a:t>
              </a:r>
              <a:endParaRPr/>
            </a:p>
          </p:txBody>
        </p:sp>
      </p:grpSp>
      <p:grpSp>
        <p:nvGrpSpPr>
          <p:cNvPr id="49" name="Google Shape;49;p2"/>
          <p:cNvGrpSpPr/>
          <p:nvPr/>
        </p:nvGrpSpPr>
        <p:grpSpPr>
          <a:xfrm>
            <a:off x="523200" y="2814824"/>
            <a:ext cx="7485382" cy="1405550"/>
            <a:chOff x="142200" y="2586223"/>
            <a:chExt cx="7485382" cy="1405550"/>
          </a:xfrm>
        </p:grpSpPr>
        <p:sp>
          <p:nvSpPr>
            <p:cNvPr id="50" name="Google Shape;50;p2"/>
            <p:cNvSpPr/>
            <p:nvPr/>
          </p:nvSpPr>
          <p:spPr>
            <a:xfrm>
              <a:off x="142200" y="3223585"/>
              <a:ext cx="1912864" cy="714211"/>
            </a:xfrm>
            <a:prstGeom prst="rect">
              <a:avLst/>
            </a:prstGeom>
            <a:solidFill>
              <a:srgbClr val="CDE1E8">
                <a:alpha val="89803"/>
              </a:srgbClr>
            </a:solidFill>
            <a:ln w="25400" cap="flat" cmpd="sng">
              <a:solidFill>
                <a:srgbClr val="CDE1E8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2"/>
            <p:cNvSpPr txBox="1"/>
            <p:nvPr/>
          </p:nvSpPr>
          <p:spPr>
            <a:xfrm>
              <a:off x="448258" y="3223585"/>
              <a:ext cx="1606805" cy="714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ચાવવું </a:t>
              </a:r>
              <a:endParaRPr dirty="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423487" y="2586223"/>
              <a:ext cx="713854" cy="713854"/>
            </a:xfrm>
            <a:prstGeom prst="ellipse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 txBox="1"/>
            <p:nvPr/>
          </p:nvSpPr>
          <p:spPr>
            <a:xfrm>
              <a:off x="423487" y="2586223"/>
              <a:ext cx="713854" cy="713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209655" y="3224699"/>
              <a:ext cx="1618694" cy="714211"/>
            </a:xfrm>
            <a:prstGeom prst="rect">
              <a:avLst/>
            </a:prstGeom>
            <a:solidFill>
              <a:srgbClr val="CCEFD6">
                <a:alpha val="89803"/>
              </a:srgbClr>
            </a:solidFill>
            <a:ln w="25400" cap="flat" cmpd="sng">
              <a:solidFill>
                <a:srgbClr val="CCEFD6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 txBox="1"/>
            <p:nvPr/>
          </p:nvSpPr>
          <p:spPr>
            <a:xfrm>
              <a:off x="2468646" y="3224699"/>
              <a:ext cx="1359703" cy="714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નીચોવવું</a:t>
              </a:r>
              <a:endParaRPr dirty="0"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353283" y="2586223"/>
              <a:ext cx="713854" cy="713854"/>
            </a:xfrm>
            <a:prstGeom prst="ellipse">
              <a:avLst/>
            </a:prstGeom>
            <a:solidFill>
              <a:srgbClr val="47D67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 txBox="1"/>
            <p:nvPr/>
          </p:nvSpPr>
          <p:spPr>
            <a:xfrm>
              <a:off x="2353283" y="2586223"/>
              <a:ext cx="713854" cy="713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4029356" y="3208665"/>
              <a:ext cx="1638423" cy="714211"/>
            </a:xfrm>
            <a:prstGeom prst="rect">
              <a:avLst/>
            </a:prstGeom>
            <a:solidFill>
              <a:srgbClr val="E9F5CB">
                <a:alpha val="89803"/>
              </a:srgbClr>
            </a:solidFill>
            <a:ln w="25400" cap="flat" cmpd="sng">
              <a:solidFill>
                <a:srgbClr val="E9F5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 txBox="1"/>
            <p:nvPr/>
          </p:nvSpPr>
          <p:spPr>
            <a:xfrm>
              <a:off x="4291504" y="3208665"/>
              <a:ext cx="1376275" cy="714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ઘસવું</a:t>
              </a:r>
              <a:endParaRPr dirty="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4149600" y="2586223"/>
              <a:ext cx="713854" cy="713854"/>
            </a:xfrm>
            <a:prstGeom prst="ellipse">
              <a:avLst/>
            </a:prstGeom>
            <a:solidFill>
              <a:srgbClr val="ABE74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 txBox="1"/>
            <p:nvPr/>
          </p:nvSpPr>
          <p:spPr>
            <a:xfrm>
              <a:off x="4149600" y="2586223"/>
              <a:ext cx="713854" cy="713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6071672" y="3209829"/>
              <a:ext cx="1555910" cy="714211"/>
            </a:xfrm>
            <a:prstGeom prst="rect">
              <a:avLst/>
            </a:prstGeom>
            <a:solidFill>
              <a:srgbClr val="FBDACB">
                <a:alpha val="89803"/>
              </a:srgbClr>
            </a:solidFill>
            <a:ln w="25400" cap="flat" cmpd="sng">
              <a:solidFill>
                <a:srgbClr val="FBDA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3" name="Google Shape;63;p2"/>
            <p:cNvSpPr txBox="1"/>
            <p:nvPr/>
          </p:nvSpPr>
          <p:spPr>
            <a:xfrm>
              <a:off x="6173862" y="3277562"/>
              <a:ext cx="1306965" cy="71421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>
                <a:lnSpc>
                  <a:spcPct val="90000"/>
                </a:lnSpc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દાંત નીકળવો</a:t>
              </a:r>
              <a:endParaRPr lang="gu-IN" sz="2400" dirty="0"/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6263006" y="2586223"/>
              <a:ext cx="713854" cy="713854"/>
            </a:xfrm>
            <a:prstGeom prst="ellipse">
              <a:avLst/>
            </a:prstGeom>
            <a:solidFill>
              <a:srgbClr val="F6944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2"/>
            <p:cNvSpPr txBox="1"/>
            <p:nvPr/>
          </p:nvSpPr>
          <p:spPr>
            <a:xfrm>
              <a:off x="6263006" y="2586223"/>
              <a:ext cx="713854" cy="7138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endParaRPr/>
            </a:p>
          </p:txBody>
        </p:sp>
      </p:grpSp>
      <p:sp>
        <p:nvSpPr>
          <p:cNvPr id="66" name="Google Shape;66;p2"/>
          <p:cNvSpPr txBox="1"/>
          <p:nvPr/>
        </p:nvSpPr>
        <p:spPr>
          <a:xfrm flipH="1">
            <a:off x="7233392" y="3022774"/>
            <a:ext cx="1359704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8763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13800"/>
              <a:buFont typeface="Noto Sans Symbols"/>
              <a:buChar char="✔"/>
            </a:pPr>
            <a:r>
              <a:rPr lang="en-US" sz="13800" b="0" i="0" u="none" strike="noStrike" cap="none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</p:txBody>
      </p:sp>
      <p:grpSp>
        <p:nvGrpSpPr>
          <p:cNvPr id="67" name="Google Shape;67;p2"/>
          <p:cNvGrpSpPr/>
          <p:nvPr/>
        </p:nvGrpSpPr>
        <p:grpSpPr>
          <a:xfrm>
            <a:off x="2310275" y="4229115"/>
            <a:ext cx="4320482" cy="2206220"/>
            <a:chOff x="252875" y="277285"/>
            <a:chExt cx="4320482" cy="2206220"/>
          </a:xfrm>
        </p:grpSpPr>
        <p:sp>
          <p:nvSpPr>
            <p:cNvPr id="68" name="Google Shape;68;p2"/>
            <p:cNvSpPr/>
            <p:nvPr/>
          </p:nvSpPr>
          <p:spPr>
            <a:xfrm>
              <a:off x="3013376" y="600552"/>
              <a:ext cx="1559981" cy="1559959"/>
            </a:xfrm>
            <a:prstGeom prst="ellipse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572670" y="652560"/>
              <a:ext cx="1856664" cy="1455943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 txBox="1"/>
            <p:nvPr/>
          </p:nvSpPr>
          <p:spPr>
            <a:xfrm>
              <a:off x="2838287" y="860591"/>
              <a:ext cx="1326315" cy="10398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દાંત નીકળવો</a:t>
              </a:r>
              <a:endParaRPr dirty="0"/>
            </a:p>
          </p:txBody>
        </p:sp>
        <p:sp>
          <p:nvSpPr>
            <p:cNvPr id="71" name="Google Shape;71;p2"/>
            <p:cNvSpPr/>
            <p:nvPr/>
          </p:nvSpPr>
          <p:spPr>
            <a:xfrm rot="2700000">
              <a:off x="575968" y="600378"/>
              <a:ext cx="1560033" cy="1560033"/>
            </a:xfrm>
            <a:prstGeom prst="teardrop">
              <a:avLst>
                <a:gd name="adj" fmla="val 100000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628115" y="652560"/>
              <a:ext cx="1455682" cy="1455943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 txBox="1"/>
            <p:nvPr/>
          </p:nvSpPr>
          <p:spPr>
            <a:xfrm>
              <a:off x="836020" y="860591"/>
              <a:ext cx="1039872" cy="10398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Answer</a:t>
              </a:r>
              <a:endParaRPr/>
            </a:p>
          </p:txBody>
        </p:sp>
      </p:grpSp>
      <p:sp>
        <p:nvSpPr>
          <p:cNvPr id="34" name="Google Shape;43;p2"/>
          <p:cNvSpPr/>
          <p:nvPr/>
        </p:nvSpPr>
        <p:spPr>
          <a:xfrm>
            <a:off x="1473621" y="145378"/>
            <a:ext cx="5906691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સાચો જવાબ પસંદ કરો 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3"/>
          <p:cNvGrpSpPr/>
          <p:nvPr/>
        </p:nvGrpSpPr>
        <p:grpSpPr>
          <a:xfrm>
            <a:off x="251520" y="1268760"/>
            <a:ext cx="8447513" cy="1152128"/>
            <a:chOff x="0" y="0"/>
            <a:chExt cx="8447513" cy="1152128"/>
          </a:xfrm>
        </p:grpSpPr>
        <p:sp>
          <p:nvSpPr>
            <p:cNvPr id="80" name="Google Shape;80;p3"/>
            <p:cNvSpPr/>
            <p:nvPr/>
          </p:nvSpPr>
          <p:spPr>
            <a:xfrm>
              <a:off x="1126380" y="0"/>
              <a:ext cx="7321133" cy="1152128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7E7">
                <a:alpha val="89803"/>
              </a:srgbClr>
            </a:solidFill>
            <a:ln w="9525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dirty="0" smtClean="0">
                  <a:solidFill>
                    <a:schemeClr val="tx1"/>
                  </a:solidFill>
                </a:rPr>
                <a:t>ઉપરોક્તમાંથી કઈ વસ્તુ દાંત ના ખરાબ થવામાં મુખ્ય કારણભૂત છે </a:t>
              </a:r>
              <a:endParaRPr sz="2400">
                <a:solidFill>
                  <a:schemeClr val="tx1"/>
                </a:solidFill>
              </a:endParaRPr>
            </a:p>
          </p:txBody>
        </p:sp>
        <p:sp>
          <p:nvSpPr>
            <p:cNvPr id="82" name="Google Shape;82;p3"/>
            <p:cNvSpPr/>
            <p:nvPr/>
          </p:nvSpPr>
          <p:spPr>
            <a:xfrm>
              <a:off x="0" y="110851"/>
              <a:ext cx="1100672" cy="668291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3"/>
            <p:cNvSpPr txBox="1"/>
            <p:nvPr/>
          </p:nvSpPr>
          <p:spPr>
            <a:xfrm>
              <a:off x="0" y="110851"/>
              <a:ext cx="1100672" cy="6682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Q2</a:t>
              </a:r>
              <a:endParaRPr/>
            </a:p>
          </p:txBody>
        </p:sp>
      </p:grpSp>
      <p:grpSp>
        <p:nvGrpSpPr>
          <p:cNvPr id="84" name="Google Shape;84;p3"/>
          <p:cNvGrpSpPr/>
          <p:nvPr/>
        </p:nvGrpSpPr>
        <p:grpSpPr>
          <a:xfrm>
            <a:off x="442649" y="2636638"/>
            <a:ext cx="8342552" cy="1350233"/>
            <a:chOff x="-24895" y="2789038"/>
            <a:chExt cx="8342552" cy="1350233"/>
          </a:xfrm>
        </p:grpSpPr>
        <p:sp>
          <p:nvSpPr>
            <p:cNvPr id="85" name="Google Shape;85;p3"/>
            <p:cNvSpPr/>
            <p:nvPr/>
          </p:nvSpPr>
          <p:spPr>
            <a:xfrm>
              <a:off x="-24895" y="3392614"/>
              <a:ext cx="1828428" cy="746657"/>
            </a:xfrm>
            <a:prstGeom prst="rect">
              <a:avLst/>
            </a:prstGeom>
            <a:solidFill>
              <a:srgbClr val="CDE1E8">
                <a:alpha val="89803"/>
              </a:srgbClr>
            </a:solidFill>
            <a:ln w="25400" cap="flat" cmpd="sng">
              <a:solidFill>
                <a:srgbClr val="CDE1E8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3"/>
            <p:cNvSpPr txBox="1"/>
            <p:nvPr/>
          </p:nvSpPr>
          <p:spPr>
            <a:xfrm>
              <a:off x="267653" y="3392614"/>
              <a:ext cx="1535879" cy="746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ચોકલેટસ</a:t>
              </a:r>
              <a:endParaRPr dirty="0"/>
            </a:p>
          </p:txBody>
        </p:sp>
        <p:sp>
          <p:nvSpPr>
            <p:cNvPr id="87" name="Google Shape;87;p3"/>
            <p:cNvSpPr/>
            <p:nvPr/>
          </p:nvSpPr>
          <p:spPr>
            <a:xfrm>
              <a:off x="0" y="2839419"/>
              <a:ext cx="746284" cy="746284"/>
            </a:xfrm>
            <a:prstGeom prst="ellipse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3"/>
            <p:cNvSpPr txBox="1"/>
            <p:nvPr/>
          </p:nvSpPr>
          <p:spPr>
            <a:xfrm>
              <a:off x="0" y="2839419"/>
              <a:ext cx="746284" cy="746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  <p:sp>
          <p:nvSpPr>
            <p:cNvPr id="89" name="Google Shape;89;p3"/>
            <p:cNvSpPr/>
            <p:nvPr/>
          </p:nvSpPr>
          <p:spPr>
            <a:xfrm>
              <a:off x="2210192" y="3360119"/>
              <a:ext cx="2065532" cy="746657"/>
            </a:xfrm>
            <a:prstGeom prst="rect">
              <a:avLst/>
            </a:prstGeom>
            <a:solidFill>
              <a:srgbClr val="CCEFD6">
                <a:alpha val="89803"/>
              </a:srgbClr>
            </a:solidFill>
            <a:ln w="25400" cap="flat" cmpd="sng">
              <a:solidFill>
                <a:srgbClr val="CCEFD6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3"/>
            <p:cNvSpPr txBox="1"/>
            <p:nvPr/>
          </p:nvSpPr>
          <p:spPr>
            <a:xfrm>
              <a:off x="2540677" y="3360119"/>
              <a:ext cx="1735047" cy="746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સોફ્ટ ડ્રિંક્સ</a:t>
              </a:r>
              <a:endParaRPr dirty="0"/>
            </a:p>
          </p:txBody>
        </p:sp>
        <p:sp>
          <p:nvSpPr>
            <p:cNvPr id="91" name="Google Shape;91;p3"/>
            <p:cNvSpPr/>
            <p:nvPr/>
          </p:nvSpPr>
          <p:spPr>
            <a:xfrm>
              <a:off x="2898895" y="2789038"/>
              <a:ext cx="746284" cy="746284"/>
            </a:xfrm>
            <a:prstGeom prst="ellipse">
              <a:avLst/>
            </a:prstGeom>
            <a:solidFill>
              <a:srgbClr val="47D67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3"/>
            <p:cNvSpPr txBox="1"/>
            <p:nvPr/>
          </p:nvSpPr>
          <p:spPr>
            <a:xfrm>
              <a:off x="2898895" y="2789038"/>
              <a:ext cx="746284" cy="746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  <p:sp>
          <p:nvSpPr>
            <p:cNvPr id="93" name="Google Shape;93;p3"/>
            <p:cNvSpPr/>
            <p:nvPr/>
          </p:nvSpPr>
          <p:spPr>
            <a:xfrm>
              <a:off x="4825545" y="3388022"/>
              <a:ext cx="1667330" cy="746657"/>
            </a:xfrm>
            <a:prstGeom prst="rect">
              <a:avLst/>
            </a:prstGeom>
            <a:solidFill>
              <a:srgbClr val="E9F5CB">
                <a:alpha val="89803"/>
              </a:srgbClr>
            </a:solidFill>
            <a:ln w="25400" cap="flat" cmpd="sng">
              <a:solidFill>
                <a:srgbClr val="E9F5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3"/>
            <p:cNvSpPr txBox="1"/>
            <p:nvPr/>
          </p:nvSpPr>
          <p:spPr>
            <a:xfrm>
              <a:off x="5092317" y="3388022"/>
              <a:ext cx="1400557" cy="746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મીઠાઈ</a:t>
              </a:r>
              <a:endParaRPr dirty="0"/>
            </a:p>
          </p:txBody>
        </p:sp>
        <p:sp>
          <p:nvSpPr>
            <p:cNvPr id="95" name="Google Shape;95;p3"/>
            <p:cNvSpPr/>
            <p:nvPr/>
          </p:nvSpPr>
          <p:spPr>
            <a:xfrm>
              <a:off x="4831514" y="2818337"/>
              <a:ext cx="746284" cy="746284"/>
            </a:xfrm>
            <a:prstGeom prst="ellipse">
              <a:avLst/>
            </a:prstGeom>
            <a:solidFill>
              <a:srgbClr val="ABE74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3"/>
            <p:cNvSpPr txBox="1"/>
            <p:nvPr/>
          </p:nvSpPr>
          <p:spPr>
            <a:xfrm>
              <a:off x="4831514" y="2818337"/>
              <a:ext cx="746284" cy="746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  <p:sp>
          <p:nvSpPr>
            <p:cNvPr id="97" name="Google Shape;97;p3"/>
            <p:cNvSpPr/>
            <p:nvPr/>
          </p:nvSpPr>
          <p:spPr>
            <a:xfrm>
              <a:off x="7198230" y="3320494"/>
              <a:ext cx="1119427" cy="746657"/>
            </a:xfrm>
            <a:prstGeom prst="rect">
              <a:avLst/>
            </a:prstGeom>
            <a:solidFill>
              <a:srgbClr val="FBDACB">
                <a:alpha val="89803"/>
              </a:srgbClr>
            </a:solidFill>
            <a:ln w="25400" cap="flat" cmpd="sng">
              <a:solidFill>
                <a:srgbClr val="FBDA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3"/>
            <p:cNvSpPr txBox="1"/>
            <p:nvPr/>
          </p:nvSpPr>
          <p:spPr>
            <a:xfrm>
              <a:off x="7377338" y="3320494"/>
              <a:ext cx="940318" cy="7466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બધા</a:t>
              </a:r>
              <a:endParaRPr dirty="0"/>
            </a:p>
          </p:txBody>
        </p:sp>
        <p:sp>
          <p:nvSpPr>
            <p:cNvPr id="99" name="Google Shape;99;p3"/>
            <p:cNvSpPr/>
            <p:nvPr/>
          </p:nvSpPr>
          <p:spPr>
            <a:xfrm>
              <a:off x="6747838" y="2801986"/>
              <a:ext cx="746284" cy="746284"/>
            </a:xfrm>
            <a:prstGeom prst="ellipse">
              <a:avLst/>
            </a:prstGeom>
            <a:solidFill>
              <a:srgbClr val="F6944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3"/>
            <p:cNvSpPr txBox="1"/>
            <p:nvPr/>
          </p:nvSpPr>
          <p:spPr>
            <a:xfrm>
              <a:off x="6747838" y="2801986"/>
              <a:ext cx="746284" cy="7462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7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endParaRPr/>
            </a:p>
          </p:txBody>
        </p:sp>
      </p:grpSp>
      <p:sp>
        <p:nvSpPr>
          <p:cNvPr id="101" name="Google Shape;101;p3"/>
          <p:cNvSpPr txBox="1"/>
          <p:nvPr/>
        </p:nvSpPr>
        <p:spPr>
          <a:xfrm>
            <a:off x="7315200" y="3581400"/>
            <a:ext cx="1251992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8763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13800"/>
              <a:buFont typeface="Noto Sans Symbols"/>
              <a:buChar char="✔"/>
            </a:pPr>
            <a:r>
              <a:rPr lang="en-US" sz="13800" b="1" i="0" u="none" strike="noStrike" cap="none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grpSp>
        <p:nvGrpSpPr>
          <p:cNvPr id="102" name="Google Shape;102;p3"/>
          <p:cNvGrpSpPr/>
          <p:nvPr/>
        </p:nvGrpSpPr>
        <p:grpSpPr>
          <a:xfrm>
            <a:off x="2381455" y="4472629"/>
            <a:ext cx="3524941" cy="2225193"/>
            <a:chOff x="841649" y="267798"/>
            <a:chExt cx="3524941" cy="2225193"/>
          </a:xfrm>
        </p:grpSpPr>
        <p:sp>
          <p:nvSpPr>
            <p:cNvPr id="103" name="Google Shape;103;p3"/>
            <p:cNvSpPr/>
            <p:nvPr/>
          </p:nvSpPr>
          <p:spPr>
            <a:xfrm>
              <a:off x="2793193" y="593846"/>
              <a:ext cx="1573397" cy="1573374"/>
            </a:xfrm>
            <a:prstGeom prst="ellipse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3"/>
            <p:cNvSpPr/>
            <p:nvPr/>
          </p:nvSpPr>
          <p:spPr>
            <a:xfrm>
              <a:off x="2845616" y="646301"/>
              <a:ext cx="1468201" cy="1468464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3"/>
            <p:cNvSpPr txBox="1"/>
            <p:nvPr/>
          </p:nvSpPr>
          <p:spPr>
            <a:xfrm>
              <a:off x="3055659" y="856121"/>
              <a:ext cx="1048815" cy="1048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બધા</a:t>
              </a:r>
              <a:endParaRPr dirty="0"/>
            </a:p>
          </p:txBody>
        </p:sp>
        <p:sp>
          <p:nvSpPr>
            <p:cNvPr id="106" name="Google Shape;106;p3"/>
            <p:cNvSpPr/>
            <p:nvPr/>
          </p:nvSpPr>
          <p:spPr>
            <a:xfrm rot="2700000">
              <a:off x="1167521" y="593670"/>
              <a:ext cx="1573449" cy="1573449"/>
            </a:xfrm>
            <a:prstGeom prst="teardrop">
              <a:avLst>
                <a:gd name="adj" fmla="val 100000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3"/>
            <p:cNvSpPr/>
            <p:nvPr/>
          </p:nvSpPr>
          <p:spPr>
            <a:xfrm>
              <a:off x="1220145" y="646301"/>
              <a:ext cx="1468201" cy="1468464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3"/>
            <p:cNvSpPr txBox="1"/>
            <p:nvPr/>
          </p:nvSpPr>
          <p:spPr>
            <a:xfrm>
              <a:off x="1429838" y="856121"/>
              <a:ext cx="1048815" cy="10488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1750" tIns="31750" rIns="31750" bIns="31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5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Answer</a:t>
              </a:r>
              <a:endParaRPr/>
            </a:p>
          </p:txBody>
        </p:sp>
      </p:grpSp>
      <p:sp>
        <p:nvSpPr>
          <p:cNvPr id="35" name="Google Shape;43;p2"/>
          <p:cNvSpPr/>
          <p:nvPr/>
        </p:nvSpPr>
        <p:spPr>
          <a:xfrm>
            <a:off x="1473621" y="145378"/>
            <a:ext cx="5906691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સાચો જવાબ પસંદ કરો 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Google Shape;115;p4"/>
          <p:cNvGrpSpPr/>
          <p:nvPr/>
        </p:nvGrpSpPr>
        <p:grpSpPr>
          <a:xfrm>
            <a:off x="265378" y="1268760"/>
            <a:ext cx="8411077" cy="7157817"/>
            <a:chOff x="13858" y="0"/>
            <a:chExt cx="8411077" cy="7157817"/>
          </a:xfrm>
        </p:grpSpPr>
        <p:sp>
          <p:nvSpPr>
            <p:cNvPr id="116" name="Google Shape;116;p4"/>
            <p:cNvSpPr/>
            <p:nvPr/>
          </p:nvSpPr>
          <p:spPr>
            <a:xfrm>
              <a:off x="1111101" y="0"/>
              <a:ext cx="7313834" cy="1152128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CFD7E7">
                <a:alpha val="89803"/>
              </a:srgbClr>
            </a:solidFill>
            <a:ln w="9525" cap="flat" cmpd="sng">
              <a:solidFill>
                <a:srgbClr val="CFD7E7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dirty="0" smtClean="0"/>
                <a:t>આ એક જાડા દિવળવાળો થેલો છે અને આકારમાં સમકક્ષ </a:t>
              </a:r>
              <a:r>
                <a:rPr lang="en-IN" sz="2400" dirty="0" smtClean="0"/>
                <a:t>U </a:t>
              </a:r>
              <a:r>
                <a:rPr lang="gu-IN" sz="2400" dirty="0" smtClean="0"/>
                <a:t>ની જેમ છે. </a:t>
              </a:r>
              <a:r>
                <a:rPr lang="gu-IN" sz="2400" dirty="0" smtClean="0"/>
                <a:t> </a:t>
              </a:r>
              <a:endParaRPr sz="2400"/>
            </a:p>
          </p:txBody>
        </p:sp>
        <p:sp>
          <p:nvSpPr>
            <p:cNvPr id="117" name="Google Shape;117;p4"/>
            <p:cNvSpPr txBox="1"/>
            <p:nvPr/>
          </p:nvSpPr>
          <p:spPr>
            <a:xfrm>
              <a:off x="569235" y="6005689"/>
              <a:ext cx="7313834" cy="11521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4"/>
            <p:cNvSpPr/>
            <p:nvPr/>
          </p:nvSpPr>
          <p:spPr>
            <a:xfrm>
              <a:off x="13858" y="288032"/>
              <a:ext cx="1103071" cy="716600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9FC3FF"/>
                </a:gs>
                <a:gs pos="35000">
                  <a:srgbClr val="BDD5FF"/>
                </a:gs>
                <a:gs pos="100000">
                  <a:srgbClr val="E4EEFF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4"/>
            <p:cNvSpPr txBox="1"/>
            <p:nvPr/>
          </p:nvSpPr>
          <p:spPr>
            <a:xfrm>
              <a:off x="13858" y="288032"/>
              <a:ext cx="1103071" cy="716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Q3</a:t>
              </a:r>
              <a:endParaRPr/>
            </a:p>
          </p:txBody>
        </p:sp>
      </p:grpSp>
      <p:grpSp>
        <p:nvGrpSpPr>
          <p:cNvPr id="120" name="Google Shape;120;p4"/>
          <p:cNvGrpSpPr/>
          <p:nvPr/>
        </p:nvGrpSpPr>
        <p:grpSpPr>
          <a:xfrm>
            <a:off x="392678" y="3181345"/>
            <a:ext cx="8511086" cy="1778311"/>
            <a:chOff x="118456" y="1624553"/>
            <a:chExt cx="8511086" cy="1778311"/>
          </a:xfrm>
        </p:grpSpPr>
        <p:sp>
          <p:nvSpPr>
            <p:cNvPr id="121" name="Google Shape;121;p4"/>
            <p:cNvSpPr/>
            <p:nvPr/>
          </p:nvSpPr>
          <p:spPr>
            <a:xfrm>
              <a:off x="118456" y="2284560"/>
              <a:ext cx="1626300" cy="1048118"/>
            </a:xfrm>
            <a:prstGeom prst="rect">
              <a:avLst/>
            </a:prstGeom>
            <a:solidFill>
              <a:srgbClr val="CDE1E8">
                <a:alpha val="89803"/>
              </a:srgbClr>
            </a:solidFill>
            <a:ln w="25400" cap="flat" cmpd="sng">
              <a:solidFill>
                <a:srgbClr val="CDE1E8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4"/>
            <p:cNvSpPr txBox="1"/>
            <p:nvPr/>
          </p:nvSpPr>
          <p:spPr>
            <a:xfrm>
              <a:off x="378664" y="2284560"/>
              <a:ext cx="1366092" cy="1048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8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નાનું આંતરડું</a:t>
              </a:r>
              <a:r>
                <a:rPr lang="en-US" sz="28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	</a:t>
              </a:r>
              <a:endParaRPr sz="2800" dirty="0"/>
            </a:p>
          </p:txBody>
        </p:sp>
        <p:sp>
          <p:nvSpPr>
            <p:cNvPr id="123" name="Google Shape;123;p4"/>
            <p:cNvSpPr/>
            <p:nvPr/>
          </p:nvSpPr>
          <p:spPr>
            <a:xfrm>
              <a:off x="246861" y="1624553"/>
              <a:ext cx="790077" cy="790077"/>
            </a:xfrm>
            <a:prstGeom prst="ellipse">
              <a:avLst/>
            </a:prstGeom>
            <a:solidFill>
              <a:srgbClr val="49ACC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4"/>
            <p:cNvSpPr txBox="1"/>
            <p:nvPr/>
          </p:nvSpPr>
          <p:spPr>
            <a:xfrm>
              <a:off x="246861" y="1624553"/>
              <a:ext cx="790077" cy="7900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</a:t>
              </a:r>
              <a:endParaRPr/>
            </a:p>
          </p:txBody>
        </p:sp>
        <p:sp>
          <p:nvSpPr>
            <p:cNvPr id="125" name="Google Shape;125;p4"/>
            <p:cNvSpPr/>
            <p:nvPr/>
          </p:nvSpPr>
          <p:spPr>
            <a:xfrm>
              <a:off x="2578732" y="2267027"/>
              <a:ext cx="1626300" cy="1048118"/>
            </a:xfrm>
            <a:prstGeom prst="rect">
              <a:avLst/>
            </a:prstGeom>
            <a:solidFill>
              <a:srgbClr val="CCEFD6">
                <a:alpha val="89803"/>
              </a:srgbClr>
            </a:solidFill>
            <a:ln w="25400" cap="flat" cmpd="sng">
              <a:solidFill>
                <a:srgbClr val="CCEFD6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4"/>
            <p:cNvSpPr txBox="1"/>
            <p:nvPr/>
          </p:nvSpPr>
          <p:spPr>
            <a:xfrm>
              <a:off x="2838940" y="2267027"/>
              <a:ext cx="1366092" cy="1048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પેટ</a:t>
              </a:r>
              <a:endParaRPr dirty="0"/>
            </a:p>
          </p:txBody>
        </p:sp>
        <p:sp>
          <p:nvSpPr>
            <p:cNvPr id="127" name="Google Shape;127;p4"/>
            <p:cNvSpPr/>
            <p:nvPr/>
          </p:nvSpPr>
          <p:spPr>
            <a:xfrm>
              <a:off x="2343957" y="1968529"/>
              <a:ext cx="790077" cy="790077"/>
            </a:xfrm>
            <a:prstGeom prst="ellipse">
              <a:avLst/>
            </a:prstGeom>
            <a:solidFill>
              <a:srgbClr val="47D670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4"/>
            <p:cNvSpPr txBox="1"/>
            <p:nvPr/>
          </p:nvSpPr>
          <p:spPr>
            <a:xfrm>
              <a:off x="2343957" y="1968529"/>
              <a:ext cx="790077" cy="7900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</a:t>
              </a:r>
              <a:endParaRPr/>
            </a:p>
          </p:txBody>
        </p:sp>
        <p:sp>
          <p:nvSpPr>
            <p:cNvPr id="129" name="Google Shape;129;p4"/>
            <p:cNvSpPr/>
            <p:nvPr/>
          </p:nvSpPr>
          <p:spPr>
            <a:xfrm>
              <a:off x="4788976" y="2348272"/>
              <a:ext cx="1626300" cy="1048118"/>
            </a:xfrm>
            <a:prstGeom prst="rect">
              <a:avLst/>
            </a:prstGeom>
            <a:solidFill>
              <a:srgbClr val="E9F5CB">
                <a:alpha val="89803"/>
              </a:srgbClr>
            </a:solidFill>
            <a:ln w="25400" cap="flat" cmpd="sng">
              <a:solidFill>
                <a:srgbClr val="E9F5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4"/>
            <p:cNvSpPr txBox="1"/>
            <p:nvPr/>
          </p:nvSpPr>
          <p:spPr>
            <a:xfrm>
              <a:off x="5049184" y="2348272"/>
              <a:ext cx="1366092" cy="1048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મોટું આંતરડું </a:t>
              </a:r>
              <a:endParaRPr dirty="0"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4797654" y="1624553"/>
              <a:ext cx="790077" cy="790077"/>
            </a:xfrm>
            <a:prstGeom prst="ellipse">
              <a:avLst/>
            </a:prstGeom>
            <a:solidFill>
              <a:srgbClr val="ABE745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4"/>
            <p:cNvSpPr txBox="1"/>
            <p:nvPr/>
          </p:nvSpPr>
          <p:spPr>
            <a:xfrm>
              <a:off x="4797654" y="1624553"/>
              <a:ext cx="790077" cy="7900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</a:t>
              </a: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6865269" y="2354746"/>
              <a:ext cx="1764273" cy="1048118"/>
            </a:xfrm>
            <a:prstGeom prst="rect">
              <a:avLst/>
            </a:prstGeom>
            <a:solidFill>
              <a:srgbClr val="FBDACB">
                <a:alpha val="89803"/>
              </a:srgbClr>
            </a:solidFill>
            <a:ln w="25400" cap="flat" cmpd="sng">
              <a:solidFill>
                <a:srgbClr val="FBDACB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4"/>
            <p:cNvSpPr txBox="1"/>
            <p:nvPr/>
          </p:nvSpPr>
          <p:spPr>
            <a:xfrm>
              <a:off x="7147553" y="2354746"/>
              <a:ext cx="1481989" cy="10481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170675" rIns="170675" bIns="1706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પેન્ક્રિયાસ</a:t>
              </a:r>
              <a:endParaRPr sz="2400" dirty="0"/>
            </a:p>
          </p:txBody>
        </p:sp>
        <p:sp>
          <p:nvSpPr>
            <p:cNvPr id="135" name="Google Shape;135;p4"/>
            <p:cNvSpPr/>
            <p:nvPr/>
          </p:nvSpPr>
          <p:spPr>
            <a:xfrm>
              <a:off x="7737579" y="1780008"/>
              <a:ext cx="790077" cy="790077"/>
            </a:xfrm>
            <a:prstGeom prst="ellipse">
              <a:avLst/>
            </a:prstGeom>
            <a:solidFill>
              <a:srgbClr val="F69444"/>
            </a:solidFill>
            <a:ln w="254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4"/>
            <p:cNvSpPr txBox="1"/>
            <p:nvPr/>
          </p:nvSpPr>
          <p:spPr>
            <a:xfrm>
              <a:off x="7737579" y="1780008"/>
              <a:ext cx="790077" cy="7900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40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</a:t>
              </a:r>
              <a:endParaRPr/>
            </a:p>
          </p:txBody>
        </p:sp>
      </p:grpSp>
      <p:sp>
        <p:nvSpPr>
          <p:cNvPr id="137" name="Google Shape;137;p4"/>
          <p:cNvSpPr txBox="1"/>
          <p:nvPr/>
        </p:nvSpPr>
        <p:spPr>
          <a:xfrm>
            <a:off x="2411760" y="2276872"/>
            <a:ext cx="929521" cy="22159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8763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13800"/>
              <a:buFont typeface="Noto Sans Symbols"/>
              <a:buChar char="✔"/>
            </a:pPr>
            <a:r>
              <a:rPr lang="en-US" sz="13800" b="0" i="0" u="none" strike="noStrike" cap="none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</p:txBody>
      </p:sp>
      <p:grpSp>
        <p:nvGrpSpPr>
          <p:cNvPr id="138" name="Google Shape;138;p4"/>
          <p:cNvGrpSpPr/>
          <p:nvPr/>
        </p:nvGrpSpPr>
        <p:grpSpPr>
          <a:xfrm>
            <a:off x="1967880" y="4714397"/>
            <a:ext cx="5208239" cy="2206220"/>
            <a:chOff x="0" y="277285"/>
            <a:chExt cx="5208239" cy="2206220"/>
          </a:xfrm>
        </p:grpSpPr>
        <p:sp>
          <p:nvSpPr>
            <p:cNvPr id="139" name="Google Shape;139;p4"/>
            <p:cNvSpPr/>
            <p:nvPr/>
          </p:nvSpPr>
          <p:spPr>
            <a:xfrm>
              <a:off x="2651165" y="600552"/>
              <a:ext cx="1559981" cy="1559959"/>
            </a:xfrm>
            <a:prstGeom prst="ellipse">
              <a:avLst/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3086248" y="612536"/>
              <a:ext cx="2121991" cy="1455943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4"/>
            <p:cNvSpPr txBox="1"/>
            <p:nvPr/>
          </p:nvSpPr>
          <p:spPr>
            <a:xfrm>
              <a:off x="3389822" y="820567"/>
              <a:ext cx="1515852" cy="10398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32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પેટ</a:t>
              </a:r>
              <a:endParaRPr dirty="0"/>
            </a:p>
          </p:txBody>
        </p:sp>
        <p:sp>
          <p:nvSpPr>
            <p:cNvPr id="142" name="Google Shape;142;p4"/>
            <p:cNvSpPr/>
            <p:nvPr/>
          </p:nvSpPr>
          <p:spPr>
            <a:xfrm rot="2700000">
              <a:off x="1039354" y="600378"/>
              <a:ext cx="1560033" cy="1560033"/>
            </a:xfrm>
            <a:prstGeom prst="teardrop">
              <a:avLst>
                <a:gd name="adj" fmla="val 100000"/>
              </a:avLst>
            </a:prstGeom>
            <a:gradFill>
              <a:gsLst>
                <a:gs pos="0">
                  <a:srgbClr val="2D5C97"/>
                </a:gs>
                <a:gs pos="80000">
                  <a:srgbClr val="3C7AC5"/>
                </a:gs>
                <a:gs pos="100000">
                  <a:srgbClr val="397BC9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0" y="685188"/>
              <a:ext cx="2121991" cy="1455943"/>
            </a:xfrm>
            <a:prstGeom prst="ellipse">
              <a:avLst/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4"/>
            <p:cNvSpPr txBox="1"/>
            <p:nvPr/>
          </p:nvSpPr>
          <p:spPr>
            <a:xfrm>
              <a:off x="303069" y="893219"/>
              <a:ext cx="1515852" cy="103988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0475" tIns="30475" rIns="30475" bIns="304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Answer</a:t>
              </a:r>
              <a:endParaRPr/>
            </a:p>
          </p:txBody>
        </p:sp>
      </p:grpSp>
      <p:sp>
        <p:nvSpPr>
          <p:cNvPr id="33" name="Google Shape;43;p2"/>
          <p:cNvSpPr/>
          <p:nvPr/>
        </p:nvSpPr>
        <p:spPr>
          <a:xfrm>
            <a:off x="1473621" y="145378"/>
            <a:ext cx="5906691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સાચો જવાબ પસંદ કરો 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"/>
          <p:cNvSpPr/>
          <p:nvPr/>
        </p:nvSpPr>
        <p:spPr>
          <a:xfrm>
            <a:off x="685800" y="1981199"/>
            <a:ext cx="4038600" cy="914400"/>
          </a:xfrm>
          <a:prstGeom prst="rect">
            <a:avLst/>
          </a:prstGeom>
          <a:solidFill>
            <a:srgbClr val="FBD4B4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lang="en-US" sz="20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chemeClr val="dk1"/>
                </a:solidFill>
                <a:latin typeface="Calibri"/>
              </a:rPr>
              <a:t>કાપવા અને ખાવા માટેના દાંત</a:t>
            </a:r>
            <a:endParaRPr sz="24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153" name="Google Shape;153;p5"/>
          <p:cNvSpPr/>
          <p:nvPr/>
        </p:nvSpPr>
        <p:spPr>
          <a:xfrm>
            <a:off x="685800" y="2895600"/>
            <a:ext cx="4038600" cy="957263"/>
          </a:xfrm>
          <a:prstGeom prst="rect">
            <a:avLst/>
          </a:prstGeom>
          <a:solidFill>
            <a:srgbClr val="92CCDC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ચાવવા અને દળવા માટે ના દાંત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/>
          <p:nvPr/>
        </p:nvSpPr>
        <p:spPr>
          <a:xfrm>
            <a:off x="685800" y="3886199"/>
            <a:ext cx="4038600" cy="914400"/>
          </a:xfrm>
          <a:prstGeom prst="rect">
            <a:avLst/>
          </a:prstGeom>
          <a:solidFill>
            <a:srgbClr val="CCC0D9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છિદ્ર પાડનાર  અને ફાડનાર દાંત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5"/>
          <p:cNvSpPr/>
          <p:nvPr/>
        </p:nvSpPr>
        <p:spPr>
          <a:xfrm>
            <a:off x="4724400" y="3886199"/>
            <a:ext cx="3733800" cy="914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. Incisors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4724400" y="2895599"/>
            <a:ext cx="3733800" cy="9906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Canines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5"/>
          <p:cNvSpPr/>
          <p:nvPr/>
        </p:nvSpPr>
        <p:spPr>
          <a:xfrm>
            <a:off x="4724400" y="1981199"/>
            <a:ext cx="3733800" cy="914400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Molars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4724400" y="3879270"/>
            <a:ext cx="3733800" cy="914400"/>
          </a:xfrm>
          <a:prstGeom prst="rect">
            <a:avLst/>
          </a:prstGeom>
          <a:solidFill>
            <a:srgbClr val="FBD4B4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 .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રાક્ષસી દાંત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5"/>
          <p:cNvSpPr/>
          <p:nvPr/>
        </p:nvSpPr>
        <p:spPr>
          <a:xfrm>
            <a:off x="4724400" y="2888670"/>
            <a:ext cx="3733800" cy="990600"/>
          </a:xfrm>
          <a:prstGeom prst="rect">
            <a:avLst/>
          </a:prstGeom>
          <a:solidFill>
            <a:srgbClr val="CCC0D9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B.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કેનાઇન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4724400" y="1974270"/>
            <a:ext cx="3733800" cy="914400"/>
          </a:xfrm>
          <a:prstGeom prst="rect">
            <a:avLst/>
          </a:prstGeom>
          <a:solidFill>
            <a:srgbClr val="B6DDE7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A.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દાઢ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5"/>
          <p:cNvSpPr txBox="1"/>
          <p:nvPr/>
        </p:nvSpPr>
        <p:spPr>
          <a:xfrm>
            <a:off x="2971800" y="6336268"/>
            <a:ext cx="4173065" cy="369332"/>
          </a:xfrm>
          <a:prstGeom prst="rect">
            <a:avLst/>
          </a:prstGeom>
          <a:noFill/>
          <a:ln w="9525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Click on each statement to get the answer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51;p5"/>
          <p:cNvSpPr/>
          <p:nvPr/>
        </p:nvSpPr>
        <p:spPr>
          <a:xfrm>
            <a:off x="1859844" y="187281"/>
            <a:ext cx="4815164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નીચેની યાદી મેળવો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" name="Google Shape;167;p6"/>
          <p:cNvGrpSpPr/>
          <p:nvPr/>
        </p:nvGrpSpPr>
        <p:grpSpPr>
          <a:xfrm>
            <a:off x="397188" y="1556792"/>
            <a:ext cx="8222702" cy="1152128"/>
            <a:chOff x="1652" y="0"/>
            <a:chExt cx="8222702" cy="1152128"/>
          </a:xfrm>
        </p:grpSpPr>
        <p:sp>
          <p:nvSpPr>
            <p:cNvPr id="168" name="Google Shape;168;p6"/>
            <p:cNvSpPr/>
            <p:nvPr/>
          </p:nvSpPr>
          <p:spPr>
            <a:xfrm>
              <a:off x="1341175" y="0"/>
              <a:ext cx="6883179" cy="1152128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D7D1DF">
                <a:alpha val="89803"/>
              </a:srgbClr>
            </a:solidFill>
            <a:ln w="9525" cap="flat" cmpd="sng">
              <a:solidFill>
                <a:srgbClr val="D7D1D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6"/>
            <p:cNvSpPr txBox="1"/>
            <p:nvPr/>
          </p:nvSpPr>
          <p:spPr>
            <a:xfrm>
              <a:off x="1341175" y="0"/>
              <a:ext cx="6883179" cy="11521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t" anchorCtr="0">
              <a:noAutofit/>
            </a:bodyPr>
            <a:lstStyle/>
            <a:p>
              <a:pPr marL="228600" marR="0" lvl="1" indent="-762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marR="0" lvl="1" indent="-22860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યકૃત માનવ શરીરની સૌથી મોટી ગ્રંથિ છે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" name="Google Shape;170;p6"/>
            <p:cNvSpPr/>
            <p:nvPr/>
          </p:nvSpPr>
          <p:spPr>
            <a:xfrm>
              <a:off x="1652" y="0"/>
              <a:ext cx="1538450" cy="115212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8B2E9"/>
                </a:gs>
                <a:gs pos="35000">
                  <a:srgbClr val="D6CAED"/>
                </a:gs>
                <a:gs pos="100000">
                  <a:srgbClr val="EFE8FA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6"/>
            <p:cNvSpPr txBox="1"/>
            <p:nvPr/>
          </p:nvSpPr>
          <p:spPr>
            <a:xfrm>
              <a:off x="1652" y="0"/>
              <a:ext cx="1538450" cy="11521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Q1</a:t>
              </a:r>
              <a:endParaRPr/>
            </a:p>
          </p:txBody>
        </p:sp>
      </p:grpSp>
      <p:grpSp>
        <p:nvGrpSpPr>
          <p:cNvPr id="172" name="Google Shape;172;p6"/>
          <p:cNvGrpSpPr/>
          <p:nvPr/>
        </p:nvGrpSpPr>
        <p:grpSpPr>
          <a:xfrm>
            <a:off x="276927" y="3528392"/>
            <a:ext cx="8396823" cy="1112213"/>
            <a:chOff x="2705" y="0"/>
            <a:chExt cx="8396823" cy="1112213"/>
          </a:xfrm>
        </p:grpSpPr>
        <p:sp>
          <p:nvSpPr>
            <p:cNvPr id="173" name="Google Shape;173;p6"/>
            <p:cNvSpPr/>
            <p:nvPr/>
          </p:nvSpPr>
          <p:spPr>
            <a:xfrm>
              <a:off x="2705" y="0"/>
              <a:ext cx="983042" cy="983042"/>
            </a:xfrm>
            <a:prstGeom prst="ellipse">
              <a:avLst/>
            </a:prstGeom>
            <a:solidFill>
              <a:srgbClr val="CDE1E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6"/>
            <p:cNvSpPr/>
            <p:nvPr/>
          </p:nvSpPr>
          <p:spPr>
            <a:xfrm>
              <a:off x="259177" y="119459"/>
              <a:ext cx="786434" cy="786434"/>
            </a:xfrm>
            <a:prstGeom prst="chord">
              <a:avLst>
                <a:gd name="adj1" fmla="val 0"/>
                <a:gd name="adj2" fmla="val 10800000"/>
              </a:avLst>
            </a:prstGeom>
            <a:solidFill>
              <a:srgbClr val="49ACC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6"/>
            <p:cNvSpPr/>
            <p:nvPr/>
          </p:nvSpPr>
          <p:spPr>
            <a:xfrm>
              <a:off x="1190548" y="0"/>
              <a:ext cx="2908168" cy="983042"/>
            </a:xfrm>
            <a:prstGeom prst="rect">
              <a:avLst/>
            </a:prstGeom>
            <a:noFill/>
            <a:ln w="9525" cap="flat" cmpd="sng">
              <a:solidFill>
                <a:schemeClr val="dk1">
                  <a:alpha val="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6"/>
            <p:cNvSpPr txBox="1"/>
            <p:nvPr/>
          </p:nvSpPr>
          <p:spPr>
            <a:xfrm>
              <a:off x="1190548" y="0"/>
              <a:ext cx="2908168" cy="983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A)   </a:t>
              </a: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સાચુ </a:t>
              </a:r>
              <a:endParaRPr/>
            </a:p>
          </p:txBody>
        </p:sp>
        <p:sp>
          <p:nvSpPr>
            <p:cNvPr id="177" name="Google Shape;177;p6"/>
            <p:cNvSpPr/>
            <p:nvPr/>
          </p:nvSpPr>
          <p:spPr>
            <a:xfrm>
              <a:off x="5246422" y="129171"/>
              <a:ext cx="983042" cy="983042"/>
            </a:xfrm>
            <a:prstGeom prst="ellipse">
              <a:avLst/>
            </a:prstGeom>
            <a:solidFill>
              <a:srgbClr val="CDE1E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6"/>
            <p:cNvSpPr/>
            <p:nvPr/>
          </p:nvSpPr>
          <p:spPr>
            <a:xfrm>
              <a:off x="5344724" y="227468"/>
              <a:ext cx="786434" cy="786434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rgbClr val="F6944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6"/>
            <p:cNvSpPr/>
            <p:nvPr/>
          </p:nvSpPr>
          <p:spPr>
            <a:xfrm>
              <a:off x="5491360" y="0"/>
              <a:ext cx="2908168" cy="983042"/>
            </a:xfrm>
            <a:prstGeom prst="rect">
              <a:avLst/>
            </a:prstGeom>
            <a:noFill/>
            <a:ln w="9525" cap="flat" cmpd="sng">
              <a:solidFill>
                <a:schemeClr val="dk1">
                  <a:alpha val="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6"/>
            <p:cNvSpPr txBox="1"/>
            <p:nvPr/>
          </p:nvSpPr>
          <p:spPr>
            <a:xfrm>
              <a:off x="5491360" y="0"/>
              <a:ext cx="2908168" cy="983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B)   </a:t>
              </a: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ખોટુ</a:t>
              </a:r>
              <a:endParaRPr/>
            </a:p>
          </p:txBody>
        </p:sp>
      </p:grpSp>
      <p:sp>
        <p:nvSpPr>
          <p:cNvPr id="181" name="Google Shape;181;p6"/>
          <p:cNvSpPr txBox="1"/>
          <p:nvPr/>
        </p:nvSpPr>
        <p:spPr>
          <a:xfrm>
            <a:off x="-1772" y="2708920"/>
            <a:ext cx="1152128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14550" marR="0" lvl="4" indent="-8763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13800"/>
              <a:buFont typeface="Noto Sans Symbols"/>
              <a:buChar char="✔"/>
            </a:pPr>
            <a:r>
              <a:rPr lang="en-US" sz="13800" b="0" i="0" u="none" strike="noStrike" cap="none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grpSp>
        <p:nvGrpSpPr>
          <p:cNvPr id="182" name="Google Shape;182;p6"/>
          <p:cNvGrpSpPr/>
          <p:nvPr/>
        </p:nvGrpSpPr>
        <p:grpSpPr>
          <a:xfrm>
            <a:off x="2189745" y="5373216"/>
            <a:ext cx="3820546" cy="1088349"/>
            <a:chOff x="1867" y="0"/>
            <a:chExt cx="3820546" cy="1088349"/>
          </a:xfrm>
        </p:grpSpPr>
        <p:sp>
          <p:nvSpPr>
            <p:cNvPr id="183" name="Google Shape;183;p6"/>
            <p:cNvSpPr/>
            <p:nvPr/>
          </p:nvSpPr>
          <p:spPr>
            <a:xfrm>
              <a:off x="1867" y="0"/>
              <a:ext cx="3438492" cy="870679"/>
            </a:xfrm>
            <a:prstGeom prst="chevron">
              <a:avLst>
                <a:gd name="adj" fmla="val 40000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6"/>
            <p:cNvSpPr/>
            <p:nvPr/>
          </p:nvSpPr>
          <p:spPr>
            <a:xfrm>
              <a:off x="918798" y="217670"/>
              <a:ext cx="2903615" cy="87067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6"/>
            <p:cNvSpPr txBox="1"/>
            <p:nvPr/>
          </p:nvSpPr>
          <p:spPr>
            <a:xfrm>
              <a:off x="918798" y="217670"/>
              <a:ext cx="2903615" cy="8706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જવાબ</a:t>
              </a:r>
              <a:r>
                <a:rPr lang="en-US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સાચુ</a:t>
              </a:r>
              <a:endParaRPr/>
            </a:p>
          </p:txBody>
        </p:sp>
      </p:grpSp>
      <p:sp>
        <p:nvSpPr>
          <p:cNvPr id="22" name="Google Shape;151;p5"/>
          <p:cNvSpPr/>
          <p:nvPr/>
        </p:nvSpPr>
        <p:spPr>
          <a:xfrm>
            <a:off x="1905000" y="130837"/>
            <a:ext cx="4815164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સાચું કે ખોટું જણાવો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7"/>
          <p:cNvGrpSpPr/>
          <p:nvPr/>
        </p:nvGrpSpPr>
        <p:grpSpPr>
          <a:xfrm>
            <a:off x="397188" y="1473495"/>
            <a:ext cx="8369458" cy="1163417"/>
            <a:chOff x="1652" y="-11289"/>
            <a:chExt cx="8369458" cy="1163417"/>
          </a:xfrm>
        </p:grpSpPr>
        <p:sp>
          <p:nvSpPr>
            <p:cNvPr id="193" name="Google Shape;193;p7"/>
            <p:cNvSpPr/>
            <p:nvPr/>
          </p:nvSpPr>
          <p:spPr>
            <a:xfrm>
              <a:off x="1487931" y="-11289"/>
              <a:ext cx="6883179" cy="1152128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D7D1DF">
                <a:alpha val="89803"/>
              </a:srgbClr>
            </a:solidFill>
            <a:ln w="9525" cap="flat" cmpd="sng">
              <a:solidFill>
                <a:srgbClr val="D7D1D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dirty="0" smtClean="0"/>
                <a:t>બાઈલનો રસ ચરબીના પાચનમાં મદદ કરે છે  </a:t>
              </a:r>
              <a:endParaRPr sz="2400"/>
            </a:p>
          </p:txBody>
        </p:sp>
        <p:sp>
          <p:nvSpPr>
            <p:cNvPr id="195" name="Google Shape;195;p7"/>
            <p:cNvSpPr/>
            <p:nvPr/>
          </p:nvSpPr>
          <p:spPr>
            <a:xfrm>
              <a:off x="1652" y="0"/>
              <a:ext cx="1538450" cy="115212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8B2E9"/>
                </a:gs>
                <a:gs pos="35000">
                  <a:srgbClr val="D6CAED"/>
                </a:gs>
                <a:gs pos="100000">
                  <a:srgbClr val="EFE8FA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7"/>
            <p:cNvSpPr txBox="1"/>
            <p:nvPr/>
          </p:nvSpPr>
          <p:spPr>
            <a:xfrm>
              <a:off x="1652" y="0"/>
              <a:ext cx="1538450" cy="11521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Q2</a:t>
              </a:r>
              <a:endParaRPr/>
            </a:p>
          </p:txBody>
        </p:sp>
      </p:grpSp>
      <p:grpSp>
        <p:nvGrpSpPr>
          <p:cNvPr id="197" name="Google Shape;197;p7"/>
          <p:cNvGrpSpPr/>
          <p:nvPr/>
        </p:nvGrpSpPr>
        <p:grpSpPr>
          <a:xfrm>
            <a:off x="276927" y="3456384"/>
            <a:ext cx="8396823" cy="983042"/>
            <a:chOff x="2705" y="0"/>
            <a:chExt cx="8396823" cy="983042"/>
          </a:xfrm>
        </p:grpSpPr>
        <p:sp>
          <p:nvSpPr>
            <p:cNvPr id="198" name="Google Shape;198;p7"/>
            <p:cNvSpPr/>
            <p:nvPr/>
          </p:nvSpPr>
          <p:spPr>
            <a:xfrm>
              <a:off x="2705" y="0"/>
              <a:ext cx="983042" cy="983042"/>
            </a:xfrm>
            <a:prstGeom prst="ellipse">
              <a:avLst/>
            </a:prstGeom>
            <a:solidFill>
              <a:srgbClr val="CDE1E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7"/>
            <p:cNvSpPr/>
            <p:nvPr/>
          </p:nvSpPr>
          <p:spPr>
            <a:xfrm>
              <a:off x="101009" y="98304"/>
              <a:ext cx="786434" cy="786434"/>
            </a:xfrm>
            <a:prstGeom prst="chord">
              <a:avLst>
                <a:gd name="adj1" fmla="val 0"/>
                <a:gd name="adj2" fmla="val 10800000"/>
              </a:avLst>
            </a:prstGeom>
            <a:solidFill>
              <a:srgbClr val="49ACC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7"/>
            <p:cNvSpPr/>
            <p:nvPr/>
          </p:nvSpPr>
          <p:spPr>
            <a:xfrm>
              <a:off x="1190548" y="0"/>
              <a:ext cx="2908168" cy="983042"/>
            </a:xfrm>
            <a:prstGeom prst="rect">
              <a:avLst/>
            </a:prstGeom>
            <a:noFill/>
            <a:ln w="9525" cap="flat" cmpd="sng">
              <a:solidFill>
                <a:schemeClr val="dk1">
                  <a:alpha val="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7"/>
            <p:cNvSpPr txBox="1"/>
            <p:nvPr/>
          </p:nvSpPr>
          <p:spPr>
            <a:xfrm>
              <a:off x="1190548" y="0"/>
              <a:ext cx="2908168" cy="983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A) </a:t>
              </a: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સાચુ </a:t>
              </a:r>
              <a:endParaRPr/>
            </a:p>
          </p:txBody>
        </p:sp>
        <p:sp>
          <p:nvSpPr>
            <p:cNvPr id="202" name="Google Shape;202;p7"/>
            <p:cNvSpPr/>
            <p:nvPr/>
          </p:nvSpPr>
          <p:spPr>
            <a:xfrm>
              <a:off x="4303517" y="0"/>
              <a:ext cx="983042" cy="983042"/>
            </a:xfrm>
            <a:prstGeom prst="ellipse">
              <a:avLst/>
            </a:prstGeom>
            <a:solidFill>
              <a:srgbClr val="CDE1E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7"/>
            <p:cNvSpPr/>
            <p:nvPr/>
          </p:nvSpPr>
          <p:spPr>
            <a:xfrm>
              <a:off x="4401821" y="98304"/>
              <a:ext cx="786434" cy="786434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rgbClr val="F6944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7"/>
            <p:cNvSpPr/>
            <p:nvPr/>
          </p:nvSpPr>
          <p:spPr>
            <a:xfrm>
              <a:off x="5491360" y="0"/>
              <a:ext cx="2908168" cy="983042"/>
            </a:xfrm>
            <a:prstGeom prst="rect">
              <a:avLst/>
            </a:prstGeom>
            <a:noFill/>
            <a:ln w="9525" cap="flat" cmpd="sng">
              <a:solidFill>
                <a:schemeClr val="dk1">
                  <a:alpha val="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7"/>
            <p:cNvSpPr txBox="1"/>
            <p:nvPr/>
          </p:nvSpPr>
          <p:spPr>
            <a:xfrm>
              <a:off x="5491360" y="0"/>
              <a:ext cx="2908168" cy="983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B) </a:t>
              </a: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ખોટુ </a:t>
              </a:r>
              <a:endParaRPr/>
            </a:p>
          </p:txBody>
        </p:sp>
      </p:grpSp>
      <p:sp>
        <p:nvSpPr>
          <p:cNvPr id="206" name="Google Shape;206;p7"/>
          <p:cNvSpPr txBox="1"/>
          <p:nvPr/>
        </p:nvSpPr>
        <p:spPr>
          <a:xfrm>
            <a:off x="2411760" y="2276872"/>
            <a:ext cx="1152128" cy="22159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8763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13800"/>
              <a:buFont typeface="Noto Sans Symbols"/>
              <a:buChar char="✔"/>
            </a:pPr>
            <a:r>
              <a:rPr lang="en-US" sz="13800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</p:txBody>
      </p:sp>
      <p:grpSp>
        <p:nvGrpSpPr>
          <p:cNvPr id="207" name="Google Shape;207;p7"/>
          <p:cNvGrpSpPr/>
          <p:nvPr/>
        </p:nvGrpSpPr>
        <p:grpSpPr>
          <a:xfrm>
            <a:off x="2189745" y="5373216"/>
            <a:ext cx="3820546" cy="1088349"/>
            <a:chOff x="1867" y="0"/>
            <a:chExt cx="3820546" cy="1088349"/>
          </a:xfrm>
        </p:grpSpPr>
        <p:sp>
          <p:nvSpPr>
            <p:cNvPr id="208" name="Google Shape;208;p7"/>
            <p:cNvSpPr/>
            <p:nvPr/>
          </p:nvSpPr>
          <p:spPr>
            <a:xfrm>
              <a:off x="1867" y="0"/>
              <a:ext cx="3438492" cy="870679"/>
            </a:xfrm>
            <a:prstGeom prst="chevron">
              <a:avLst>
                <a:gd name="adj" fmla="val 40000"/>
              </a:avLst>
            </a:prstGeom>
            <a:gradFill>
              <a:gsLst>
                <a:gs pos="0">
                  <a:srgbClr val="759336"/>
                </a:gs>
                <a:gs pos="80000">
                  <a:srgbClr val="99C247"/>
                </a:gs>
                <a:gs pos="100000">
                  <a:srgbClr val="9BC545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7"/>
            <p:cNvSpPr/>
            <p:nvPr/>
          </p:nvSpPr>
          <p:spPr>
            <a:xfrm>
              <a:off x="918798" y="217670"/>
              <a:ext cx="2903615" cy="87067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7"/>
            <p:cNvSpPr txBox="1"/>
            <p:nvPr/>
          </p:nvSpPr>
          <p:spPr>
            <a:xfrm>
              <a:off x="918798" y="217670"/>
              <a:ext cx="2903615" cy="8706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જવાબ </a:t>
              </a:r>
              <a:r>
                <a:rPr lang="en-US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સાચુ </a:t>
              </a:r>
              <a:endParaRPr/>
            </a:p>
          </p:txBody>
        </p:sp>
      </p:grpSp>
      <p:sp>
        <p:nvSpPr>
          <p:cNvPr id="22" name="Google Shape;151;p5"/>
          <p:cNvSpPr/>
          <p:nvPr/>
        </p:nvSpPr>
        <p:spPr>
          <a:xfrm>
            <a:off x="1905000" y="130837"/>
            <a:ext cx="4815164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સાચું કે ખોટું જણાવો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7" name="Google Shape;217;p8"/>
          <p:cNvGrpSpPr/>
          <p:nvPr/>
        </p:nvGrpSpPr>
        <p:grpSpPr>
          <a:xfrm>
            <a:off x="397188" y="1219200"/>
            <a:ext cx="8222702" cy="1152128"/>
            <a:chOff x="1652" y="0"/>
            <a:chExt cx="8222702" cy="1152128"/>
          </a:xfrm>
        </p:grpSpPr>
        <p:sp>
          <p:nvSpPr>
            <p:cNvPr id="218" name="Google Shape;218;p8"/>
            <p:cNvSpPr/>
            <p:nvPr/>
          </p:nvSpPr>
          <p:spPr>
            <a:xfrm>
              <a:off x="1341175" y="0"/>
              <a:ext cx="6883179" cy="1152128"/>
            </a:xfrm>
            <a:prstGeom prst="rightArrow">
              <a:avLst>
                <a:gd name="adj1" fmla="val 75000"/>
                <a:gd name="adj2" fmla="val 50000"/>
              </a:avLst>
            </a:prstGeom>
            <a:solidFill>
              <a:srgbClr val="D7D1DF">
                <a:alpha val="89803"/>
              </a:srgbClr>
            </a:solidFill>
            <a:ln w="9525" cap="flat" cmpd="sng">
              <a:solidFill>
                <a:srgbClr val="D7D1DF">
                  <a:alpha val="89803"/>
                </a:srgb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8"/>
            <p:cNvSpPr txBox="1"/>
            <p:nvPr/>
          </p:nvSpPr>
          <p:spPr>
            <a:xfrm>
              <a:off x="1341175" y="0"/>
              <a:ext cx="6883179" cy="11521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t" anchorCtr="0">
              <a:noAutofit/>
            </a:bodyPr>
            <a:lstStyle/>
            <a:p>
              <a:pPr marL="228600" marR="0" lvl="1" indent="-762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None/>
              </a:pP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6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Calibri"/>
                <a:buChar char="•"/>
              </a:pPr>
              <a:r>
                <a:rPr lang="gu-IN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બાઈલ ના રસનો પેનક્રિયાસ માં સઁગ્રહ થાય છે .</a:t>
              </a:r>
              <a:r>
                <a:rPr lang="en-US" sz="24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. </a:t>
              </a:r>
              <a:endParaRPr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8"/>
            <p:cNvSpPr/>
            <p:nvPr/>
          </p:nvSpPr>
          <p:spPr>
            <a:xfrm>
              <a:off x="1652" y="0"/>
              <a:ext cx="1538450" cy="1152128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8B2E9"/>
                </a:gs>
                <a:gs pos="35000">
                  <a:srgbClr val="D6CAED"/>
                </a:gs>
                <a:gs pos="100000">
                  <a:srgbClr val="EFE8FA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8"/>
            <p:cNvSpPr txBox="1"/>
            <p:nvPr/>
          </p:nvSpPr>
          <p:spPr>
            <a:xfrm>
              <a:off x="1652" y="0"/>
              <a:ext cx="1538450" cy="115212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Q3</a:t>
              </a:r>
              <a:endParaRPr/>
            </a:p>
          </p:txBody>
        </p:sp>
      </p:grpSp>
      <p:grpSp>
        <p:nvGrpSpPr>
          <p:cNvPr id="222" name="Google Shape;222;p8"/>
          <p:cNvGrpSpPr/>
          <p:nvPr/>
        </p:nvGrpSpPr>
        <p:grpSpPr>
          <a:xfrm>
            <a:off x="439671" y="3429000"/>
            <a:ext cx="8396823" cy="983042"/>
            <a:chOff x="2705" y="0"/>
            <a:chExt cx="8396823" cy="983042"/>
          </a:xfrm>
        </p:grpSpPr>
        <p:sp>
          <p:nvSpPr>
            <p:cNvPr id="223" name="Google Shape;223;p8"/>
            <p:cNvSpPr/>
            <p:nvPr/>
          </p:nvSpPr>
          <p:spPr>
            <a:xfrm>
              <a:off x="2705" y="0"/>
              <a:ext cx="983042" cy="983042"/>
            </a:xfrm>
            <a:prstGeom prst="ellipse">
              <a:avLst/>
            </a:prstGeom>
            <a:solidFill>
              <a:srgbClr val="CDE1E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8"/>
            <p:cNvSpPr/>
            <p:nvPr/>
          </p:nvSpPr>
          <p:spPr>
            <a:xfrm>
              <a:off x="101009" y="98304"/>
              <a:ext cx="786434" cy="786434"/>
            </a:xfrm>
            <a:prstGeom prst="chord">
              <a:avLst>
                <a:gd name="adj1" fmla="val 0"/>
                <a:gd name="adj2" fmla="val 10800000"/>
              </a:avLst>
            </a:prstGeom>
            <a:solidFill>
              <a:srgbClr val="49ACC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8"/>
            <p:cNvSpPr/>
            <p:nvPr/>
          </p:nvSpPr>
          <p:spPr>
            <a:xfrm>
              <a:off x="1190548" y="0"/>
              <a:ext cx="2908168" cy="983042"/>
            </a:xfrm>
            <a:prstGeom prst="rect">
              <a:avLst/>
            </a:prstGeom>
            <a:noFill/>
            <a:ln w="9525" cap="flat" cmpd="sng">
              <a:solidFill>
                <a:schemeClr val="dk1">
                  <a:alpha val="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8"/>
            <p:cNvSpPr txBox="1"/>
            <p:nvPr/>
          </p:nvSpPr>
          <p:spPr>
            <a:xfrm>
              <a:off x="1190548" y="0"/>
              <a:ext cx="2908168" cy="983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A)   </a:t>
              </a: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સાચુ </a:t>
              </a:r>
              <a:endParaRPr/>
            </a:p>
          </p:txBody>
        </p:sp>
        <p:sp>
          <p:nvSpPr>
            <p:cNvPr id="227" name="Google Shape;227;p8"/>
            <p:cNvSpPr/>
            <p:nvPr/>
          </p:nvSpPr>
          <p:spPr>
            <a:xfrm>
              <a:off x="4303517" y="0"/>
              <a:ext cx="983042" cy="983042"/>
            </a:xfrm>
            <a:prstGeom prst="ellipse">
              <a:avLst/>
            </a:prstGeom>
            <a:solidFill>
              <a:srgbClr val="CDE1E8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8"/>
            <p:cNvSpPr/>
            <p:nvPr/>
          </p:nvSpPr>
          <p:spPr>
            <a:xfrm>
              <a:off x="4401821" y="98304"/>
              <a:ext cx="786434" cy="786434"/>
            </a:xfrm>
            <a:prstGeom prst="chord">
              <a:avLst>
                <a:gd name="adj1" fmla="val 16200000"/>
                <a:gd name="adj2" fmla="val 16200000"/>
              </a:avLst>
            </a:prstGeom>
            <a:solidFill>
              <a:srgbClr val="F69444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8"/>
            <p:cNvSpPr/>
            <p:nvPr/>
          </p:nvSpPr>
          <p:spPr>
            <a:xfrm>
              <a:off x="5491360" y="0"/>
              <a:ext cx="2908168" cy="983042"/>
            </a:xfrm>
            <a:prstGeom prst="rect">
              <a:avLst/>
            </a:prstGeom>
            <a:noFill/>
            <a:ln w="9525" cap="flat" cmpd="sng">
              <a:solidFill>
                <a:schemeClr val="dk1">
                  <a:alpha val="0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8"/>
            <p:cNvSpPr txBox="1"/>
            <p:nvPr/>
          </p:nvSpPr>
          <p:spPr>
            <a:xfrm>
              <a:off x="5491360" y="0"/>
              <a:ext cx="2908168" cy="98304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b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B)   </a:t>
              </a: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ખોટુ </a:t>
              </a:r>
              <a:endParaRPr/>
            </a:p>
          </p:txBody>
        </p:sp>
      </p:grpSp>
      <p:sp>
        <p:nvSpPr>
          <p:cNvPr id="231" name="Google Shape;231;p8"/>
          <p:cNvSpPr txBox="1"/>
          <p:nvPr/>
        </p:nvSpPr>
        <p:spPr>
          <a:xfrm>
            <a:off x="4644008" y="2027545"/>
            <a:ext cx="1152128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8763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13800"/>
              <a:buFont typeface="Noto Sans Symbols"/>
              <a:buChar char="✔"/>
            </a:pPr>
            <a:r>
              <a:rPr lang="en-US" sz="1380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grpSp>
        <p:nvGrpSpPr>
          <p:cNvPr id="232" name="Google Shape;232;p8"/>
          <p:cNvGrpSpPr/>
          <p:nvPr/>
        </p:nvGrpSpPr>
        <p:grpSpPr>
          <a:xfrm>
            <a:off x="520985" y="4615720"/>
            <a:ext cx="3820546" cy="870679"/>
            <a:chOff x="1867" y="217670"/>
            <a:chExt cx="3820546" cy="870679"/>
          </a:xfrm>
        </p:grpSpPr>
        <p:sp>
          <p:nvSpPr>
            <p:cNvPr id="233" name="Google Shape;233;p8"/>
            <p:cNvSpPr/>
            <p:nvPr/>
          </p:nvSpPr>
          <p:spPr>
            <a:xfrm>
              <a:off x="1867" y="217670"/>
              <a:ext cx="3438492" cy="870679"/>
            </a:xfrm>
            <a:prstGeom prst="chevron">
              <a:avLst>
                <a:gd name="adj" fmla="val 40000"/>
              </a:avLst>
            </a:prstGeom>
            <a:gradFill>
              <a:gsLst>
                <a:gs pos="0">
                  <a:srgbClr val="982D2B"/>
                </a:gs>
                <a:gs pos="80000">
                  <a:srgbClr val="C83D39"/>
                </a:gs>
                <a:gs pos="100000">
                  <a:srgbClr val="CC3A36"/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8"/>
            <p:cNvSpPr/>
            <p:nvPr/>
          </p:nvSpPr>
          <p:spPr>
            <a:xfrm>
              <a:off x="918798" y="217670"/>
              <a:ext cx="2903615" cy="87067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BF504D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40000" dist="23000" dir="5400000" rotWithShape="0">
                <a:srgbClr val="000000">
                  <a:alpha val="34901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8"/>
            <p:cNvSpPr txBox="1"/>
            <p:nvPr/>
          </p:nvSpPr>
          <p:spPr>
            <a:xfrm>
              <a:off x="918798" y="217670"/>
              <a:ext cx="2903615" cy="8706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170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જવાબ </a:t>
              </a:r>
              <a:r>
                <a:rPr lang="en-US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r>
                <a:rPr lang="gu-IN" sz="2400" b="0" dirty="0" smtClean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સાચુ </a:t>
              </a:r>
              <a:endParaRPr/>
            </a:p>
          </p:txBody>
        </p:sp>
      </p:grpSp>
      <p:sp>
        <p:nvSpPr>
          <p:cNvPr id="236" name="Google Shape;236;p8"/>
          <p:cNvSpPr/>
          <p:nvPr/>
        </p:nvSpPr>
        <p:spPr>
          <a:xfrm>
            <a:off x="762000" y="5791200"/>
            <a:ext cx="7128792" cy="941756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gu-IN" sz="240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બાઇકનો રસ લીવર દ્વારા બનાવવામાં આવે છે અને પિત્તાશયમાં સંગ્રહિત થાય છે</a:t>
            </a:r>
            <a:r>
              <a:rPr lang="en-US" sz="2400" dirty="0">
                <a:solidFill>
                  <a:srgbClr val="0C0C0C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151;p5"/>
          <p:cNvSpPr/>
          <p:nvPr/>
        </p:nvSpPr>
        <p:spPr>
          <a:xfrm>
            <a:off x="1905000" y="130837"/>
            <a:ext cx="4815164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સાચું કે ખોટું જણાવો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3" name="Google Shape;243;p9"/>
          <p:cNvGrpSpPr/>
          <p:nvPr/>
        </p:nvGrpSpPr>
        <p:grpSpPr>
          <a:xfrm>
            <a:off x="319268" y="2096639"/>
            <a:ext cx="8433454" cy="3922537"/>
            <a:chOff x="139756" y="2111"/>
            <a:chExt cx="8433454" cy="3922537"/>
          </a:xfrm>
        </p:grpSpPr>
        <p:sp>
          <p:nvSpPr>
            <p:cNvPr id="244" name="Google Shape;244;p9"/>
            <p:cNvSpPr/>
            <p:nvPr/>
          </p:nvSpPr>
          <p:spPr>
            <a:xfrm>
              <a:off x="139756" y="2111"/>
              <a:ext cx="1961268" cy="1176761"/>
            </a:xfrm>
            <a:prstGeom prst="rect">
              <a:avLst/>
            </a:prstGeom>
            <a:gradFill>
              <a:gsLst>
                <a:gs pos="0">
                  <a:srgbClr val="FFA09D"/>
                </a:gs>
                <a:gs pos="35000">
                  <a:srgbClr val="FFBCBC"/>
                </a:gs>
                <a:gs pos="100000">
                  <a:srgbClr val="FFE2E2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9"/>
            <p:cNvSpPr txBox="1"/>
            <p:nvPr/>
          </p:nvSpPr>
          <p:spPr>
            <a:xfrm>
              <a:off x="139756" y="2111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પાચન</a:t>
              </a:r>
              <a:endParaRPr sz="2400" dirty="0"/>
            </a:p>
          </p:txBody>
        </p:sp>
        <p:sp>
          <p:nvSpPr>
            <p:cNvPr id="246" name="Google Shape;246;p9"/>
            <p:cNvSpPr/>
            <p:nvPr/>
          </p:nvSpPr>
          <p:spPr>
            <a:xfrm>
              <a:off x="2297151" y="2111"/>
              <a:ext cx="1961268" cy="1176761"/>
            </a:xfrm>
            <a:prstGeom prst="rect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9"/>
            <p:cNvSpPr txBox="1"/>
            <p:nvPr/>
          </p:nvSpPr>
          <p:spPr>
            <a:xfrm>
              <a:off x="2297151" y="2111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8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અવશોષણ</a:t>
              </a:r>
              <a:endParaRPr sz="2800" dirty="0"/>
            </a:p>
          </p:txBody>
        </p:sp>
        <p:sp>
          <p:nvSpPr>
            <p:cNvPr id="248" name="Google Shape;248;p9"/>
            <p:cNvSpPr/>
            <p:nvPr/>
          </p:nvSpPr>
          <p:spPr>
            <a:xfrm>
              <a:off x="4454547" y="2111"/>
              <a:ext cx="1961268" cy="1176761"/>
            </a:xfrm>
            <a:prstGeom prst="rect">
              <a:avLst/>
            </a:prstGeom>
            <a:gradFill>
              <a:gsLst>
                <a:gs pos="0">
                  <a:srgbClr val="C8B2E9"/>
                </a:gs>
                <a:gs pos="35000">
                  <a:srgbClr val="D6CAED"/>
                </a:gs>
                <a:gs pos="100000">
                  <a:srgbClr val="EFE8FA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9"/>
            <p:cNvSpPr txBox="1"/>
            <p:nvPr/>
          </p:nvSpPr>
          <p:spPr>
            <a:xfrm>
              <a:off x="4454547" y="2111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8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અંકલન</a:t>
              </a:r>
              <a:endParaRPr sz="2800" dirty="0"/>
            </a:p>
          </p:txBody>
        </p:sp>
        <p:sp>
          <p:nvSpPr>
            <p:cNvPr id="250" name="Google Shape;250;p9"/>
            <p:cNvSpPr/>
            <p:nvPr/>
          </p:nvSpPr>
          <p:spPr>
            <a:xfrm>
              <a:off x="6611942" y="2111"/>
              <a:ext cx="1961268" cy="1176761"/>
            </a:xfrm>
            <a:prstGeom prst="rect">
              <a:avLst/>
            </a:prstGeom>
            <a:gradFill>
              <a:gsLst>
                <a:gs pos="0">
                  <a:srgbClr val="99EA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9"/>
            <p:cNvSpPr txBox="1"/>
            <p:nvPr/>
          </p:nvSpPr>
          <p:spPr>
            <a:xfrm>
              <a:off x="6611942" y="2111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રક્ત સ્રાવ</a:t>
              </a:r>
              <a:endParaRPr dirty="0"/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139756" y="1374999"/>
              <a:ext cx="1961268" cy="1176761"/>
            </a:xfrm>
            <a:prstGeom prst="rect">
              <a:avLst/>
            </a:prstGeom>
            <a:gradFill>
              <a:gsLst>
                <a:gs pos="0">
                  <a:srgbClr val="FFBD80"/>
                </a:gs>
                <a:gs pos="35000">
                  <a:srgbClr val="FFCFA8"/>
                </a:gs>
                <a:gs pos="100000">
                  <a:srgbClr val="FFEBD9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9"/>
            <p:cNvSpPr txBox="1"/>
            <p:nvPr/>
          </p:nvSpPr>
          <p:spPr>
            <a:xfrm>
              <a:off x="139756" y="1374999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8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ઉત્સર્જન</a:t>
              </a:r>
              <a:endParaRPr sz="2800" dirty="0"/>
            </a:p>
          </p:txBody>
        </p:sp>
        <p:sp>
          <p:nvSpPr>
            <p:cNvPr id="254" name="Google Shape;254;p9"/>
            <p:cNvSpPr/>
            <p:nvPr/>
          </p:nvSpPr>
          <p:spPr>
            <a:xfrm>
              <a:off x="2297151" y="1374999"/>
              <a:ext cx="1961268" cy="1176761"/>
            </a:xfrm>
            <a:prstGeom prst="rect">
              <a:avLst/>
            </a:prstGeom>
            <a:gradFill>
              <a:gsLst>
                <a:gs pos="0">
                  <a:srgbClr val="FFA09D"/>
                </a:gs>
                <a:gs pos="35000">
                  <a:srgbClr val="FFBCBC"/>
                </a:gs>
                <a:gs pos="100000">
                  <a:srgbClr val="FFE2E2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9"/>
            <p:cNvSpPr txBox="1"/>
            <p:nvPr/>
          </p:nvSpPr>
          <p:spPr>
            <a:xfrm>
              <a:off x="2297151" y="1374999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વિચારવિમર્શ</a:t>
              </a:r>
              <a:endParaRPr sz="2400" dirty="0"/>
            </a:p>
          </p:txBody>
        </p:sp>
        <p:sp>
          <p:nvSpPr>
            <p:cNvPr id="256" name="Google Shape;256;p9"/>
            <p:cNvSpPr/>
            <p:nvPr/>
          </p:nvSpPr>
          <p:spPr>
            <a:xfrm>
              <a:off x="4454547" y="1374999"/>
              <a:ext cx="1961268" cy="1176761"/>
            </a:xfrm>
            <a:prstGeom prst="rect">
              <a:avLst/>
            </a:prstGeom>
            <a:gradFill>
              <a:gsLst>
                <a:gs pos="0">
                  <a:srgbClr val="DAFEA4"/>
                </a:gs>
                <a:gs pos="35000">
                  <a:srgbClr val="E3FEBF"/>
                </a:gs>
                <a:gs pos="100000">
                  <a:srgbClr val="F4FEE6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9"/>
            <p:cNvSpPr txBox="1"/>
            <p:nvPr/>
          </p:nvSpPr>
          <p:spPr>
            <a:xfrm>
              <a:off x="4454547" y="1374999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8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આહાર</a:t>
              </a:r>
              <a:endParaRPr sz="2800" dirty="0"/>
            </a:p>
          </p:txBody>
        </p:sp>
        <p:sp>
          <p:nvSpPr>
            <p:cNvPr id="258" name="Google Shape;258;p9"/>
            <p:cNvSpPr/>
            <p:nvPr/>
          </p:nvSpPr>
          <p:spPr>
            <a:xfrm>
              <a:off x="6611942" y="1374999"/>
              <a:ext cx="1961268" cy="1176761"/>
            </a:xfrm>
            <a:prstGeom prst="rect">
              <a:avLst/>
            </a:prstGeom>
            <a:gradFill>
              <a:gsLst>
                <a:gs pos="0">
                  <a:srgbClr val="C8B2E9"/>
                </a:gs>
                <a:gs pos="35000">
                  <a:srgbClr val="D6CAED"/>
                </a:gs>
                <a:gs pos="100000">
                  <a:srgbClr val="EFE8FA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9"/>
            <p:cNvSpPr txBox="1"/>
            <p:nvPr/>
          </p:nvSpPr>
          <p:spPr>
            <a:xfrm>
              <a:off x="6611942" y="1374999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શ્વાસ લેવો</a:t>
              </a:r>
              <a:endParaRPr dirty="0"/>
            </a:p>
          </p:txBody>
        </p:sp>
        <p:sp>
          <p:nvSpPr>
            <p:cNvPr id="260" name="Google Shape;260;p9"/>
            <p:cNvSpPr/>
            <p:nvPr/>
          </p:nvSpPr>
          <p:spPr>
            <a:xfrm>
              <a:off x="2297151" y="2747887"/>
              <a:ext cx="1961268" cy="1176761"/>
            </a:xfrm>
            <a:prstGeom prst="rect">
              <a:avLst/>
            </a:prstGeom>
            <a:gradFill>
              <a:gsLst>
                <a:gs pos="0">
                  <a:srgbClr val="99EAFF"/>
                </a:gs>
                <a:gs pos="35000">
                  <a:srgbClr val="B8F1FF"/>
                </a:gs>
                <a:gs pos="100000">
                  <a:srgbClr val="E2FBFF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9"/>
            <p:cNvSpPr txBox="1"/>
            <p:nvPr/>
          </p:nvSpPr>
          <p:spPr>
            <a:xfrm>
              <a:off x="2297151" y="2747887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000" b="0" i="0" dirty="0">
                  <a:solidFill>
                    <a:srgbClr val="111111"/>
                  </a:solidFill>
                  <a:effectLst/>
                  <a:highlight>
                    <a:srgbClr val="F7F7F7"/>
                  </a:highlight>
                  <a:latin typeface="Roboto" panose="02000000000000000000" pitchFamily="2" charset="0"/>
                </a:rPr>
                <a:t>અવશેષઉત્સર્જન</a:t>
              </a:r>
              <a:endParaRPr sz="2000" dirty="0"/>
            </a:p>
          </p:txBody>
        </p:sp>
        <p:sp>
          <p:nvSpPr>
            <p:cNvPr id="262" name="Google Shape;262;p9"/>
            <p:cNvSpPr/>
            <p:nvPr/>
          </p:nvSpPr>
          <p:spPr>
            <a:xfrm>
              <a:off x="4454547" y="2747887"/>
              <a:ext cx="1961268" cy="1176761"/>
            </a:xfrm>
            <a:prstGeom prst="rect">
              <a:avLst/>
            </a:prstGeom>
            <a:gradFill>
              <a:gsLst>
                <a:gs pos="0">
                  <a:srgbClr val="FFBD80"/>
                </a:gs>
                <a:gs pos="35000">
                  <a:srgbClr val="FFCFA8"/>
                </a:gs>
                <a:gs pos="100000">
                  <a:srgbClr val="FFEBD9"/>
                </a:gs>
              </a:gsLst>
              <a:lin ang="16200000" scaled="0"/>
            </a:gradFill>
            <a:ln>
              <a:noFill/>
            </a:ln>
            <a:effectLst>
              <a:outerShdw blurRad="40000" dist="20000" dir="5400000" rotWithShape="0">
                <a:srgbClr val="000000">
                  <a:alpha val="37647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9"/>
            <p:cNvSpPr txBox="1"/>
            <p:nvPr/>
          </p:nvSpPr>
          <p:spPr>
            <a:xfrm>
              <a:off x="4454547" y="2747887"/>
              <a:ext cx="1961268" cy="11767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400" b="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શોષણ</a:t>
              </a:r>
              <a:endParaRPr dirty="0"/>
            </a:p>
          </p:txBody>
        </p:sp>
      </p:grpSp>
      <p:sp>
        <p:nvSpPr>
          <p:cNvPr id="264" name="Google Shape;264;p9"/>
          <p:cNvSpPr txBox="1"/>
          <p:nvPr/>
        </p:nvSpPr>
        <p:spPr>
          <a:xfrm>
            <a:off x="971600" y="1772816"/>
            <a:ext cx="115212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6000"/>
              <a:buFont typeface="Noto Sans Symbols"/>
              <a:buChar char="✔"/>
            </a:pPr>
            <a:r>
              <a:rPr lang="en-US" sz="6000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</p:txBody>
      </p:sp>
      <p:sp>
        <p:nvSpPr>
          <p:cNvPr id="265" name="Google Shape;265;p9"/>
          <p:cNvSpPr txBox="1"/>
          <p:nvPr/>
        </p:nvSpPr>
        <p:spPr>
          <a:xfrm>
            <a:off x="3059832" y="1837273"/>
            <a:ext cx="115212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6000"/>
              <a:buFont typeface="Noto Sans Symbols"/>
              <a:buChar char="✔"/>
            </a:pPr>
            <a:r>
              <a:rPr lang="en-US" sz="600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266" name="Google Shape;266;p9"/>
          <p:cNvSpPr txBox="1"/>
          <p:nvPr/>
        </p:nvSpPr>
        <p:spPr>
          <a:xfrm>
            <a:off x="5148064" y="1901730"/>
            <a:ext cx="115212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6000"/>
              <a:buFont typeface="Noto Sans Symbols"/>
              <a:buChar char="✔"/>
            </a:pPr>
            <a:r>
              <a:rPr lang="en-US" sz="6000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</p:txBody>
      </p:sp>
      <p:sp>
        <p:nvSpPr>
          <p:cNvPr id="267" name="Google Shape;267;p9"/>
          <p:cNvSpPr txBox="1"/>
          <p:nvPr/>
        </p:nvSpPr>
        <p:spPr>
          <a:xfrm>
            <a:off x="5076056" y="3133417"/>
            <a:ext cx="115212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6000"/>
              <a:buFont typeface="Noto Sans Symbols"/>
              <a:buChar char="✔"/>
            </a:pPr>
            <a:r>
              <a:rPr lang="en-US" sz="6000" dirty="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dirty="0"/>
          </a:p>
        </p:txBody>
      </p:sp>
      <p:sp>
        <p:nvSpPr>
          <p:cNvPr id="268" name="Google Shape;268;p9"/>
          <p:cNvSpPr txBox="1"/>
          <p:nvPr/>
        </p:nvSpPr>
        <p:spPr>
          <a:xfrm>
            <a:off x="3059832" y="4501569"/>
            <a:ext cx="115212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381000" algn="l" rtl="0">
              <a:spcBef>
                <a:spcPts val="0"/>
              </a:spcBef>
              <a:spcAft>
                <a:spcPts val="0"/>
              </a:spcAft>
              <a:buClr>
                <a:srgbClr val="165220"/>
              </a:buClr>
              <a:buSzPts val="6000"/>
              <a:buFont typeface="Noto Sans Symbols"/>
              <a:buChar char="✔"/>
            </a:pPr>
            <a:r>
              <a:rPr lang="en-US" sz="6000">
                <a:solidFill>
                  <a:srgbClr val="16522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30" name="Google Shape;151;p5"/>
          <p:cNvSpPr/>
          <p:nvPr/>
        </p:nvSpPr>
        <p:spPr>
          <a:xfrm>
            <a:off x="1905000" y="130837"/>
            <a:ext cx="4815164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gu-IN" sz="36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પૌષ્ટિકતાના પગલા</a:t>
            </a:r>
            <a:endParaRPr/>
          </a:p>
        </p:txBody>
      </p:sp>
      <p:sp>
        <p:nvSpPr>
          <p:cNvPr id="31" name="Google Shape;269;p9"/>
          <p:cNvSpPr/>
          <p:nvPr/>
        </p:nvSpPr>
        <p:spPr>
          <a:xfrm>
            <a:off x="214584" y="1102384"/>
            <a:ext cx="8568172" cy="461624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આપેલા કૌષ્ટક માં થી માનવમાં પોષણના ૫ મુખ્ય પગલાઓ પસંદ કરો</a:t>
            </a:r>
            <a:endParaRPr sz="2400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0"/>
          <p:cNvSpPr/>
          <p:nvPr/>
        </p:nvSpPr>
        <p:spPr>
          <a:xfrm>
            <a:off x="609600" y="1214735"/>
            <a:ext cx="764257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1. </a:t>
            </a:r>
            <a:r>
              <a:rPr lang="gu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gu-IN" sz="2400" b="1" dirty="0" smtClean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_________</a:t>
            </a:r>
            <a:r>
              <a:rPr lang="gu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gu-IN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કેલ્શિયમ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કાર્બોનેટના સખત કવચવાળા પ્રાણીઓને ખાય </a:t>
            </a:r>
            <a:r>
              <a:rPr lang="gu-IN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</a:rPr>
              <a:t>છે.  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277" name="Google Shape;277;p10" descr="Starfish, Sand, Beach, Sea, Water, Lake, Bodnar, Ban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43200" y="2286000"/>
            <a:ext cx="3017519" cy="201168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78" name="Google Shape;278;p10"/>
          <p:cNvSpPr/>
          <p:nvPr/>
        </p:nvSpPr>
        <p:spPr>
          <a:xfrm>
            <a:off x="2553438" y="76200"/>
            <a:ext cx="4152162" cy="646331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ખાલી જગ્યા પૂરો </a:t>
            </a:r>
            <a:endParaRPr lang="en-US" sz="3600" dirty="0"/>
          </a:p>
        </p:txBody>
      </p:sp>
      <p:sp>
        <p:nvSpPr>
          <p:cNvPr id="280" name="Google Shape;280;p10"/>
          <p:cNvSpPr txBox="1"/>
          <p:nvPr/>
        </p:nvSpPr>
        <p:spPr>
          <a:xfrm>
            <a:off x="838200" y="4648130"/>
            <a:ext cx="731520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AutoNum type="arabicPeriod" startAt="2"/>
            </a:pP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મનુષ્યમાં ખોરાકનું </a:t>
            </a:r>
            <a:r>
              <a:rPr lang="gu-IN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પરિવહન ______ થી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શરૂ થાય છે </a:t>
            </a:r>
            <a:r>
              <a:rPr lang="gu-IN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અને _______ પર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પૂરું થાય છે</a:t>
            </a:r>
            <a:endParaRPr sz="24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95022" y="1162757"/>
            <a:ext cx="12530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</a:rPr>
              <a:t>સ્ટારફિશ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5034844" y="4741334"/>
            <a:ext cx="5305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sz="2400" b="1" dirty="0" smtClean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મોં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35288" y="523804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2400" b="1" dirty="0" smtClean="0">
                <a:solidFill>
                  <a:srgbClr val="C00000"/>
                </a:solidFill>
              </a:rPr>
              <a:t>ગુદા</a:t>
            </a:r>
            <a:r>
              <a:rPr lang="gu-IN" sz="2400" b="1" dirty="0" smtClean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11" descr="Digestive, System, Human, Digestion, Labelled, Diagra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76800" y="1676400"/>
            <a:ext cx="3442715" cy="493776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11"/>
          <p:cNvSpPr txBox="1"/>
          <p:nvPr/>
        </p:nvSpPr>
        <p:spPr>
          <a:xfrm>
            <a:off x="609600" y="1226403"/>
            <a:ext cx="7848600" cy="1077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AutoNum type="arabicPeriod" startAt="3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 </a:t>
            </a:r>
            <a:r>
              <a:rPr lang="gu-IN" sz="3200" b="0" i="0" dirty="0">
                <a:solidFill>
                  <a:srgbClr val="111111"/>
                </a:solidFill>
                <a:effectLst/>
                <a:highlight>
                  <a:srgbClr val="F7F7F7"/>
                </a:highlight>
                <a:latin typeface="Roboto" panose="02000000000000000000" pitchFamily="2" charset="0"/>
              </a:rPr>
              <a:t>ખોરાકના જટિલ પદાર્થોને સરળ પદાર્થો માં ફેરવે છે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290" name="Google Shape;290;p11"/>
          <p:cNvSpPr/>
          <p:nvPr/>
        </p:nvSpPr>
        <p:spPr>
          <a:xfrm>
            <a:off x="2667000" y="76200"/>
            <a:ext cx="4152162" cy="646331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ખાલી જગ્યા પૂરો </a:t>
            </a:r>
            <a:endParaRPr lang="en-US" sz="3600" dirty="0"/>
          </a:p>
        </p:txBody>
      </p:sp>
      <p:sp>
        <p:nvSpPr>
          <p:cNvPr id="291" name="Google Shape;291;p11"/>
          <p:cNvSpPr txBox="1"/>
          <p:nvPr/>
        </p:nvSpPr>
        <p:spPr>
          <a:xfrm>
            <a:off x="1420090" y="1219003"/>
            <a:ext cx="22098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gu-IN" sz="2400" b="1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પાચક રસો</a:t>
            </a:r>
            <a:endParaRPr sz="2400" b="1" dirty="0">
              <a:solidFill>
                <a:srgbClr val="C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11"/>
          <p:cNvSpPr txBox="1"/>
          <p:nvPr/>
        </p:nvSpPr>
        <p:spPr>
          <a:xfrm>
            <a:off x="685800" y="3810000"/>
            <a:ext cx="4495800" cy="1754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lvl="0" indent="-457200">
              <a:lnSpc>
                <a:spcPct val="150000"/>
              </a:lnSpc>
              <a:buClr>
                <a:schemeClr val="dk1"/>
              </a:buClr>
              <a:buSzPts val="2400"/>
              <a:buFont typeface="Calibri"/>
              <a:buAutoNum type="arabicPeriod" startAt="4"/>
            </a:pPr>
            <a:r>
              <a:rPr lang="gu-IN" sz="2400" dirty="0">
                <a:solidFill>
                  <a:srgbClr val="111111"/>
                </a:solidFill>
                <a:highlight>
                  <a:srgbClr val="F7F7F7"/>
                </a:highlight>
                <a:latin typeface="Roboto" panose="02000000000000000000" pitchFamily="2" charset="0"/>
              </a:rPr>
              <a:t>ગાયોમાં એક વિશાળ પોષણ બંધારણ હોય છે </a:t>
            </a:r>
            <a:r>
              <a:rPr lang="gu-IN" sz="2400" dirty="0" smtClean="0">
                <a:solidFill>
                  <a:srgbClr val="111111"/>
                </a:solidFill>
                <a:highlight>
                  <a:srgbClr val="F7F7F7"/>
                </a:highlight>
                <a:latin typeface="Roboto" panose="02000000000000000000" pitchFamily="2" charset="0"/>
              </a:rPr>
              <a:t>જેને ______ </a:t>
            </a:r>
            <a:r>
              <a:rPr lang="gu-IN" sz="2400" dirty="0" smtClean="0">
                <a:solidFill>
                  <a:srgbClr val="FF0000"/>
                </a:solidFill>
                <a:highlight>
                  <a:srgbClr val="F7F7F7"/>
                </a:highlight>
                <a:latin typeface="Roboto" panose="02000000000000000000" pitchFamily="2" charset="0"/>
              </a:rPr>
              <a:t> </a:t>
            </a:r>
            <a:r>
              <a:rPr lang="gu-IN" sz="2400" dirty="0">
                <a:solidFill>
                  <a:srgbClr val="111111"/>
                </a:solidFill>
                <a:highlight>
                  <a:srgbClr val="F7F7F7"/>
                </a:highlight>
                <a:latin typeface="Roboto" panose="02000000000000000000" pitchFamily="2" charset="0"/>
              </a:rPr>
              <a:t>કહેવામાં આવે છે.</a:t>
            </a:r>
            <a:endParaRPr sz="2400" dirty="0">
              <a:solidFill>
                <a:srgbClr val="111111"/>
              </a:solidFill>
              <a:highlight>
                <a:srgbClr val="F7F7F7"/>
              </a:highlight>
              <a:latin typeface="Roboto" panose="02000000000000000000" pitchFamily="2" charset="0"/>
              <a:sym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60800" y="4481689"/>
            <a:ext cx="881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2400" b="1" dirty="0" smtClean="0">
                <a:solidFill>
                  <a:srgbClr val="C00000"/>
                </a:solidFill>
              </a:rPr>
              <a:t>રૂમેન 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Google Shape;299;p12" descr="D:\Users\Saibrains\Downloads\alimentary canal in huma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67131" y="1124744"/>
            <a:ext cx="2513657" cy="53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12"/>
          <p:cNvSpPr/>
          <p:nvPr/>
        </p:nvSpPr>
        <p:spPr>
          <a:xfrm>
            <a:off x="899592" y="2362200"/>
            <a:ext cx="2934072" cy="2246769"/>
          </a:xfrm>
          <a:prstGeom prst="rect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514350" lvl="0" indent="-514350"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gu-IN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નાનું આંતરડું</a:t>
            </a:r>
          </a:p>
          <a:p>
            <a:pPr marL="514350" lvl="0" indent="-514350"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gu-IN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પેટ </a:t>
            </a:r>
          </a:p>
          <a:p>
            <a:pPr marL="514350" lvl="0" indent="-514350"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gu-IN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ગુદામાર્ગ </a:t>
            </a:r>
          </a:p>
          <a:p>
            <a:pPr marL="514350" lvl="0" indent="-514350"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gu-IN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સ્વાદુપિંડ </a:t>
            </a:r>
          </a:p>
          <a:p>
            <a:pPr marL="514350" lvl="0" indent="-514350"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lang="gu-IN" sz="2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ગુદા </a:t>
            </a:r>
            <a:endParaRPr dirty="0"/>
          </a:p>
        </p:txBody>
      </p:sp>
      <p:sp>
        <p:nvSpPr>
          <p:cNvPr id="5" name="Google Shape;300;p12"/>
          <p:cNvSpPr/>
          <p:nvPr/>
        </p:nvSpPr>
        <p:spPr>
          <a:xfrm>
            <a:off x="1975556" y="115669"/>
            <a:ext cx="4882444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નીચેની વસ્તુ ને માર્ક કરો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13" descr="D:\Users\Saibrains\Downloads\alimentary canal in human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4475" y="990600"/>
            <a:ext cx="2513657" cy="53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13"/>
          <p:cNvSpPr/>
          <p:nvPr/>
        </p:nvSpPr>
        <p:spPr>
          <a:xfrm>
            <a:off x="2143200" y="5730552"/>
            <a:ext cx="1368152" cy="45720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ગુદા </a:t>
            </a:r>
            <a:endParaRPr dirty="0"/>
          </a:p>
        </p:txBody>
      </p:sp>
      <p:cxnSp>
        <p:nvCxnSpPr>
          <p:cNvPr id="309" name="Google Shape;309;p13"/>
          <p:cNvCxnSpPr/>
          <p:nvPr/>
        </p:nvCxnSpPr>
        <p:spPr>
          <a:xfrm rot="10800000" flipH="1">
            <a:off x="3511352" y="5887144"/>
            <a:ext cx="1079951" cy="72008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310" name="Google Shape;310;p13"/>
          <p:cNvCxnSpPr/>
          <p:nvPr/>
        </p:nvCxnSpPr>
        <p:spPr>
          <a:xfrm rot="10800000">
            <a:off x="4663480" y="5671120"/>
            <a:ext cx="1184652" cy="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11" name="Google Shape;311;p13"/>
          <p:cNvSpPr/>
          <p:nvPr/>
        </p:nvSpPr>
        <p:spPr>
          <a:xfrm>
            <a:off x="5848132" y="5456329"/>
            <a:ext cx="1368152" cy="45720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ગુદામાર્ગ</a:t>
            </a:r>
            <a:endParaRPr dirty="0"/>
          </a:p>
        </p:txBody>
      </p:sp>
      <p:cxnSp>
        <p:nvCxnSpPr>
          <p:cNvPr id="312" name="Google Shape;312;p13"/>
          <p:cNvCxnSpPr/>
          <p:nvPr/>
        </p:nvCxnSpPr>
        <p:spPr>
          <a:xfrm rot="10800000">
            <a:off x="4815880" y="4157719"/>
            <a:ext cx="1184652" cy="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13" name="Google Shape;313;p13"/>
          <p:cNvSpPr/>
          <p:nvPr/>
        </p:nvSpPr>
        <p:spPr>
          <a:xfrm>
            <a:off x="6000532" y="3942928"/>
            <a:ext cx="1543268" cy="45720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સ્વાદુપિંડ </a:t>
            </a:r>
            <a:endParaRPr dirty="0"/>
          </a:p>
        </p:txBody>
      </p:sp>
      <p:sp>
        <p:nvSpPr>
          <p:cNvPr id="314" name="Google Shape;314;p13"/>
          <p:cNvSpPr/>
          <p:nvPr/>
        </p:nvSpPr>
        <p:spPr>
          <a:xfrm>
            <a:off x="1567136" y="3861584"/>
            <a:ext cx="1767339" cy="457200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પેટ </a:t>
            </a:r>
            <a:endParaRPr dirty="0"/>
          </a:p>
        </p:txBody>
      </p:sp>
      <p:cxnSp>
        <p:nvCxnSpPr>
          <p:cNvPr id="315" name="Google Shape;315;p13"/>
          <p:cNvCxnSpPr>
            <a:stCxn id="314" idx="3"/>
          </p:cNvCxnSpPr>
          <p:nvPr/>
        </p:nvCxnSpPr>
        <p:spPr>
          <a:xfrm rot="10800000" flipH="1">
            <a:off x="3334475" y="3883484"/>
            <a:ext cx="1617000" cy="20670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316" name="Google Shape;316;p13"/>
          <p:cNvSpPr/>
          <p:nvPr/>
        </p:nvSpPr>
        <p:spPr>
          <a:xfrm>
            <a:off x="768896" y="4663007"/>
            <a:ext cx="2637587" cy="793321"/>
          </a:xfrm>
          <a:prstGeom prst="rect">
            <a:avLst/>
          </a:prstGeom>
          <a:noFill/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/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નાનું આંતરડું</a:t>
            </a:r>
            <a:endParaRPr dirty="0"/>
          </a:p>
        </p:txBody>
      </p:sp>
      <p:cxnSp>
        <p:nvCxnSpPr>
          <p:cNvPr id="317" name="Google Shape;317;p13"/>
          <p:cNvCxnSpPr>
            <a:stCxn id="316" idx="3"/>
          </p:cNvCxnSpPr>
          <p:nvPr/>
        </p:nvCxnSpPr>
        <p:spPr>
          <a:xfrm>
            <a:off x="3406483" y="5059668"/>
            <a:ext cx="1617000" cy="107400"/>
          </a:xfrm>
          <a:prstGeom prst="straightConnector1">
            <a:avLst/>
          </a:prstGeom>
          <a:noFill/>
          <a:ln w="38100" cap="flat" cmpd="sng">
            <a:solidFill>
              <a:srgbClr val="C00000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14" name="Google Shape;300;p12"/>
          <p:cNvSpPr/>
          <p:nvPr/>
        </p:nvSpPr>
        <p:spPr>
          <a:xfrm>
            <a:off x="1975556" y="115669"/>
            <a:ext cx="4882444" cy="646290"/>
          </a:xfrm>
          <a:prstGeom prst="rect">
            <a:avLst/>
          </a:prstGeom>
          <a:solidFill>
            <a:srgbClr val="D883FF">
              <a:alpha val="72549"/>
            </a:srgbClr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નીચેની વસ્તુ ને માર્ક કરો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4"/>
          <p:cNvSpPr txBox="1">
            <a:spLocks noGrp="1"/>
          </p:cNvSpPr>
          <p:nvPr>
            <p:ph type="title"/>
          </p:nvPr>
        </p:nvSpPr>
        <p:spPr>
          <a:xfrm>
            <a:off x="3238500" y="152400"/>
            <a:ext cx="2667000" cy="563562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324" name="Google Shape;324;p14"/>
          <p:cNvGraphicFramePr/>
          <p:nvPr/>
        </p:nvGraphicFramePr>
        <p:xfrm>
          <a:off x="457200" y="1397001"/>
          <a:ext cx="8229600" cy="2554500"/>
        </p:xfrm>
        <a:graphic>
          <a:graphicData uri="http://schemas.openxmlformats.org/drawingml/2006/table">
            <a:tbl>
              <a:tblPr firstRow="1" bandRow="1">
                <a:noFill/>
                <a:tableStyleId>{E9ED50A6-9DDC-4231-B622-C2ACB9DDE3B7}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 dirty="0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10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Starfish  https://pixabay.com/en/starfish-sand-beach-sea-water-343791/</a:t>
                      </a:r>
                      <a:endParaRPr sz="105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11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1" i="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Food: https://pixabay.com/en/digestive-system-human-digestion-41529/ </a:t>
                      </a:r>
                      <a:endParaRPr sz="105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solidFill>
                            <a:schemeClr val="dk1"/>
                          </a:solidFill>
                        </a:rPr>
                        <a:t>12,13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050"/>
                        <a:buFont typeface="Calibri"/>
                        <a:buNone/>
                      </a:pPr>
                      <a:r>
                        <a:rPr lang="en-US" sz="1050" b="1" dirty="0">
                          <a:solidFill>
                            <a:schemeClr val="tx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Original contribution – rushmish@gmail.com</a:t>
                      </a:r>
                      <a:endParaRPr b="1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5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325" name="Google Shape;325;p14" descr="Starfish, Sand, Beach, Sea, Water, Lake, Bodnar, Ban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76400" y="2165908"/>
            <a:ext cx="381000" cy="254000"/>
          </a:xfrm>
          <a:prstGeom prst="rect">
            <a:avLst/>
          </a:prstGeom>
          <a:noFill/>
          <a:ln>
            <a:noFill/>
          </a:ln>
          <a:effectLst>
            <a:outerShdw sx="1000" sy="1000" algn="tl" rotWithShape="0">
              <a:srgbClr val="333333"/>
            </a:outerShdw>
          </a:effectLst>
        </p:spPr>
      </p:pic>
      <p:pic>
        <p:nvPicPr>
          <p:cNvPr id="326" name="Google Shape;326;p14" descr="Digestive, System, Human, Digestion, Labelled, Diagram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63326" y="2819400"/>
            <a:ext cx="250795" cy="3597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14" descr="D:\Users\Saibrains\Downloads\alimentary canal in human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44150" y="3429000"/>
            <a:ext cx="169971" cy="3597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393</Words>
  <Application>Microsoft Office PowerPoint</Application>
  <PresentationFormat>On-screen Show (4:3)</PresentationFormat>
  <Paragraphs>146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47</cp:revision>
  <dcterms:created xsi:type="dcterms:W3CDTF">2018-12-16T04:20:25Z</dcterms:created>
  <dcterms:modified xsi:type="dcterms:W3CDTF">2026-05-21T14:37:44Z</dcterms:modified>
</cp:coreProperties>
</file>