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ebFZZcc/X3BDlcWK0jWS3Lhuj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E26B89-749B-427C-B481-4D9A1C3078F7}">
  <a:tblStyle styleId="{7EE26B89-749B-427C-B481-4D9A1C307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596" autoAdjust="0"/>
  </p:normalViewPr>
  <p:slideViewPr>
    <p:cSldViewPr snapToGrid="0">
      <p:cViewPr varScale="1">
        <p:scale>
          <a:sx n="69" d="100"/>
          <a:sy n="69" d="100"/>
        </p:scale>
        <p:origin x="-693" y="-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71778&amp;picture=four-vultur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ant-insect-red-ant-funny-cartoon-1096401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owl-eyes-stare-bird-feather-beak-2361801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xhere.com/en/photo/1375772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en/free-photo-eqhj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xhere.com/en/photo/1430609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honey-bee-bee-bees-honey-insect-4988459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ublicdomainpictures.net/en/view-image.php?image=7275&amp;picture=blue-morpho-butterfly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https://pixabay.com/vectors/chick-corm-eating-food-picking-154439/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https://www.publicdomainpictures.net/en/view-image.php?image=271778&amp;picture=four-vultures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https://pixabay.com/illustrations/ant-insect-red-ant-funny-cartoon-1096401/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https://pixabay.com/photos/sheep-grass-eat-dike-4587580/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https://pixabay.com/photos/owl-eyes-stare-bird-feather-beak-2361801/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https://pxhere.com/en/photo/1375772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https://www.pxfuel.com/en/free-photo-eqhjl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https://pxhere.com/en/photo/1430609</a:t>
            </a:r>
            <a:endParaRPr lang="en-US" sz="1200" b="0" i="0" u="sng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https://pixabay.com/photos/eurasian-eagle-owl-owl-eurasian-1642795/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https://pixabay.com/photos/honey-bee-bee-bees-honey-insect-4988459/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https://www.publicdomainpictures.net/en/view-image.php?image=7275&amp;picture=blue-morpho-butterfly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1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1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1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1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1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1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1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1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1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1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0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685800" y="1024129"/>
            <a:ext cx="7772400" cy="2136648"/>
          </a:xfrm>
          <a:prstGeom prst="rect">
            <a:avLst/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b="1" dirty="0" err="1">
                <a:solidFill>
                  <a:schemeClr val="lt1"/>
                </a:solidFill>
              </a:rPr>
              <a:t>ખોરાક</a:t>
            </a:r>
            <a:r>
              <a:rPr b="1" dirty="0">
                <a:solidFill>
                  <a:schemeClr val="lt1"/>
                </a:solidFill>
              </a:rPr>
              <a:t> </a:t>
            </a:r>
            <a:r>
              <a:rPr b="1" dirty="0" err="1">
                <a:solidFill>
                  <a:schemeClr val="lt1"/>
                </a:solidFill>
              </a:rPr>
              <a:t>શોધવો</a:t>
            </a:r>
            <a:r>
              <a:rPr b="1" dirty="0">
                <a:solidFill>
                  <a:schemeClr val="lt1"/>
                </a:solidFill>
              </a:rPr>
              <a:t>, </a:t>
            </a:r>
            <a:r>
              <a:rPr b="1" dirty="0" err="1">
                <a:solidFill>
                  <a:schemeClr val="lt1"/>
                </a:solidFill>
              </a:rPr>
              <a:t>ભેગો</a:t>
            </a:r>
            <a:r>
              <a:rPr b="1" dirty="0">
                <a:solidFill>
                  <a:schemeClr val="lt1"/>
                </a:solidFill>
              </a:rPr>
              <a:t> </a:t>
            </a:r>
            <a:r>
              <a:rPr b="1" dirty="0" err="1">
                <a:solidFill>
                  <a:schemeClr val="lt1"/>
                </a:solidFill>
              </a:rPr>
              <a:t>કરવો</a:t>
            </a:r>
            <a:r>
              <a:rPr b="1" dirty="0">
                <a:solidFill>
                  <a:schemeClr val="lt1"/>
                </a:solidFill>
              </a:rPr>
              <a:t> </a:t>
            </a:r>
            <a:r>
              <a:rPr b="1" dirty="0" err="1">
                <a:solidFill>
                  <a:schemeClr val="lt1"/>
                </a:solidFill>
              </a:rPr>
              <a:t>અને</a:t>
            </a:r>
            <a:r>
              <a:rPr b="1" dirty="0">
                <a:solidFill>
                  <a:schemeClr val="lt1"/>
                </a:solidFill>
              </a:rPr>
              <a:t> </a:t>
            </a:r>
            <a:r>
              <a:rPr b="1" dirty="0" err="1">
                <a:solidFill>
                  <a:schemeClr val="lt1"/>
                </a:solidFill>
              </a:rPr>
              <a:t>સેવન</a:t>
            </a:r>
            <a:r>
              <a:rPr b="1" dirty="0">
                <a:solidFill>
                  <a:schemeClr val="lt1"/>
                </a:solidFill>
              </a:rPr>
              <a:t> </a:t>
            </a:r>
            <a:r>
              <a:rPr b="1" dirty="0" err="1">
                <a:solidFill>
                  <a:schemeClr val="lt1"/>
                </a:solidFill>
              </a:rPr>
              <a:t>કરવો</a:t>
            </a:r>
            <a:endParaRPr b="1" dirty="0">
              <a:solidFill>
                <a:schemeClr val="lt1"/>
              </a:solidFill>
            </a:endParaRPr>
          </a:p>
        </p:txBody>
      </p:sp>
      <p:pic>
        <p:nvPicPr>
          <p:cNvPr id="35" name="Google Shape;35;p1" descr="Chick, Corm, Eating, Food, Pick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3352800"/>
            <a:ext cx="2609850" cy="265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 txBox="1"/>
          <p:nvPr/>
        </p:nvSpPr>
        <p:spPr>
          <a:xfrm>
            <a:off x="609600" y="986135"/>
            <a:ext cx="4876790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1. </a:t>
            </a:r>
            <a:r>
              <a:rPr sz="2400" b="1" dirty="0" err="1"/>
              <a:t>પ્રાણીઓ</a:t>
            </a:r>
            <a:r>
              <a:rPr sz="2400" b="1" dirty="0"/>
              <a:t> </a:t>
            </a:r>
            <a:r>
              <a:rPr sz="2400" b="1" dirty="0" err="1"/>
              <a:t>ખોરાક</a:t>
            </a:r>
            <a:r>
              <a:rPr sz="2400" b="1" dirty="0"/>
              <a:t> </a:t>
            </a:r>
            <a:r>
              <a:rPr sz="2400" b="1" dirty="0" err="1"/>
              <a:t>કેવી</a:t>
            </a:r>
            <a:r>
              <a:rPr sz="2400" b="1" dirty="0"/>
              <a:t> </a:t>
            </a:r>
            <a:r>
              <a:rPr sz="2400" b="1" dirty="0" err="1"/>
              <a:t>રીતે</a:t>
            </a:r>
            <a:r>
              <a:rPr sz="2400" b="1" dirty="0"/>
              <a:t> </a:t>
            </a:r>
            <a:r>
              <a:rPr sz="2400" b="1" dirty="0" err="1"/>
              <a:t>શોધે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sp>
        <p:nvSpPr>
          <p:cNvPr id="42" name="Google Shape;42;p2"/>
          <p:cNvSpPr txBox="1"/>
          <p:nvPr/>
        </p:nvSpPr>
        <p:spPr>
          <a:xfrm>
            <a:off x="1965603" y="174474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3" name="Google Shape;43;p2"/>
          <p:cNvGrpSpPr/>
          <p:nvPr/>
        </p:nvGrpSpPr>
        <p:grpSpPr>
          <a:xfrm>
            <a:off x="1314117" y="1595519"/>
            <a:ext cx="6897469" cy="5051613"/>
            <a:chOff x="171117" y="-7081"/>
            <a:chExt cx="6897469" cy="5051613"/>
          </a:xfrm>
        </p:grpSpPr>
        <p:sp>
          <p:nvSpPr>
            <p:cNvPr id="46" name="Google Shape;46;p2"/>
            <p:cNvSpPr/>
            <p:nvPr/>
          </p:nvSpPr>
          <p:spPr>
            <a:xfrm>
              <a:off x="1660521" y="660618"/>
              <a:ext cx="4095930" cy="4095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571" y="2630"/>
                  </a:moveTo>
                  <a:lnTo>
                    <a:pt x="77571" y="2630"/>
                  </a:lnTo>
                  <a:cubicBezTo>
                    <a:pt x="95876" y="8236"/>
                    <a:pt x="110407" y="22242"/>
                    <a:pt x="116684" y="40328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343390" y="2054999"/>
              <a:ext cx="2725196" cy="880155"/>
            </a:xfrm>
            <a:prstGeom prst="roundRect">
              <a:avLst>
                <a:gd name="adj" fmla="val 16667"/>
              </a:avLst>
            </a:prstGeom>
            <a:solidFill>
              <a:srgbClr val="31859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 txBox="1"/>
            <p:nvPr/>
          </p:nvSpPr>
          <p:spPr>
            <a:xfrm>
              <a:off x="4343390" y="2054999"/>
              <a:ext cx="2725196" cy="8801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580588" y="948602"/>
              <a:ext cx="4095930" cy="4095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79" y="58401"/>
                  </a:moveTo>
                  <a:cubicBezTo>
                    <a:pt x="120154" y="64983"/>
                    <a:pt x="119245" y="71549"/>
                    <a:pt x="117288" y="77836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024253" y="3611861"/>
              <a:ext cx="2428918" cy="1025619"/>
            </a:xfrm>
            <a:prstGeom prst="roundRect">
              <a:avLst>
                <a:gd name="adj" fmla="val 16667"/>
              </a:avLst>
            </a:prstGeom>
            <a:solidFill>
              <a:srgbClr val="4E8F00"/>
            </a:solidFill>
            <a:ln w="25400" cap="flat" cmpd="sng">
              <a:solidFill>
                <a:srgbClr val="4E8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 txBox="1"/>
            <p:nvPr/>
          </p:nvSpPr>
          <p:spPr>
            <a:xfrm>
              <a:off x="4024253" y="3611861"/>
              <a:ext cx="2428918" cy="1025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808368" y="681611"/>
              <a:ext cx="4095930" cy="4095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446" y="116036"/>
                  </a:moveTo>
                  <a:cubicBezTo>
                    <a:pt x="69293" y="120687"/>
                    <a:pt x="55958" y="121261"/>
                    <a:pt x="43451" y="117672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36206" y="3656616"/>
              <a:ext cx="2829115" cy="1037793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 txBox="1"/>
            <p:nvPr/>
          </p:nvSpPr>
          <p:spPr>
            <a:xfrm>
              <a:off x="636206" y="3656616"/>
              <a:ext cx="2829115" cy="1037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dirty="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404620" y="699716"/>
              <a:ext cx="4095930" cy="409593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166" y="86494"/>
                  </a:moveTo>
                  <a:cubicBezTo>
                    <a:pt x="3980" y="82053"/>
                    <a:pt x="2353" y="77358"/>
                    <a:pt x="1320" y="72517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337204" y="860183"/>
              <a:ext cx="3921648" cy="383546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975" y="44733"/>
                  </a:moveTo>
                  <a:lnTo>
                    <a:pt x="1975" y="44733"/>
                  </a:lnTo>
                  <a:cubicBezTo>
                    <a:pt x="6674" y="26875"/>
                    <a:pt x="19334" y="12175"/>
                    <a:pt x="36298" y="4880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71117" y="2144280"/>
              <a:ext cx="2378742" cy="1025619"/>
            </a:xfrm>
            <a:prstGeom prst="roundRect">
              <a:avLst>
                <a:gd name="adj" fmla="val 16667"/>
              </a:avLst>
            </a:prstGeom>
            <a:solidFill>
              <a:srgbClr val="95373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 txBox="1"/>
            <p:nvPr/>
          </p:nvSpPr>
          <p:spPr>
            <a:xfrm>
              <a:off x="171117" y="2144280"/>
              <a:ext cx="2378742" cy="1025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ગિધ્ડો નજર દ્વારા ખોરાક શોધે છે</a:t>
              </a:r>
              <a:endParaRPr dirty="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79799" y="-7081"/>
              <a:ext cx="2109876" cy="1206047"/>
            </a:xfrm>
            <a:prstGeom prst="roundRect">
              <a:avLst>
                <a:gd name="adj" fmla="val 16667"/>
              </a:avLst>
            </a:prstGeom>
            <a:solidFill>
              <a:srgbClr val="E36C09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 txBox="1"/>
            <p:nvPr/>
          </p:nvSpPr>
          <p:spPr>
            <a:xfrm>
              <a:off x="2419935" y="165251"/>
              <a:ext cx="2019096" cy="891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કેટલાક ખોરાકને જોઈને શોધે છે</a:t>
              </a:r>
              <a:endParaRPr dirty="0"/>
            </a:p>
          </p:txBody>
        </p:sp>
      </p:grpSp>
      <p:pic>
        <p:nvPicPr>
          <p:cNvPr id="59" name="Google Shape;59;p2" descr="https://www.srisathyasaividyavahini.org/alfresco/d/direct/workspace/SpacesStore/b6bd233b-36b1-4c9c-8266-32522852046c/animals-5227?ticket=TICKET_b095ad7ba24b78d65dd1c7d60d7e75477903491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8432" y="2294755"/>
            <a:ext cx="1512326" cy="113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 descr="Four Vultur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4950" y="2344102"/>
            <a:ext cx="1828800" cy="108489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FB1B7690-7E90-9A0D-9650-18A125927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1941501"/>
              </p:ext>
            </p:extLst>
          </p:nvPr>
        </p:nvGraphicFramePr>
        <p:xfrm>
          <a:off x="1816804" y="5459565"/>
          <a:ext cx="2829114" cy="749808"/>
        </p:xfrm>
        <a:graphic>
          <a:graphicData uri="http://schemas.openxmlformats.org/drawingml/2006/table">
            <a:tbl>
              <a:tblPr/>
              <a:tblGrid>
                <a:gridCol w="2829114">
                  <a:extLst>
                    <a:ext uri="{9D8B030D-6E8A-4147-A177-3AD203B41FA5}">
                      <a16:colId xmlns="" xmlns:a16="http://schemas.microsoft.com/office/drawing/2014/main" val="1372186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gu-IN" sz="2400" b="0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કેટલાક તેમનો ખોરાક સ્પર્શ કરીને શોધે છે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3340247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="" xmlns:a16="http://schemas.microsoft.com/office/drawing/2014/main" id="{1B28E113-9F57-3ACF-5176-6D0119623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0797071"/>
              </p:ext>
            </p:extLst>
          </p:nvPr>
        </p:nvGraphicFramePr>
        <p:xfrm>
          <a:off x="5286405" y="5392311"/>
          <a:ext cx="2378742" cy="749808"/>
        </p:xfrm>
        <a:graphic>
          <a:graphicData uri="http://schemas.openxmlformats.org/drawingml/2006/table">
            <a:tbl>
              <a:tblPr/>
              <a:tblGrid>
                <a:gridCol w="2378742">
                  <a:extLst>
                    <a:ext uri="{9D8B030D-6E8A-4147-A177-3AD203B41FA5}">
                      <a16:colId xmlns="" xmlns:a16="http://schemas.microsoft.com/office/drawing/2014/main" val="30381447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gu-IN" sz="2400" b="0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કેટલાક ખોરાક </a:t>
                      </a:r>
                      <a:r>
                        <a:rPr lang="gu-IN" sz="2400" b="0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સાંભળીને </a:t>
                      </a:r>
                      <a:r>
                        <a:rPr lang="gu-IN" sz="2400" b="0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શોધે છે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4385434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="" xmlns:a16="http://schemas.microsoft.com/office/drawing/2014/main" id="{1DF2A961-B669-40FF-6697-D9C1B1DC0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3616643"/>
              </p:ext>
            </p:extLst>
          </p:nvPr>
        </p:nvGraphicFramePr>
        <p:xfrm>
          <a:off x="5582031" y="3787855"/>
          <a:ext cx="2504694" cy="749808"/>
        </p:xfrm>
        <a:graphic>
          <a:graphicData uri="http://schemas.openxmlformats.org/drawingml/2006/table">
            <a:tbl>
              <a:tblPr/>
              <a:tblGrid>
                <a:gridCol w="2504694">
                  <a:extLst>
                    <a:ext uri="{9D8B030D-6E8A-4147-A177-3AD203B41FA5}">
                      <a16:colId xmlns="" xmlns:a16="http://schemas.microsoft.com/office/drawing/2014/main" val="11623056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gu-IN" sz="2400" b="0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કેટલાક </a:t>
                      </a:r>
                      <a:r>
                        <a:rPr lang="gu-IN" sz="2400" b="0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સુંઘીને </a:t>
                      </a:r>
                      <a:r>
                        <a:rPr lang="gu-IN" sz="2400" b="0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sym typeface="Arial"/>
                        </a:rPr>
                        <a:t>ખોરાક શોધે છે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7252713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/>
        </p:nvSpPr>
        <p:spPr>
          <a:xfrm>
            <a:off x="791832" y="1143000"/>
            <a:ext cx="6904368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2. </a:t>
            </a:r>
            <a:r>
              <a:rPr sz="2400" b="1" dirty="0" err="1"/>
              <a:t>કીડીઓ</a:t>
            </a:r>
            <a:r>
              <a:rPr sz="2400" b="1" dirty="0"/>
              <a:t> </a:t>
            </a:r>
            <a:r>
              <a:rPr sz="2400" b="1" dirty="0" err="1"/>
              <a:t>માટે</a:t>
            </a:r>
            <a:r>
              <a:rPr sz="2400" b="1" dirty="0"/>
              <a:t> </a:t>
            </a:r>
            <a:r>
              <a:rPr sz="2400" b="1" dirty="0" err="1"/>
              <a:t>એન્ટેના</a:t>
            </a:r>
            <a:r>
              <a:rPr sz="2400" b="1" dirty="0"/>
              <a:t> (</a:t>
            </a:r>
            <a:r>
              <a:rPr sz="2400" b="1" dirty="0" err="1"/>
              <a:t>શિખા</a:t>
            </a:r>
            <a:r>
              <a:rPr sz="2400" b="1" dirty="0"/>
              <a:t>) </a:t>
            </a:r>
            <a:r>
              <a:rPr sz="2400" b="1" dirty="0" err="1"/>
              <a:t>કેવી</a:t>
            </a:r>
            <a:r>
              <a:rPr sz="2400" b="1" dirty="0"/>
              <a:t> </a:t>
            </a:r>
            <a:r>
              <a:rPr sz="2400" b="1" dirty="0" err="1"/>
              <a:t>રીતે</a:t>
            </a:r>
            <a:r>
              <a:rPr sz="2400" b="1" dirty="0"/>
              <a:t> </a:t>
            </a:r>
            <a:r>
              <a:rPr sz="2400" b="1" dirty="0" err="1"/>
              <a:t>ઉપયોગી</a:t>
            </a:r>
            <a:r>
              <a:rPr sz="2400" b="1" dirty="0"/>
              <a:t> </a:t>
            </a:r>
            <a:r>
              <a:rPr lang="gu-IN" sz="2400" b="1" dirty="0"/>
              <a:t>છે</a:t>
            </a:r>
            <a:r>
              <a:rPr sz="2400" b="1" dirty="0"/>
              <a:t>?</a:t>
            </a:r>
          </a:p>
        </p:txBody>
      </p:sp>
      <p:sp>
        <p:nvSpPr>
          <p:cNvPr id="67" name="Google Shape;67;p3"/>
          <p:cNvSpPr txBox="1"/>
          <p:nvPr/>
        </p:nvSpPr>
        <p:spPr>
          <a:xfrm>
            <a:off x="766473" y="1905000"/>
            <a:ext cx="6909971" cy="830956"/>
          </a:xfrm>
          <a:prstGeom prst="rect">
            <a:avLst/>
          </a:prstGeom>
          <a:solidFill>
            <a:srgbClr val="DAEEF3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sz="2400" dirty="0"/>
              <a:t>આ </a:t>
            </a:r>
            <a:r>
              <a:rPr sz="2400" dirty="0" err="1"/>
              <a:t>એન્ટેના</a:t>
            </a:r>
            <a:r>
              <a:rPr sz="2400" dirty="0"/>
              <a:t> </a:t>
            </a:r>
            <a:r>
              <a:rPr sz="2400" dirty="0" err="1"/>
              <a:t>તેમને</a:t>
            </a:r>
            <a:r>
              <a:rPr sz="2400" dirty="0"/>
              <a:t> </a:t>
            </a:r>
            <a:r>
              <a:rPr sz="2400" dirty="0" err="1"/>
              <a:t>ખોરાક</a:t>
            </a:r>
            <a:r>
              <a:rPr sz="2400" dirty="0"/>
              <a:t> </a:t>
            </a:r>
            <a:r>
              <a:rPr sz="2400" dirty="0" err="1"/>
              <a:t>તથા</a:t>
            </a:r>
            <a:r>
              <a:rPr sz="2400" dirty="0"/>
              <a:t> </a:t>
            </a:r>
            <a:r>
              <a:rPr sz="2400" dirty="0" err="1"/>
              <a:t>દિશા</a:t>
            </a:r>
            <a:r>
              <a:rPr sz="2400" dirty="0"/>
              <a:t> </a:t>
            </a:r>
            <a:r>
              <a:rPr sz="2400" dirty="0" err="1"/>
              <a:t>શોધવામાં</a:t>
            </a:r>
            <a:r>
              <a:rPr sz="2400" dirty="0"/>
              <a:t> </a:t>
            </a:r>
            <a:r>
              <a:rPr sz="2400" dirty="0" err="1"/>
              <a:t>મદદ</a:t>
            </a:r>
            <a:r>
              <a:rPr sz="2400" dirty="0"/>
              <a:t> </a:t>
            </a:r>
            <a:r>
              <a:rPr sz="2400" dirty="0" err="1"/>
              <a:t>કરે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</p:txBody>
      </p:sp>
      <p:pic>
        <p:nvPicPr>
          <p:cNvPr id="68" name="Google Shape;68;p3" descr="Ant, Insect, Red Ant, Funny, Cartoon, Unfinished"/>
          <p:cNvPicPr preferRelativeResize="0"/>
          <p:nvPr/>
        </p:nvPicPr>
        <p:blipFill rotWithShape="1">
          <a:blip r:embed="rId3">
            <a:alphaModFix/>
          </a:blip>
          <a:srcRect l="33431" t="8180" r="19415"/>
          <a:stretch/>
        </p:blipFill>
        <p:spPr>
          <a:xfrm flipH="1">
            <a:off x="7581900" y="939173"/>
            <a:ext cx="1295400" cy="2566027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 txBox="1"/>
          <p:nvPr/>
        </p:nvSpPr>
        <p:spPr>
          <a:xfrm>
            <a:off x="766473" y="3714750"/>
            <a:ext cx="5410200" cy="120028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3. </a:t>
            </a:r>
            <a:r>
              <a:rPr sz="2400" b="1" dirty="0" err="1"/>
              <a:t>ખોરાક</a:t>
            </a:r>
            <a:r>
              <a:rPr sz="2400" b="1" dirty="0"/>
              <a:t> </a:t>
            </a:r>
            <a:r>
              <a:rPr sz="2400" b="1" dirty="0" err="1"/>
              <a:t>મેળવવા</a:t>
            </a:r>
            <a:r>
              <a:rPr sz="2400" b="1" dirty="0"/>
              <a:t> </a:t>
            </a:r>
            <a:r>
              <a:rPr sz="2400" b="1" dirty="0" err="1"/>
              <a:t>માટે</a:t>
            </a:r>
            <a:r>
              <a:rPr sz="2400" b="1" dirty="0"/>
              <a:t> </a:t>
            </a:r>
            <a:r>
              <a:rPr sz="2400" b="1" dirty="0" err="1"/>
              <a:t>પ્રાણીઓમાં</a:t>
            </a:r>
            <a:r>
              <a:rPr sz="2400" b="1" dirty="0"/>
              <a:t> </a:t>
            </a:r>
            <a:r>
              <a:rPr sz="2400" b="1" dirty="0" err="1"/>
              <a:t>પંજાઓ</a:t>
            </a:r>
            <a:r>
              <a:rPr sz="2400" b="1" dirty="0"/>
              <a:t> </a:t>
            </a:r>
            <a:r>
              <a:rPr sz="2400" b="1" dirty="0" err="1"/>
              <a:t>કેવી</a:t>
            </a:r>
            <a:r>
              <a:rPr sz="2400" b="1" dirty="0"/>
              <a:t> </a:t>
            </a:r>
            <a:r>
              <a:rPr sz="2400" b="1" dirty="0" err="1"/>
              <a:t>રીતે</a:t>
            </a:r>
            <a:r>
              <a:rPr sz="2400" b="1" dirty="0"/>
              <a:t> </a:t>
            </a:r>
            <a:r>
              <a:rPr sz="2400" b="1" dirty="0" err="1"/>
              <a:t>મદદરૂપ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 </a:t>
            </a:r>
            <a:r>
              <a:rPr sz="2400" b="1" dirty="0" err="1"/>
              <a:t>ખોરાક</a:t>
            </a:r>
            <a:r>
              <a:rPr sz="2400" b="1" dirty="0"/>
              <a:t> </a:t>
            </a:r>
            <a:r>
              <a:rPr sz="2400" b="1" dirty="0" err="1"/>
              <a:t>મેળવવા</a:t>
            </a:r>
            <a:r>
              <a:rPr sz="2400" b="1" dirty="0"/>
              <a:t> </a:t>
            </a:r>
            <a:r>
              <a:rPr sz="2400" b="1" dirty="0" err="1"/>
              <a:t>માટે</a:t>
            </a:r>
            <a:r>
              <a:rPr sz="2400" b="1" dirty="0"/>
              <a:t> </a:t>
            </a:r>
            <a:r>
              <a:rPr sz="2400" b="1" dirty="0" err="1"/>
              <a:t>કયા</a:t>
            </a:r>
            <a:r>
              <a:rPr sz="2400" b="1" dirty="0"/>
              <a:t> </a:t>
            </a:r>
            <a:r>
              <a:rPr sz="2400" b="1" dirty="0" err="1"/>
              <a:t>પ્રાણીઓ</a:t>
            </a:r>
            <a:r>
              <a:rPr sz="2400" b="1" dirty="0"/>
              <a:t> </a:t>
            </a:r>
            <a:r>
              <a:rPr lang="gu-IN" sz="2400" b="1" dirty="0"/>
              <a:t>નો ઉપયોગ કરે છે</a:t>
            </a:r>
            <a:r>
              <a:rPr sz="2400" b="1" dirty="0"/>
              <a:t>?</a:t>
            </a:r>
          </a:p>
        </p:txBody>
      </p:sp>
      <p:sp>
        <p:nvSpPr>
          <p:cNvPr id="70" name="Google Shape;70;p3"/>
          <p:cNvSpPr txBox="1"/>
          <p:nvPr/>
        </p:nvSpPr>
        <p:spPr>
          <a:xfrm>
            <a:off x="766473" y="5336641"/>
            <a:ext cx="6872512" cy="830956"/>
          </a:xfrm>
          <a:prstGeom prst="rect">
            <a:avLst/>
          </a:prstGeom>
          <a:solidFill>
            <a:srgbClr val="DAEEF3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sz="2400" dirty="0" err="1"/>
              <a:t>પંજાઓ</a:t>
            </a:r>
            <a:r>
              <a:rPr sz="2400" dirty="0"/>
              <a:t> </a:t>
            </a:r>
            <a:r>
              <a:rPr sz="2400" dirty="0" err="1"/>
              <a:t>પ્રાણીઓને</a:t>
            </a:r>
            <a:r>
              <a:rPr sz="2400" dirty="0"/>
              <a:t> </a:t>
            </a:r>
            <a:r>
              <a:rPr sz="2400" dirty="0" err="1"/>
              <a:t>તેમનો</a:t>
            </a:r>
            <a:r>
              <a:rPr sz="2400" dirty="0"/>
              <a:t> </a:t>
            </a:r>
            <a:r>
              <a:rPr sz="2400" dirty="0" err="1"/>
              <a:t>શિકાર</a:t>
            </a:r>
            <a:r>
              <a:rPr sz="2400" dirty="0"/>
              <a:t> </a:t>
            </a:r>
            <a:r>
              <a:rPr sz="2400" dirty="0" err="1"/>
              <a:t>પકડવામાં</a:t>
            </a:r>
            <a:r>
              <a:rPr sz="2400" dirty="0"/>
              <a:t> </a:t>
            </a:r>
            <a:r>
              <a:rPr sz="2400" dirty="0" err="1"/>
              <a:t>મદદ</a:t>
            </a:r>
            <a:r>
              <a:rPr sz="2400" dirty="0"/>
              <a:t> </a:t>
            </a:r>
            <a:r>
              <a:rPr sz="2400" dirty="0" err="1"/>
              <a:t>કરે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 </a:t>
            </a:r>
            <a:r>
              <a:rPr sz="2400" dirty="0" err="1"/>
              <a:t>બિલાડીઓ</a:t>
            </a:r>
            <a:r>
              <a:rPr sz="2400" dirty="0"/>
              <a:t>, </a:t>
            </a:r>
            <a:r>
              <a:rPr sz="2400" dirty="0" err="1"/>
              <a:t>વાઘ</a:t>
            </a:r>
            <a:r>
              <a:rPr sz="2400" dirty="0"/>
              <a:t>, </a:t>
            </a:r>
            <a:r>
              <a:rPr sz="2400" dirty="0" err="1"/>
              <a:t>સિંહ</a:t>
            </a:r>
            <a:r>
              <a:rPr sz="2400" dirty="0"/>
              <a:t> </a:t>
            </a:r>
            <a:r>
              <a:rPr sz="2400" dirty="0" err="1"/>
              <a:t>વગેરે</a:t>
            </a:r>
            <a:r>
              <a:rPr sz="2400" dirty="0"/>
              <a:t> </a:t>
            </a:r>
            <a:r>
              <a:rPr sz="2400" dirty="0" err="1"/>
              <a:t>પંજાઓ</a:t>
            </a:r>
            <a:r>
              <a:rPr sz="2400" dirty="0"/>
              <a:t> </a:t>
            </a:r>
            <a:r>
              <a:rPr lang="gu-IN" sz="2400" dirty="0"/>
              <a:t>નો ઉપયોગ કરે છે</a:t>
            </a:r>
            <a:r>
              <a:rPr sz="2400" dirty="0"/>
              <a:t>.</a:t>
            </a:r>
          </a:p>
        </p:txBody>
      </p:sp>
      <p:pic>
        <p:nvPicPr>
          <p:cNvPr id="71" name="Google Shape;71;p3" descr="https://www.srisathyasaividyavahini.org/alfresco/d/direct/workspace/SpacesStore/a5761a3a-913d-4fb4-976e-d036ba29e090/wild-animals-4213?ticket=TICKET_b095ad7ba24b78d65dd1c7d60d7e75477903491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3714750"/>
            <a:ext cx="2057400" cy="15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;p2">
            <a:extLst>
              <a:ext uri="{FF2B5EF4-FFF2-40B4-BE49-F238E27FC236}">
                <a16:creationId xmlns="" xmlns:a16="http://schemas.microsoft.com/office/drawing/2014/main" id="{754CA64D-C18F-B2D4-6B44-E49622B3F0FE}"/>
              </a:ext>
            </a:extLst>
          </p:cNvPr>
          <p:cNvSpPr txBox="1"/>
          <p:nvPr/>
        </p:nvSpPr>
        <p:spPr>
          <a:xfrm>
            <a:off x="1307513" y="160620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/>
        </p:nvSpPr>
        <p:spPr>
          <a:xfrm>
            <a:off x="914400" y="1138535"/>
            <a:ext cx="6781800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4. </a:t>
            </a:r>
            <a:r>
              <a:rPr sz="2400" b="1" dirty="0" err="1"/>
              <a:t>ગાયો</a:t>
            </a:r>
            <a:r>
              <a:rPr sz="2400" b="1" dirty="0"/>
              <a:t> </a:t>
            </a:r>
            <a:r>
              <a:rPr sz="2400" b="1" dirty="0" err="1"/>
              <a:t>અને</a:t>
            </a:r>
            <a:r>
              <a:rPr sz="2400" b="1" dirty="0"/>
              <a:t> </a:t>
            </a:r>
            <a:r>
              <a:rPr lang="gu-IN" sz="2400" b="1" dirty="0"/>
              <a:t>ઘેટાં</a:t>
            </a:r>
            <a:r>
              <a:rPr sz="2400" b="1" dirty="0"/>
              <a:t> </a:t>
            </a:r>
            <a:r>
              <a:rPr sz="2400" b="1" dirty="0" err="1"/>
              <a:t>માટે</a:t>
            </a:r>
            <a:r>
              <a:rPr sz="2400" b="1" dirty="0"/>
              <a:t> </a:t>
            </a:r>
            <a:r>
              <a:rPr sz="2400" b="1" dirty="0" err="1"/>
              <a:t>જીભનું</a:t>
            </a:r>
            <a:r>
              <a:rPr sz="2400" b="1" dirty="0"/>
              <a:t> </a:t>
            </a:r>
            <a:r>
              <a:rPr sz="2400" b="1" dirty="0" err="1"/>
              <a:t>શું</a:t>
            </a:r>
            <a:r>
              <a:rPr sz="2400" b="1" dirty="0"/>
              <a:t> </a:t>
            </a:r>
            <a:r>
              <a:rPr sz="2400" b="1" dirty="0" err="1"/>
              <a:t>મહત્વ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pic>
        <p:nvPicPr>
          <p:cNvPr id="80" name="Google Shape;80;p4" descr="https://www.srisathyasaividyavahini.org/alfresco/d/direct/workspace/SpacesStore/96957cde-c47c-4bb4-bf60-9fc34b5c29e0/sahiwal-cow-4943?ticket=TICKET_b095ad7ba24b78d65dd1c7d60d7e75477903491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898396"/>
            <a:ext cx="3284483" cy="222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4" descr="Sheep, Grass, Eat, Dike, Northern Germany, Sheep'S Wo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9882" y="1870686"/>
            <a:ext cx="3433803" cy="22820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;p2">
            <a:extLst>
              <a:ext uri="{FF2B5EF4-FFF2-40B4-BE49-F238E27FC236}">
                <a16:creationId xmlns="" xmlns:a16="http://schemas.microsoft.com/office/drawing/2014/main" id="{A6CDCAF5-3A6B-7CAB-0FA5-2397C9256012}"/>
              </a:ext>
            </a:extLst>
          </p:cNvPr>
          <p:cNvSpPr txBox="1"/>
          <p:nvPr/>
        </p:nvSpPr>
        <p:spPr>
          <a:xfrm>
            <a:off x="1669888" y="229424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79;p4">
            <a:extLst>
              <a:ext uri="{FF2B5EF4-FFF2-40B4-BE49-F238E27FC236}">
                <a16:creationId xmlns="" xmlns:a16="http://schemas.microsoft.com/office/drawing/2014/main" id="{BE122E5E-CFAF-7A6F-2B52-BC9D7CD9F6DF}"/>
              </a:ext>
            </a:extLst>
          </p:cNvPr>
          <p:cNvSpPr txBox="1"/>
          <p:nvPr/>
        </p:nvSpPr>
        <p:spPr>
          <a:xfrm>
            <a:off x="966951" y="4495800"/>
            <a:ext cx="7186449" cy="1569620"/>
          </a:xfrm>
          <a:prstGeom prst="rect">
            <a:avLst/>
          </a:prstGeom>
          <a:solidFill>
            <a:srgbClr val="DAEEF3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gu-IN" sz="2400" dirty="0"/>
              <a:t>ગાય અને ઘેટાં જેવા પ્રાણીઓ ખાવા સમયે તેમનો નીચલો જડબો જમીન પાસે રાખે છે.</a:t>
            </a:r>
            <a:endParaRPr lang="en-IN" sz="2400" dirty="0"/>
          </a:p>
          <a:p>
            <a:pPr marL="342900" lvl="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gu-IN" sz="2400" dirty="0"/>
              <a:t>તે ઘાસની આસપાસ પોતાની જીભ લપેટે છે અને ધીમે ધીમે મોઢું બંધ કરે છે.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/>
        </p:nvSpPr>
        <p:spPr>
          <a:xfrm>
            <a:off x="838200" y="1150203"/>
            <a:ext cx="7098791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r>
              <a:rPr lang="en-IN" sz="2400" b="1" dirty="0"/>
              <a:t>5. </a:t>
            </a:r>
            <a:r>
              <a:rPr sz="2400" b="1" dirty="0" err="1"/>
              <a:t>પંખીઓ</a:t>
            </a:r>
            <a:r>
              <a:rPr sz="2400" b="1" dirty="0"/>
              <a:t> </a:t>
            </a:r>
            <a:r>
              <a:rPr sz="2400" b="1" dirty="0" err="1"/>
              <a:t>તેમની</a:t>
            </a:r>
            <a:r>
              <a:rPr sz="2400" b="1" dirty="0"/>
              <a:t> </a:t>
            </a:r>
            <a:r>
              <a:rPr sz="2400" b="1" dirty="0" err="1"/>
              <a:t>ચાંચ</a:t>
            </a:r>
            <a:r>
              <a:rPr sz="2400" b="1" dirty="0"/>
              <a:t> </a:t>
            </a:r>
            <a:r>
              <a:rPr sz="2400" b="1" dirty="0" err="1"/>
              <a:t>દ્વારા</a:t>
            </a:r>
            <a:r>
              <a:rPr sz="2400" b="1" dirty="0"/>
              <a:t> </a:t>
            </a:r>
            <a:r>
              <a:rPr sz="2400" b="1" dirty="0" err="1"/>
              <a:t>ખોરાક</a:t>
            </a:r>
            <a:r>
              <a:rPr sz="2400" b="1" dirty="0"/>
              <a:t> </a:t>
            </a:r>
            <a:r>
              <a:rPr sz="2400" b="1" dirty="0" err="1"/>
              <a:t>કેવી</a:t>
            </a:r>
            <a:r>
              <a:rPr sz="2400" b="1" dirty="0"/>
              <a:t> </a:t>
            </a:r>
            <a:r>
              <a:rPr sz="2400" b="1" dirty="0" err="1"/>
              <a:t>રીતે</a:t>
            </a:r>
            <a:r>
              <a:rPr sz="2400" b="1" dirty="0"/>
              <a:t> </a:t>
            </a:r>
            <a:r>
              <a:rPr sz="2400" b="1" dirty="0" err="1"/>
              <a:t>લે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pic>
        <p:nvPicPr>
          <p:cNvPr id="89" name="Google Shape;89;p5" descr="Owl, Eyes, Stare, Bird, Feather, Beak, Carnivo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377440"/>
            <a:ext cx="2515633" cy="173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" descr="https://www.srisathyasaividyavahini.org/alfresco/d/direct/workspace/SpacesStore/fe062676-42f4-4e84-b07d-569c23650802/beaks-of-different-birds-6296?ticket=TICKET_b095ad7ba24b78d65dd1c7d60d7e75477903491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0749" y="2377440"/>
            <a:ext cx="2515633" cy="173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 descr="bird wildlife feed beak blue nut colorful avian fauna plumage close up feeding eating jay blue jay feathers birding hungry peanut perching bird crow like bir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8727" y="2377440"/>
            <a:ext cx="2609438" cy="173736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685800" y="4297740"/>
            <a:ext cx="2438400" cy="1938952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sz="2400" dirty="0" err="1"/>
              <a:t>ઘુવડ</a:t>
            </a:r>
            <a:r>
              <a:rPr sz="2400" dirty="0"/>
              <a:t>, </a:t>
            </a:r>
            <a:r>
              <a:rPr sz="2400" dirty="0" err="1"/>
              <a:t>રમખિકલચી</a:t>
            </a:r>
            <a:r>
              <a:rPr sz="2400" dirty="0"/>
              <a:t> (</a:t>
            </a:r>
            <a:r>
              <a:rPr sz="2400" dirty="0" err="1"/>
              <a:t>કિંગફિશર</a:t>
            </a:r>
            <a:r>
              <a:rPr sz="2400" dirty="0"/>
              <a:t>) </a:t>
            </a:r>
            <a:r>
              <a:rPr sz="2400" dirty="0" err="1"/>
              <a:t>વગેરે</a:t>
            </a:r>
            <a:r>
              <a:rPr sz="2400" dirty="0"/>
              <a:t> </a:t>
            </a:r>
            <a:r>
              <a:rPr sz="2400" dirty="0" err="1"/>
              <a:t>પંખીઓ</a:t>
            </a:r>
            <a:r>
              <a:rPr sz="2400" dirty="0"/>
              <a:t> </a:t>
            </a:r>
            <a:r>
              <a:rPr sz="2400" dirty="0" err="1"/>
              <a:t>ખોરાક</a:t>
            </a:r>
            <a:r>
              <a:rPr sz="2400" dirty="0"/>
              <a:t> </a:t>
            </a:r>
            <a:r>
              <a:rPr sz="2400" dirty="0" err="1"/>
              <a:t>મેળવવા</a:t>
            </a:r>
            <a:r>
              <a:rPr sz="2400" dirty="0"/>
              <a:t> </a:t>
            </a:r>
            <a:r>
              <a:rPr sz="2400" dirty="0" err="1"/>
              <a:t>માટે</a:t>
            </a:r>
            <a:r>
              <a:rPr sz="2400" dirty="0"/>
              <a:t> </a:t>
            </a:r>
            <a:r>
              <a:rPr sz="2400" dirty="0" err="1"/>
              <a:t>ચાંચ</a:t>
            </a:r>
            <a:r>
              <a:rPr sz="2400" dirty="0"/>
              <a:t> </a:t>
            </a:r>
            <a:r>
              <a:rPr sz="2400" dirty="0" err="1"/>
              <a:t>વાપરે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</p:txBody>
      </p:sp>
      <p:sp>
        <p:nvSpPr>
          <p:cNvPr id="94" name="Google Shape;94;p5"/>
          <p:cNvSpPr txBox="1"/>
          <p:nvPr/>
        </p:nvSpPr>
        <p:spPr>
          <a:xfrm>
            <a:off x="3283525" y="4297740"/>
            <a:ext cx="2438400" cy="1938952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sz="2400" dirty="0" err="1"/>
              <a:t>રમખિકલચી</a:t>
            </a:r>
            <a:r>
              <a:rPr sz="2400" dirty="0"/>
              <a:t> </a:t>
            </a:r>
            <a:r>
              <a:rPr sz="2400"/>
              <a:t>જે</a:t>
            </a:r>
            <a:r>
              <a:rPr lang="gu-IN" sz="2400" dirty="0"/>
              <a:t>વા</a:t>
            </a:r>
            <a:r>
              <a:rPr sz="2400" dirty="0"/>
              <a:t> </a:t>
            </a:r>
            <a:r>
              <a:rPr sz="2400" dirty="0" err="1"/>
              <a:t>પંખીઓમાં</a:t>
            </a:r>
            <a:r>
              <a:rPr sz="2400" dirty="0"/>
              <a:t> </a:t>
            </a:r>
            <a:r>
              <a:rPr sz="2400" dirty="0" err="1"/>
              <a:t>લાંબી</a:t>
            </a:r>
            <a:r>
              <a:rPr sz="2400" dirty="0"/>
              <a:t> </a:t>
            </a:r>
            <a:r>
              <a:rPr sz="2400" dirty="0" err="1"/>
              <a:t>ચાંચ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 </a:t>
            </a:r>
            <a:r>
              <a:rPr sz="2400" dirty="0" err="1"/>
              <a:t>જેને</a:t>
            </a:r>
            <a:r>
              <a:rPr sz="2400" dirty="0"/>
              <a:t> </a:t>
            </a:r>
            <a:r>
              <a:rPr sz="2400" dirty="0" err="1"/>
              <a:t>તે</a:t>
            </a:r>
            <a:r>
              <a:rPr sz="2400" dirty="0"/>
              <a:t> </a:t>
            </a:r>
            <a:r>
              <a:rPr sz="2400" dirty="0" err="1"/>
              <a:t>માછલી</a:t>
            </a:r>
            <a:r>
              <a:rPr sz="2400" dirty="0"/>
              <a:t> </a:t>
            </a:r>
            <a:r>
              <a:rPr sz="2400" dirty="0" err="1"/>
              <a:t>પકડવા</a:t>
            </a:r>
            <a:r>
              <a:rPr sz="2400" dirty="0"/>
              <a:t> </a:t>
            </a:r>
            <a:r>
              <a:rPr sz="2400" dirty="0" err="1"/>
              <a:t>માટે</a:t>
            </a:r>
            <a:r>
              <a:rPr sz="2400" dirty="0"/>
              <a:t> </a:t>
            </a:r>
            <a:r>
              <a:rPr sz="2400" dirty="0" err="1"/>
              <a:t>વાપરે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</p:txBody>
      </p:sp>
      <p:sp>
        <p:nvSpPr>
          <p:cNvPr id="95" name="Google Shape;95;p5"/>
          <p:cNvSpPr txBox="1"/>
          <p:nvPr/>
        </p:nvSpPr>
        <p:spPr>
          <a:xfrm>
            <a:off x="5881250" y="4297740"/>
            <a:ext cx="2438400" cy="1938952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gu-IN" sz="2400" dirty="0"/>
              <a:t>શિંગ અને બીજ ખાવા વાળા પક્ષીઓ પાસે નાના, ટૂંકા અને કઠોર ચાંચ હોય છે.</a:t>
            </a:r>
            <a:endParaRPr sz="2400" dirty="0"/>
          </a:p>
        </p:txBody>
      </p:sp>
      <p:sp>
        <p:nvSpPr>
          <p:cNvPr id="4" name="Google Shape;42;p2">
            <a:extLst>
              <a:ext uri="{FF2B5EF4-FFF2-40B4-BE49-F238E27FC236}">
                <a16:creationId xmlns="" xmlns:a16="http://schemas.microsoft.com/office/drawing/2014/main" id="{CB4D7341-68E2-0269-BA73-7DCB3387B498}"/>
              </a:ext>
            </a:extLst>
          </p:cNvPr>
          <p:cNvSpPr txBox="1"/>
          <p:nvPr/>
        </p:nvSpPr>
        <p:spPr>
          <a:xfrm>
            <a:off x="1753016" y="277915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/>
        </p:nvSpPr>
        <p:spPr>
          <a:xfrm>
            <a:off x="922958" y="958152"/>
            <a:ext cx="7241628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6. </a:t>
            </a:r>
            <a:r>
              <a:rPr sz="2400" b="1" dirty="0" err="1"/>
              <a:t>પંખીઓની</a:t>
            </a:r>
            <a:r>
              <a:rPr sz="2400" b="1" dirty="0"/>
              <a:t> </a:t>
            </a:r>
            <a:r>
              <a:rPr sz="2400" b="1" dirty="0" err="1"/>
              <a:t>ચાંચના</a:t>
            </a:r>
            <a:r>
              <a:rPr sz="2400" b="1" dirty="0"/>
              <a:t> </a:t>
            </a:r>
            <a:r>
              <a:rPr sz="2400" b="1" dirty="0" err="1"/>
              <a:t>વિવિધ</a:t>
            </a:r>
            <a:r>
              <a:rPr sz="2400" b="1" dirty="0"/>
              <a:t> </a:t>
            </a:r>
            <a:r>
              <a:rPr sz="2400" b="1" dirty="0" err="1"/>
              <a:t>આકાર</a:t>
            </a:r>
            <a:r>
              <a:rPr sz="2400" b="1" dirty="0"/>
              <a:t> </a:t>
            </a:r>
            <a:r>
              <a:rPr sz="2400" b="1" dirty="0" err="1"/>
              <a:t>કેમ</a:t>
            </a:r>
            <a:r>
              <a:rPr sz="2400" b="1" dirty="0"/>
              <a:t> </a:t>
            </a:r>
            <a:r>
              <a:rPr sz="2400" b="1" dirty="0" err="1"/>
              <a:t>હોય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sp>
        <p:nvSpPr>
          <p:cNvPr id="102" name="Google Shape;102;p6"/>
          <p:cNvSpPr txBox="1"/>
          <p:nvPr/>
        </p:nvSpPr>
        <p:spPr>
          <a:xfrm>
            <a:off x="381000" y="12954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6" descr="Pelikan, Close, Sea Birds, bird, animal portrait, water bird, birds, beak, animal body part, close-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726" y="1537623"/>
            <a:ext cx="2212843" cy="175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6" descr="toucan zoo bird beak fauna hornbill close up organism feather coraciiform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8264" y="1537623"/>
            <a:ext cx="2251016" cy="1697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Eurasian Eagle Owl, Owl, Eurasian, Bird, Prey, Bea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8697" y="1541636"/>
            <a:ext cx="2382767" cy="1667774"/>
          </a:xfrm>
          <a:prstGeom prst="rect">
            <a:avLst/>
          </a:prstGeom>
          <a:noFill/>
        </p:spPr>
      </p:pic>
      <p:sp>
        <p:nvSpPr>
          <p:cNvPr id="2" name="Google Shape;42;p2">
            <a:extLst>
              <a:ext uri="{FF2B5EF4-FFF2-40B4-BE49-F238E27FC236}">
                <a16:creationId xmlns="" xmlns:a16="http://schemas.microsoft.com/office/drawing/2014/main" id="{D095E6D0-E50A-4740-52ED-0D0E93A5DE23}"/>
              </a:ext>
            </a:extLst>
          </p:cNvPr>
          <p:cNvSpPr txBox="1"/>
          <p:nvPr/>
        </p:nvSpPr>
        <p:spPr>
          <a:xfrm>
            <a:off x="1787652" y="103641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03;p6">
            <a:extLst>
              <a:ext uri="{FF2B5EF4-FFF2-40B4-BE49-F238E27FC236}">
                <a16:creationId xmlns="" xmlns:a16="http://schemas.microsoft.com/office/drawing/2014/main" id="{9BEB2BCE-1B7C-3E9E-DB35-4A397C7A9A58}"/>
              </a:ext>
            </a:extLst>
          </p:cNvPr>
          <p:cNvSpPr/>
          <p:nvPr/>
        </p:nvSpPr>
        <p:spPr>
          <a:xfrm>
            <a:off x="970672" y="3527534"/>
            <a:ext cx="7238999" cy="2677616"/>
          </a:xfrm>
          <a:prstGeom prst="rect">
            <a:avLst/>
          </a:prstGeom>
          <a:solidFill>
            <a:srgbClr val="E5DFEC"/>
          </a:solidFill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પક્ષીઓમાં વિવિધ પ્રકારની ચાંચ હોય છે કારણ કે ચાંચનો મુખ્ય સંબંધ ખોરાક સાથે હોય છે.</a:t>
            </a:r>
            <a:endParaRPr lang="en-I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gu-IN" sz="2400" dirty="0"/>
              <a:t>ચાંચના આકાર અને કદમાં ફરક એ દરેક જાતિના ખોરાક સાથે જોડાયેલો હોય છે.</a:t>
            </a:r>
            <a:endParaRPr lang="en-IN" sz="2400" dirty="0"/>
          </a:p>
          <a:p>
            <a:pPr marL="342900" lvl="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gu-IN" sz="2400" dirty="0">
                <a:latin typeface="Calibri" pitchFamily="34" charset="0"/>
                <a:cs typeface="Calibri" pitchFamily="34" charset="0"/>
              </a:rPr>
              <a:t>ઉદાહરણ તરીકે, ઘુવડ અને બજમાં ખોરાક ફાડવા માટે આંગડી આકારની ચાંચ હોય છે; ફિંચ પક્ષીઓમાં બીજ તોડવા માટે શંકુ આકારની ચાંચ હોય છે.</a:t>
            </a:r>
            <a:endParaRPr sz="2400" dirty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 txBox="1"/>
          <p:nvPr/>
        </p:nvSpPr>
        <p:spPr>
          <a:xfrm>
            <a:off x="381000" y="12954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926513" y="1064567"/>
            <a:ext cx="4523311" cy="4616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IN" sz="2400" b="1" dirty="0"/>
              <a:t>7. </a:t>
            </a:r>
            <a:r>
              <a:rPr sz="2400" b="1" dirty="0" err="1"/>
              <a:t>તિતલી</a:t>
            </a:r>
            <a:r>
              <a:rPr sz="2400" b="1" dirty="0"/>
              <a:t> </a:t>
            </a:r>
            <a:r>
              <a:rPr sz="2400" b="1" dirty="0" err="1"/>
              <a:t>ખોરાક</a:t>
            </a:r>
            <a:r>
              <a:rPr sz="2400" b="1" dirty="0"/>
              <a:t> </a:t>
            </a:r>
            <a:r>
              <a:rPr sz="2400" b="1" dirty="0" err="1"/>
              <a:t>કેવી</a:t>
            </a:r>
            <a:r>
              <a:rPr sz="2400" b="1" dirty="0"/>
              <a:t> </a:t>
            </a:r>
            <a:r>
              <a:rPr sz="2400" b="1" dirty="0" err="1"/>
              <a:t>રીતે</a:t>
            </a:r>
            <a:r>
              <a:rPr sz="2400" b="1" dirty="0"/>
              <a:t> </a:t>
            </a:r>
            <a:r>
              <a:rPr sz="2400" b="1" dirty="0" err="1"/>
              <a:t>લે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sp>
        <p:nvSpPr>
          <p:cNvPr id="114" name="Google Shape;114;p7"/>
          <p:cNvSpPr txBox="1"/>
          <p:nvPr/>
        </p:nvSpPr>
        <p:spPr>
          <a:xfrm>
            <a:off x="861539" y="5029200"/>
            <a:ext cx="7291861" cy="830956"/>
          </a:xfrm>
          <a:prstGeom prst="rect">
            <a:avLst/>
          </a:prstGeom>
          <a:solidFill>
            <a:srgbClr val="DAEEF3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પતંગિયા, માખીઓ વગેરે પાસે લાંબી ચૂસવાની નળી હોય છે, જેનો ઉપયોગ તેઓ ફૂલોમાંથી મધ ચૂસવા માટે કરે છે.</a:t>
            </a:r>
            <a:endParaRPr lang="en-GB" sz="2400" dirty="0"/>
          </a:p>
        </p:txBody>
      </p:sp>
      <p:pic>
        <p:nvPicPr>
          <p:cNvPr id="115" name="Google Shape;115;p7" descr="Blue Morpho Butterfl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882" y="1828800"/>
            <a:ext cx="3887718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7" descr="Honey Bee, Bee, Bees, Honey, Insect, Beehive, Nature"/>
          <p:cNvPicPr preferRelativeResize="0"/>
          <p:nvPr/>
        </p:nvPicPr>
        <p:blipFill rotWithShape="1">
          <a:blip r:embed="rId4">
            <a:alphaModFix/>
          </a:blip>
          <a:srcRect l="7981" t="18449" r="27488" b="23472"/>
          <a:stretch/>
        </p:blipFill>
        <p:spPr>
          <a:xfrm>
            <a:off x="5181600" y="2133600"/>
            <a:ext cx="34290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;p2">
            <a:extLst>
              <a:ext uri="{FF2B5EF4-FFF2-40B4-BE49-F238E27FC236}">
                <a16:creationId xmlns="" xmlns:a16="http://schemas.microsoft.com/office/drawing/2014/main" id="{EE09DA28-15DB-EC89-44E3-C20FB7B14811}"/>
              </a:ext>
            </a:extLst>
          </p:cNvPr>
          <p:cNvSpPr txBox="1"/>
          <p:nvPr/>
        </p:nvSpPr>
        <p:spPr>
          <a:xfrm>
            <a:off x="1523041" y="181211"/>
            <a:ext cx="5568696" cy="64629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algn="ctr"/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નીચેના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પ્રશ્નોના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જવાબ</a:t>
            </a:r>
            <a:r>
              <a:rPr sz="36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આપો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xfrm>
            <a:off x="3048000" y="152400"/>
            <a:ext cx="3238500" cy="71596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એમએમ સૂચકડે</a:t>
            </a:r>
          </a:p>
        </p:txBody>
      </p:sp>
      <p:graphicFrame>
        <p:nvGraphicFramePr>
          <p:cNvPr id="123" name="Google Shape;123;p8"/>
          <p:cNvGraphicFramePr/>
          <p:nvPr/>
        </p:nvGraphicFramePr>
        <p:xfrm>
          <a:off x="457200" y="1143000"/>
          <a:ext cx="8229600" cy="4419600"/>
        </p:xfrm>
        <a:graphic>
          <a:graphicData uri="http://schemas.openxmlformats.org/drawingml/2006/table">
            <a:tbl>
              <a:tblPr firstRow="1" bandRow="1">
                <a:noFill/>
                <a:tableStyleId>{7EE26B89-749B-427C-B481-4D9A1C3078F7}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8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https://pixabay.com/vectors/chick-corm-eating-food-picking-154439/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8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https://www.publicdomainpictures.net/en/view-image.php?image=271778&amp;picture=four-vultures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SSSVV Gallery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https://pixabay.com/illustrations/ant-insect-red-ant-funny-cartoon-1096401/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SSSVV Gallery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SSSVV Gallery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https://pixabay.com/photos/sheep-grass-eat-dike-4587580/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SSSVV Gallery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24" name="Google Shape;124;p8" descr="Four Vultur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8073" y="2254716"/>
            <a:ext cx="533401" cy="316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8" descr="https://www.srisathyasaividyavahini.org/alfresco/d/direct/workspace/SpacesStore/b6bd233b-36b1-4c9c-8266-32522852046c/animals-5227?ticket=TICKET_b095ad7ba24b78d65dd1c7d60d7e75477903491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236" y="2658771"/>
            <a:ext cx="405525" cy="304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8" descr="Ant, Insect, Red Ant, Funny, Cartoon, Unfinish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1726" y="2998868"/>
            <a:ext cx="53340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8" descr="https://www.srisathyasaividyavahini.org/alfresco/d/direct/workspace/SpacesStore/a5761a3a-913d-4fb4-976e-d036ba29e090/wild-animals-4213?ticket=TICKET_b095ad7ba24b78d65dd1c7d60d7e75477903491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0249" y="3536237"/>
            <a:ext cx="497500" cy="3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8" descr="https://www.srisathyasaividyavahini.org/alfresco/d/direct/workspace/SpacesStore/96957cde-c47c-4bb4-bf60-9fc34b5c29e0/sahiwal-cow-4943?ticket=TICKET_b095ad7ba24b78d65dd1c7d60d7e75477903491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39679" y="4046681"/>
            <a:ext cx="454135" cy="34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8" descr="https://www.srisathyasaividyavahini.org/alfresco/d/direct/workspace/SpacesStore/fe062676-42f4-4e84-b07d-569c23650802/beaks-of-different-birds-6296?ticket=TICKET_b095ad7ba24b78d65dd1c7d60d7e75477903491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67931" y="5083046"/>
            <a:ext cx="453687" cy="384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8" descr="Sheep, Grass, Eat, Dike, Northern Germany, Sheep'S Wool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39680" y="4535395"/>
            <a:ext cx="454135" cy="30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8" descr="Chick, Corm, Eating, Food, Picki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89269" y="1820540"/>
            <a:ext cx="354953" cy="360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oogle Shape;136;p9"/>
          <p:cNvGraphicFramePr/>
          <p:nvPr/>
        </p:nvGraphicFramePr>
        <p:xfrm>
          <a:off x="457200" y="1143000"/>
          <a:ext cx="7543800" cy="5109000"/>
        </p:xfrm>
        <a:graphic>
          <a:graphicData uri="http://schemas.openxmlformats.org/drawingml/2006/table">
            <a:tbl>
              <a:tblPr firstRow="1" bandRow="1">
                <a:noFill/>
                <a:tableStyleId>{7EE26B89-749B-427C-B481-4D9A1C3078F7}</a:tableStyleId>
              </a:tblPr>
              <a:tblGrid>
                <a:gridCol w="838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5181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https://pixabay.com/photos/owl-eyes-stare-bird-feather-beak-2361801/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https://pxhere.com/en/photo/1375772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https://www.pxfuel.com/en/free-photo-eqhjl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https://pxhere.com/en/photo/1430609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200" dirty="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https://pixabay.com/photos/eurasian-eagle-owl-owl-eurasian-1642795/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https://pixabay.com/photos/honey-bee-bee-bees-honey-insect-4988459/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https://www.publicdomainpictures.net/en/view-image.php?image=7275&amp;picture=blue-morpho-butterfly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37" name="Google Shape;137;p9" descr="Blue Morpho Butterfl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9180" y="5706082"/>
            <a:ext cx="601933" cy="401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 descr="Owl, Eyes, Stare, Bird, Feather, Beak, Carnivor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2134" y="1894697"/>
            <a:ext cx="580823" cy="40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 descr="bird wildlife feed beak blue nut colorful avian fauna plumage close up feeding eating jay blue jay feathers birding hungry peanut perching bird crow like bir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5893" y="2537282"/>
            <a:ext cx="609600" cy="40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 descr="Pelikan, Close, Sea Birds, bird, animal portrait, water bird, birds, beak, animal body part, close-up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90718" y="3105648"/>
            <a:ext cx="611493" cy="40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9" descr="toucan zoo bird beak fauna hornbill close up organism feather coraciiforme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0718" y="3813696"/>
            <a:ext cx="611034" cy="40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 descr="Honey Bee, Bee, Bees, Honey, Insect, Beehive, Natur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01590" y="5055907"/>
            <a:ext cx="667108" cy="44473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3048000" y="152400"/>
            <a:ext cx="3238500" cy="71596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એમએમ સૂચકડે</a:t>
            </a:r>
          </a:p>
        </p:txBody>
      </p:sp>
      <p:pic>
        <p:nvPicPr>
          <p:cNvPr id="10" name="Picture 2" descr="Eurasian Eagle Owl, Owl, Eurasian, Bird, Prey, Beak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12278" y="4415894"/>
            <a:ext cx="675248" cy="472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464</Words>
  <Application>Microsoft Office PowerPoint</Application>
  <PresentationFormat>On-screen Show (4:3)</PresentationFormat>
  <Paragraphs>91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ખોરાક શોધવો, ભેગો કરવો અને સેવન કરવો</vt:lpstr>
      <vt:lpstr>Slide 2</vt:lpstr>
      <vt:lpstr>Slide 3</vt:lpstr>
      <vt:lpstr>Slide 4</vt:lpstr>
      <vt:lpstr>Slide 5</vt:lpstr>
      <vt:lpstr>Slide 6</vt:lpstr>
      <vt:lpstr>Slide 7</vt:lpstr>
      <vt:lpstr>એમએમ સૂચકડે</vt:lpstr>
      <vt:lpstr>એમએમ સૂચકડે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TRACING, COLLECTING AND CONSUMING FOOD</dc:title>
  <dc:creator>keshaba</dc:creator>
  <cp:lastModifiedBy>Satish</cp:lastModifiedBy>
  <cp:revision>13</cp:revision>
  <dcterms:created xsi:type="dcterms:W3CDTF">2018-12-16T04:20:25Z</dcterms:created>
  <dcterms:modified xsi:type="dcterms:W3CDTF">2026-05-21T07:31:45Z</dcterms:modified>
</cp:coreProperties>
</file>