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jHDL00suPa2M+3goQymhc/pEzu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252ACD-148A-F816-E6AD-D6E66CE9BB50}" v="102" dt="2025-08-24T09:17:29.483"/>
    <p1510:client id="{DB99F187-4030-777D-293C-EDD0CDCCC343}" v="152" dt="2025-08-24T09:28:14.395"/>
  </p1510:revLst>
</p1510:revInfo>
</file>

<file path=ppt/tableStyles.xml><?xml version="1.0" encoding="utf-8"?>
<a:tblStyleLst xmlns:a="http://schemas.openxmlformats.org/drawingml/2006/main" def="{3BB88614-5536-4E8E-82D5-6F1BB115E8A9}">
  <a:tblStyle styleId="{3BB88614-5536-4E8E-82D5-6F1BB115E8A9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-633" y="-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chipmunk-animal-nager-canada-sweet-3959206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photos/bird-nest-feed-nature-animal-3350136/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bird-eating-nature-food-animal-2146376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maxpixel.net/Eat-Constrictor-Red-Tailed-Boa-Rat-Boa-Snake-1289159" TargetMode="External"/><Relationship Id="rId5" Type="http://schemas.openxmlformats.org/officeDocument/2006/relationships/hyperlink" Target="https://www.flickr.com/photos/pjs42/" TargetMode="External"/><Relationship Id="rId4" Type="http://schemas.openxmlformats.org/officeDocument/2006/relationships/hyperlink" Target="https://www.flickr.com/photos/pjs42/3462720257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european-grass-snake-reptile-macro-950565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flickr.com/photos/pjs42/" TargetMode="External"/><Relationship Id="rId4" Type="http://schemas.openxmlformats.org/officeDocument/2006/relationships/hyperlink" Target="https://www.flickr.com/photos/pjs42/3462720257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brown-lion-eating-meat-145988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xpixel.net/Animal-Eaten-Crocodile-654426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cow-concerns-chew-the-cud-958284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maxpixel.net/Green-Buffalo-Eating-Grass-274078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elephant-thailand-elephant-eating-1500095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photos/trunk-wildlife-elephant-1589280/" TargetMode="Externa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wood-mouse-rodent-nager-food-eat-3077319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pixabay.com/photos/dog-drink-water-thirst-bangel-1378087/" TargetMode="External"/><Relationship Id="rId4" Type="http://schemas.openxmlformats.org/officeDocument/2006/relationships/hyperlink" Target="https://www.publicdomainpictures.net/en/view-image.php?image=233752&amp;picture=rabbit-eating-leaf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butterfly-on-a-flower-butterfly-sucking-nectar-common-lime-butterfly-1059984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photos/mosquito-sucking-blood-malaria-542159/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https://pixabay.com/photos/chipmunk-animal-nager-canada-sweet-3959206/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https://pixabay.com/photos/bird-nest-feed-nature-animal-3350136/</a:t>
            </a:r>
            <a:endParaRPr/>
          </a:p>
        </p:txBody>
      </p:sp>
      <p:sp>
        <p:nvSpPr>
          <p:cNvPr id="32" name="Google Shape;3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https://pixabay.com/photos/bird-eating-nature-food-animal-2146376/</a:t>
            </a:r>
            <a:endParaRPr sz="1200" b="0" i="0" u="sng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sng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https://www.flickr.com/photos/pjs42/3462720257</a:t>
            </a:r>
            <a:endParaRPr sz="1200" b="0" i="0" u="sng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License: CC2.0 - </a:t>
            </a:r>
            <a:r>
              <a:rPr lang="en-US" sz="1200" b="1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Peter &amp; Michelle S</a:t>
            </a:r>
            <a:r>
              <a:rPr lang="en-US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1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https://www.maxpixel.net/Eat-Constrictor-Red-Tailed-Boa-Rat-Boa-Snake-1289159</a:t>
            </a: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sng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Source: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Image: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https://pixabay.com/photos/european-grass-snake-reptile-macro-950565/</a:t>
            </a:r>
            <a:endParaRPr sz="1200" b="0" i="0" u="sng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sng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https://www.flickr.com/photos/pjs42/3462720257</a:t>
            </a:r>
            <a:endParaRPr sz="1200" b="0" i="0" u="sng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License: CC2.0 - </a:t>
            </a:r>
            <a:r>
              <a:rPr lang="en-US" sz="1200" b="1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Peter &amp; Michelle S</a:t>
            </a: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200">
                <a:latin typeface="Calibri"/>
                <a:ea typeface="Calibri"/>
                <a:cs typeface="Calibri"/>
                <a:sym typeface="Calibri"/>
              </a:rPr>
            </a:b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sng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Source: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https://www.pexels.com/photo/brown-lion-eating-meat-145988/</a:t>
            </a:r>
            <a:endParaRPr sz="1200" b="0" i="0" u="sng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License: Public Use</a:t>
            </a:r>
            <a:endParaRPr u="none"/>
          </a:p>
        </p:txBody>
      </p:sp>
      <p:sp>
        <p:nvSpPr>
          <p:cNvPr id="79" name="Google Shape;7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Image: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https://www.maxpixel.net/Animal-Eaten-Crocodile-654426</a:t>
            </a:r>
            <a:endParaRPr/>
          </a:p>
        </p:txBody>
      </p:sp>
      <p:sp>
        <p:nvSpPr>
          <p:cNvPr id="92" name="Google Shape;92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Source: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Images: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Cow: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https://pixabay.com/photos/cow-concerns-chew-the-cud-958284/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License: Public Domain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Buffalo: </a:t>
            </a:r>
            <a:r>
              <a:rPr lang="en-US" u="sng">
                <a:solidFill>
                  <a:schemeClr val="hlink"/>
                </a:solidFill>
                <a:hlinkClick r:id="rId4"/>
              </a:rPr>
              <a:t>https://www.maxpixel.net/Green-Buffalo-Eating-Grass-274078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License: CC0</a:t>
            </a:r>
            <a:endParaRPr/>
          </a:p>
        </p:txBody>
      </p:sp>
      <p:sp>
        <p:nvSpPr>
          <p:cNvPr id="103" name="Google Shape;103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Source: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Images: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u="sng">
              <a:solidFill>
                <a:schemeClr val="hlink"/>
              </a:solidFill>
              <a:hlinkClick r:id="rId3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https://pixabay.com/photos/elephant-thailand-elephant-eating-1500095/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License: Public Domain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https://pixabay.com/photos/trunk-wildlife-elephant-1589280/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License: Public Domain</a:t>
            </a:r>
            <a:endParaRPr/>
          </a:p>
        </p:txBody>
      </p:sp>
      <p:sp>
        <p:nvSpPr>
          <p:cNvPr id="112" name="Google Shape;112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Source: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Images: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Mice: </a:t>
            </a:r>
            <a:r>
              <a:rPr lang="en-US" sz="1200" b="0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https://pixabay.com/photos/wood-mouse-rodent-nager-food-eat-3077319/</a:t>
            </a:r>
            <a:endParaRPr sz="1200" b="0" i="0" u="sng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License: Public Domain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Rabbit: </a:t>
            </a:r>
            <a:r>
              <a:rPr lang="en-US" sz="1200" b="0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https://www.publicdomainpictures.net/en/view-image.php?image=233752&amp;picture=rabbit-eating-leaf</a:t>
            </a:r>
            <a:endParaRPr sz="1200" b="0" i="0" u="sng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License: CC0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Dog: </a:t>
            </a: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https://pixabay.com/photos/dog-drink-water-thirst-bangel-1378087/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u="none"/>
          </a:p>
        </p:txBody>
      </p:sp>
      <p:sp>
        <p:nvSpPr>
          <p:cNvPr id="129" name="Google Shape;129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Source: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Images: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Butterfly: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https://www.pexels.com/photo/butterfly-on-a-flower-butterfly-sucking-nectar-common-lime-butterfly-1059984/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License: Public Domain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Mosquitoes: </a:t>
            </a:r>
            <a:r>
              <a:rPr lang="en-US" sz="1200" b="0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https://pixabay.com/photos/mosquito-sucking-blood-malaria-542159/</a:t>
            </a:r>
            <a:endParaRPr sz="1200" b="0" i="0" u="sng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License: Public Domain</a:t>
            </a:r>
            <a:endParaRPr u="none"/>
          </a:p>
        </p:txBody>
      </p:sp>
      <p:sp>
        <p:nvSpPr>
          <p:cNvPr id="139" name="Google Shape;13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14" name="Google Shape;14;p15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15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6" name="Google Shape;16;p15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7" name="Google Shape;17;p15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18" name="Google Shape;18;p15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19" name="Google Shape;19;p15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15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15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15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15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24" name="Google Shape;24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4">
            <a:hlinkClick r:id="rId5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10" Type="http://schemas.openxmlformats.org/officeDocument/2006/relationships/image" Target="../media/image4.jpeg"/><Relationship Id="rId4" Type="http://schemas.openxmlformats.org/officeDocument/2006/relationships/image" Target="../media/image23.jpeg"/><Relationship Id="rId9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 txBox="1">
            <a:spLocks noGrp="1"/>
          </p:cNvSpPr>
          <p:nvPr>
            <p:ph type="ctrTitle"/>
          </p:nvPr>
        </p:nvSpPr>
        <p:spPr>
          <a:xfrm>
            <a:off x="454578" y="1524000"/>
            <a:ext cx="8026952" cy="990600"/>
          </a:xfrm>
          <a:prstGeom prst="rect">
            <a:avLst/>
          </a:prstGeom>
          <a:gradFill>
            <a:gsLst>
              <a:gs pos="0">
                <a:srgbClr val="759336"/>
              </a:gs>
              <a:gs pos="80000">
                <a:srgbClr val="99C247"/>
              </a:gs>
              <a:gs pos="100000">
                <a:srgbClr val="9BC545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r>
              <a:rPr lang="en-US" dirty="0" err="1">
                <a:solidFill>
                  <a:schemeClr val="lt1"/>
                </a:solidFill>
              </a:rPr>
              <a:t>પ્રાણીઓ</a:t>
            </a:r>
            <a:r>
              <a:rPr lang="en-US" dirty="0">
                <a:solidFill>
                  <a:schemeClr val="lt1"/>
                </a:solidFill>
              </a:rPr>
              <a:t> </a:t>
            </a:r>
            <a:r>
              <a:rPr lang="en-US" dirty="0" err="1">
                <a:solidFill>
                  <a:schemeClr val="lt1"/>
                </a:solidFill>
              </a:rPr>
              <a:t>કેવી</a:t>
            </a:r>
            <a:r>
              <a:rPr lang="en-US" dirty="0">
                <a:solidFill>
                  <a:schemeClr val="lt1"/>
                </a:solidFill>
              </a:rPr>
              <a:t> </a:t>
            </a:r>
            <a:r>
              <a:rPr lang="en-US" dirty="0" err="1">
                <a:solidFill>
                  <a:schemeClr val="lt1"/>
                </a:solidFill>
              </a:rPr>
              <a:t>રીતે</a:t>
            </a:r>
            <a:r>
              <a:rPr lang="en-US" dirty="0">
                <a:solidFill>
                  <a:schemeClr val="lt1"/>
                </a:solidFill>
              </a:rPr>
              <a:t> </a:t>
            </a:r>
            <a:r>
              <a:rPr lang="en-US" dirty="0" err="1">
                <a:solidFill>
                  <a:schemeClr val="lt1"/>
                </a:solidFill>
              </a:rPr>
              <a:t>ખાય</a:t>
            </a:r>
            <a:r>
              <a:rPr lang="en-US" dirty="0">
                <a:solidFill>
                  <a:schemeClr val="lt1"/>
                </a:solidFill>
              </a:rPr>
              <a:t> </a:t>
            </a:r>
            <a:r>
              <a:rPr lang="en-US" dirty="0" err="1">
                <a:solidFill>
                  <a:schemeClr val="lt1"/>
                </a:solidFill>
              </a:rPr>
              <a:t>છે</a:t>
            </a:r>
            <a:r>
              <a:rPr lang="en-US" dirty="0">
                <a:solidFill>
                  <a:schemeClr val="lt1"/>
                </a:solidFill>
              </a:rPr>
              <a:t>?</a:t>
            </a:r>
            <a:endParaRPr lang="en-US" dirty="0" err="1">
              <a:solidFill>
                <a:schemeClr val="lt1"/>
              </a:solidFill>
            </a:endParaRPr>
          </a:p>
        </p:txBody>
      </p:sp>
      <p:pic>
        <p:nvPicPr>
          <p:cNvPr id="35" name="Google Shape;35;p1" descr="Chipmunk, Animal, Nager, Canada, Sweet, Squirrel, Cu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2743200"/>
            <a:ext cx="3810000" cy="2611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1" descr="Bird, Nest, Feed, Nature, Animal, Blackbird, Hatch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" y="2743200"/>
            <a:ext cx="3810000" cy="26114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"/>
          <p:cNvSpPr txBox="1"/>
          <p:nvPr/>
        </p:nvSpPr>
        <p:spPr>
          <a:xfrm>
            <a:off x="1815193" y="76200"/>
            <a:ext cx="5513614" cy="646331"/>
          </a:xfrm>
          <a:prstGeom prst="rect">
            <a:avLst/>
          </a:prstGeom>
          <a:solidFill>
            <a:srgbClr val="FF40FF">
              <a:alpha val="52156"/>
            </a:srgbClr>
          </a:soli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dirty="0" err="1">
                <a:solidFill>
                  <a:schemeClr val="lt1"/>
                </a:solidFill>
                <a:ea typeface="Calibri"/>
              </a:rPr>
              <a:t>પ્રાણીઓનું</a:t>
            </a:r>
            <a:r>
              <a:rPr lang="en-US" sz="3600" dirty="0">
                <a:solidFill>
                  <a:schemeClr val="lt1"/>
                </a:solidFill>
                <a:ea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</a:rPr>
              <a:t>ખોરાક</a:t>
            </a:r>
            <a:endParaRPr lang="en-US" dirty="0" err="1">
              <a:solidFill>
                <a:schemeClr val="lt1"/>
              </a:solidFill>
            </a:endParaRPr>
          </a:p>
        </p:txBody>
      </p:sp>
      <p:grpSp>
        <p:nvGrpSpPr>
          <p:cNvPr id="43" name="Google Shape;43;p2"/>
          <p:cNvGrpSpPr/>
          <p:nvPr/>
        </p:nvGrpSpPr>
        <p:grpSpPr>
          <a:xfrm>
            <a:off x="1152010" y="1209098"/>
            <a:ext cx="6510036" cy="4941578"/>
            <a:chOff x="771010" y="-10102"/>
            <a:chExt cx="6510036" cy="4941578"/>
          </a:xfrm>
        </p:grpSpPr>
        <p:sp>
          <p:nvSpPr>
            <p:cNvPr id="44" name="Google Shape;44;p2"/>
            <p:cNvSpPr/>
            <p:nvPr/>
          </p:nvSpPr>
          <p:spPr>
            <a:xfrm>
              <a:off x="3031000" y="-10102"/>
              <a:ext cx="2235808" cy="1572202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82D2B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 txBox="1"/>
            <p:nvPr/>
          </p:nvSpPr>
          <p:spPr>
            <a:xfrm>
              <a:off x="3031000" y="-10102"/>
              <a:ext cx="2235808" cy="15722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વિવિધ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પ્રાણીઓ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વિવિધ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પ્રકારનો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ખોરાક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ખાય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છે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ea typeface="Calibri"/>
                  <a:sym typeface="Calibri"/>
                </a:rPr>
                <a:t>.</a:t>
              </a:r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2745643" y="1246362"/>
              <a:ext cx="3685114" cy="368511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396" y="4337"/>
                  </a:moveTo>
                  <a:lnTo>
                    <a:pt x="82396" y="4337"/>
                  </a:lnTo>
                  <a:cubicBezTo>
                    <a:pt x="92306" y="8324"/>
                    <a:pt x="100972" y="14885"/>
                    <a:pt x="107499" y="23341"/>
                  </a:cubicBezTo>
                </a:path>
              </a:pathLst>
            </a:custGeom>
            <a:noFill/>
            <a:ln w="9525" cap="flat" cmpd="sng">
              <a:solidFill>
                <a:srgbClr val="BF50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4945247" y="1970965"/>
              <a:ext cx="2335799" cy="1115005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759336"/>
                </a:gs>
                <a:gs pos="80000">
                  <a:srgbClr val="99C247"/>
                </a:gs>
                <a:gs pos="100000">
                  <a:srgbClr val="9BC545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 txBox="1"/>
            <p:nvPr/>
          </p:nvSpPr>
          <p:spPr>
            <a:xfrm>
              <a:off x="4945247" y="1970965"/>
              <a:ext cx="2335799" cy="11150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તેઓ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અલગ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રીતે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ખોરાક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ખાય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છે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ea typeface="Calibri"/>
                  <a:sym typeface="Calibri"/>
                </a:rPr>
                <a:t>.</a:t>
              </a:r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714933" y="131725"/>
              <a:ext cx="3685114" cy="368511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7678" y="96426"/>
                  </a:moveTo>
                  <a:cubicBezTo>
                    <a:pt x="101977" y="103888"/>
                    <a:pt x="94605" y="109907"/>
                    <a:pt x="86153" y="114000"/>
                  </a:cubicBezTo>
                </a:path>
              </a:pathLst>
            </a:cu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084772" y="3636365"/>
              <a:ext cx="2410641" cy="125365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5D427D"/>
                </a:gs>
                <a:gs pos="80000">
                  <a:srgbClr val="7A57A5"/>
                </a:gs>
                <a:gs pos="100000">
                  <a:srgbClr val="7A56A7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 txBox="1"/>
            <p:nvPr/>
          </p:nvSpPr>
          <p:spPr>
            <a:xfrm>
              <a:off x="3084772" y="3636365"/>
              <a:ext cx="2410641" cy="12536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840"/>
                </a:spcBef>
              </a:pPr>
              <a:r>
                <a:rPr lang="en-US" sz="2400" dirty="0" err="1" smtClean="0">
                  <a:ea typeface="Calibri"/>
                  <a:sym typeface="Calibri"/>
                </a:rPr>
                <a:t>કેટલાક</a:t>
              </a:r>
              <a:r>
                <a:rPr lang="en-US" sz="2400" dirty="0" smtClean="0">
                  <a:ea typeface="Calibri"/>
                  <a:sym typeface="Calibri"/>
                </a:rPr>
                <a:t> </a:t>
              </a:r>
              <a:r>
                <a:rPr lang="en-US" sz="2400" dirty="0" err="1">
                  <a:ea typeface="Calibri"/>
                  <a:sym typeface="Calibri"/>
                </a:rPr>
                <a:t>પ્રાણીઓ</a:t>
              </a:r>
              <a:r>
                <a:rPr lang="en-US" sz="2400" dirty="0">
                  <a:ea typeface="Calibri"/>
                  <a:sym typeface="Calibri"/>
                </a:rPr>
                <a:t> </a:t>
              </a:r>
              <a:r>
                <a:rPr lang="en-US" sz="2400" dirty="0" err="1">
                  <a:ea typeface="Calibri"/>
                  <a:sym typeface="Calibri"/>
                </a:rPr>
                <a:t>પોતાનો</a:t>
              </a:r>
              <a:r>
                <a:rPr lang="en-US" sz="2400" dirty="0">
                  <a:ea typeface="Calibri"/>
                  <a:sym typeface="Calibri"/>
                </a:rPr>
                <a:t> </a:t>
              </a:r>
              <a:r>
                <a:rPr lang="en-US" sz="2400" dirty="0" err="1">
                  <a:ea typeface="Calibri"/>
                  <a:sym typeface="Calibri"/>
                </a:rPr>
                <a:t>ખોરાક</a:t>
              </a:r>
              <a:r>
                <a:rPr lang="en-US" sz="2400" dirty="0">
                  <a:ea typeface="Calibri"/>
                  <a:sym typeface="Calibri"/>
                </a:rPr>
                <a:t> </a:t>
              </a:r>
              <a:r>
                <a:rPr lang="en-US" sz="2400" dirty="0" err="1">
                  <a:ea typeface="Calibri"/>
                  <a:sym typeface="Calibri"/>
                </a:rPr>
                <a:t>ગળી</a:t>
              </a:r>
              <a:r>
                <a:rPr lang="en-US" sz="2400" dirty="0">
                  <a:ea typeface="Calibri"/>
                  <a:sym typeface="Calibri"/>
                </a:rPr>
                <a:t> </a:t>
              </a:r>
              <a:r>
                <a:rPr lang="en-US" sz="2400" dirty="0" err="1">
                  <a:ea typeface="Calibri"/>
                  <a:sym typeface="Calibri"/>
                </a:rPr>
                <a:t>જાય</a:t>
              </a:r>
              <a:r>
                <a:rPr lang="en-US" sz="2400" dirty="0">
                  <a:ea typeface="Calibri"/>
                  <a:sym typeface="Calibri"/>
                </a:rPr>
                <a:t> </a:t>
              </a:r>
              <a:r>
                <a:rPr lang="en-US" sz="2400" dirty="0" err="1">
                  <a:ea typeface="Calibri"/>
                  <a:sym typeface="Calibri"/>
                </a:rPr>
                <a:t>છે</a:t>
              </a:r>
              <a:endParaRPr dirty="0" err="1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2002802" y="551708"/>
              <a:ext cx="3685114" cy="368511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34961" y="114526"/>
                  </a:moveTo>
                  <a:lnTo>
                    <a:pt x="34961" y="114526"/>
                  </a:lnTo>
                  <a:cubicBezTo>
                    <a:pt x="25961" y="110393"/>
                    <a:pt x="18124" y="104097"/>
                    <a:pt x="12149" y="96198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771010" y="1715114"/>
              <a:ext cx="2608821" cy="1783451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27869E"/>
                </a:gs>
                <a:gs pos="80000">
                  <a:srgbClr val="34B0D0"/>
                </a:gs>
                <a:gs pos="100000">
                  <a:srgbClr val="30B3D4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 txBox="1"/>
            <p:nvPr/>
          </p:nvSpPr>
          <p:spPr>
            <a:xfrm>
              <a:off x="771010" y="1715114"/>
              <a:ext cx="2608821" cy="17834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તેથી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ea typeface="Calibri"/>
                  <a:sym typeface="Calibri"/>
                </a:rPr>
                <a:t>,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તેમના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મોંમાં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પણ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તેમની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ખાવાની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રીત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પ્રમાણે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ફેરફાર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કરવામાં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આવે</a:t>
              </a:r>
              <a:r>
                <a:rPr lang="en-US" sz="2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lt1"/>
                  </a:solidFill>
                  <a:ea typeface="Calibri"/>
                  <a:sym typeface="Calibri"/>
                </a:rPr>
                <a:t>છે</a:t>
              </a:r>
              <a:r>
                <a:rPr lang="en-US" sz="2400" b="0" i="0" u="none" strike="noStrike" cap="none" dirty="0">
                  <a:solidFill>
                    <a:schemeClr val="lt1"/>
                  </a:solidFill>
                  <a:ea typeface="Calibri"/>
                  <a:sym typeface="Calibri"/>
                </a:rPr>
                <a:t>.</a:t>
              </a:r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1936022" y="876318"/>
              <a:ext cx="3685114" cy="368511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871" y="27028"/>
                  </a:moveTo>
                  <a:lnTo>
                    <a:pt x="9871" y="27028"/>
                  </a:lnTo>
                  <a:cubicBezTo>
                    <a:pt x="16128" y="17515"/>
                    <a:pt x="24963" y="9978"/>
                    <a:pt x="35344" y="5299"/>
                  </a:cubicBezTo>
                </a:path>
              </a:pathLst>
            </a:custGeom>
            <a:noFill/>
            <a:ln w="9525" cap="flat" cmpd="sng">
              <a:solidFill>
                <a:srgbClr val="49AC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3" descr="https://lh3.googleusercontent.com/3TROqK_aPpsbP1ekm6Zo_wB99f-OdxXbRgUrfTyDW_XbzI6f7ffHClH6I9BSZRBrfQfwUPJdcR8U6mfvxVZ2NRUCkFKhPAtoFWNtzjEMKnNWsyCOKapeqi5-503XamQYqa_TVab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6119" y="2564030"/>
            <a:ext cx="2558144" cy="2220894"/>
          </a:xfrm>
          <a:prstGeom prst="rect">
            <a:avLst/>
          </a:prstGeom>
          <a:noFill/>
          <a:ln>
            <a:noFill/>
          </a:ln>
          <a:effectLst>
            <a:outerShdw dist="139700" sx="1000" sy="1000" algn="tl" rotWithShape="0">
              <a:srgbClr val="333333"/>
            </a:outerShdw>
          </a:effectLst>
        </p:spPr>
      </p:pic>
      <p:sp>
        <p:nvSpPr>
          <p:cNvPr id="62" name="Google Shape;62;p3"/>
          <p:cNvSpPr txBox="1"/>
          <p:nvPr/>
        </p:nvSpPr>
        <p:spPr>
          <a:xfrm>
            <a:off x="1828800" y="76200"/>
            <a:ext cx="5513614" cy="646331"/>
          </a:xfrm>
          <a:prstGeom prst="rect">
            <a:avLst/>
          </a:prstGeom>
          <a:solidFill>
            <a:srgbClr val="FF40FF">
              <a:alpha val="52156"/>
            </a:srgbClr>
          </a:soli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algn="ctr"/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પક્ષીઓ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કેવી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રીતે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ખાય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છે</a:t>
            </a:r>
            <a:r>
              <a:rPr lang="en-US" sz="3600" i="0" u="none" strike="noStrike" cap="none" dirty="0">
                <a:solidFill>
                  <a:schemeClr val="lt1"/>
                </a:solidFill>
                <a:ea typeface="Calibri"/>
                <a:sym typeface="Calibri"/>
              </a:rPr>
              <a:t>?</a:t>
            </a:r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63" name="Google Shape;63;p3"/>
          <p:cNvSpPr txBox="1"/>
          <p:nvPr/>
        </p:nvSpPr>
        <p:spPr>
          <a:xfrm>
            <a:off x="914400" y="1143000"/>
            <a:ext cx="5334000" cy="830956"/>
          </a:xfrm>
          <a:prstGeom prst="rect">
            <a:avLst/>
          </a:prstGeom>
          <a:noFill/>
          <a:ln w="1905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પક્ષીઓને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દાંત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નથી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હોતા</a:t>
            </a:r>
            <a:r>
              <a:rPr lang="en-US" sz="24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. </a:t>
            </a:r>
            <a:endParaRPr lang="en-US" sz="2400" dirty="0">
              <a:solidFill>
                <a:schemeClr val="dk1"/>
              </a:solidFill>
              <a:ea typeface="Calibri"/>
            </a:endParaRPr>
          </a:p>
          <a:p>
            <a:pPr marL="342900" indent="-342900">
              <a:buClr>
                <a:schemeClr val="dk1"/>
              </a:buClr>
              <a:buSzPts val="2400"/>
              <a:buFont typeface="Arial,Sans-Serif"/>
              <a:buChar char="•"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તેઓ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ખોરાક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ગળી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જાય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lang="en-US" sz="2400" dirty="0">
              <a:solidFill>
                <a:schemeClr val="dk1"/>
              </a:solidFill>
              <a:ea typeface="Calibri"/>
            </a:endParaRPr>
          </a:p>
        </p:txBody>
      </p:sp>
      <p:pic>
        <p:nvPicPr>
          <p:cNvPr id="64" name="Google Shape;64;p3" descr="https://lh6.googleusercontent.com/dWKEkSiGDgyZh_N77C9xIjvg1U0jrEAvOaPovp5sTZWA-_Naa0I5z9prD7S2SQ5LpvmZnf5jw0dPvqQ8p7GBznAQlcbeAHScUYVeyTn3ubcsTEbjJOLb_nuCHvuvOKj06n6bjd4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00463" y="2514600"/>
            <a:ext cx="2372942" cy="2319754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endPos="0" dist="5000" dir="5400000" sy="-100000" algn="bl" rotWithShape="0"/>
          </a:effectLst>
        </p:spPr>
      </p:pic>
      <p:pic>
        <p:nvPicPr>
          <p:cNvPr id="65" name="Google Shape;65;p3" descr="https://lh3.googleusercontent.com/RePHazeFIRmyoiYnLvhNEFr8XsOERNfU8i3UXKueHQJAEi-GpCWVEV6kQtglLzWNsZA8zfzYQJl2j99GpDONrDDH_RqZqJ09FVftwZcgGi30i0v3eFO421Ny6UbtttnLVh_k1Zs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38863" y="2597666"/>
            <a:ext cx="3224137" cy="2153622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endPos="0" dist="5000" dir="5400000" sy="-100000" algn="bl" rotWithShape="0"/>
          </a:effectLst>
        </p:spPr>
      </p:pic>
      <p:sp>
        <p:nvSpPr>
          <p:cNvPr id="66" name="Google Shape;66;p3"/>
          <p:cNvSpPr txBox="1"/>
          <p:nvPr/>
        </p:nvSpPr>
        <p:spPr>
          <a:xfrm>
            <a:off x="807364" y="5339431"/>
            <a:ext cx="7422236" cy="830997"/>
          </a:xfrm>
          <a:prstGeom prst="rect">
            <a:avLst/>
          </a:prstGeom>
          <a:solidFill>
            <a:srgbClr val="B6DDE7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સાપો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મોટા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ભાગે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ઉંદર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દેડકો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ખાય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.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સાપો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પોતાના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જડબાને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અલગ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કરીને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મોઢું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બહુ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gu-IN" sz="2400" dirty="0">
                <a:solidFill>
                  <a:schemeClr val="dk1"/>
                </a:solidFill>
                <a:ea typeface="Calibri"/>
                <a:sym typeface="Calibri"/>
              </a:rPr>
              <a:t>પહોળું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ખોલી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શકે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lang="en-US" dirty="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4" descr="https://lh6.googleusercontent.com/SZs55ErNXPWYm4j4ERC-i0kDn4eT7jYYFJhs4LS17fBo6gDGyhjo43KuofS9hK0UFOBiSd0tzoG7Pa_1AfmsKCUZrbzDHf7J9SqUCARpNPVDGM2NaRotKlP0bgXPutg3VF4iNtX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68041" y="1099705"/>
            <a:ext cx="3687600" cy="246900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endPos="0" dist="5000" dir="5400000" sy="-100000" algn="bl" rotWithShape="0"/>
          </a:effectLst>
        </p:spPr>
      </p:pic>
      <p:sp>
        <p:nvSpPr>
          <p:cNvPr id="73" name="Google Shape;73;p4"/>
          <p:cNvSpPr txBox="1"/>
          <p:nvPr/>
        </p:nvSpPr>
        <p:spPr>
          <a:xfrm>
            <a:off x="2106386" y="76200"/>
            <a:ext cx="5513614" cy="646331"/>
          </a:xfrm>
          <a:prstGeom prst="rect">
            <a:avLst/>
          </a:prstGeom>
          <a:solidFill>
            <a:srgbClr val="FF40FF">
              <a:alpha val="52156"/>
            </a:srgbClr>
          </a:soli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પ્રાણીઓ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કેવી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રીતે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ખાય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છે</a:t>
            </a:r>
            <a:r>
              <a:rPr lang="en-US" sz="3600" i="0" u="none" strike="noStrike" cap="none" dirty="0">
                <a:solidFill>
                  <a:schemeClr val="lt1"/>
                </a:solidFill>
                <a:ea typeface="Calibri"/>
                <a:sym typeface="Calibri"/>
              </a:rPr>
              <a:t>?</a:t>
            </a:r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74" name="Google Shape;74;p4"/>
          <p:cNvSpPr txBox="1"/>
          <p:nvPr/>
        </p:nvSpPr>
        <p:spPr>
          <a:xfrm>
            <a:off x="990600" y="4080808"/>
            <a:ext cx="7239000" cy="2246769"/>
          </a:xfrm>
          <a:prstGeom prst="rect">
            <a:avLst/>
          </a:prstGeom>
          <a:solidFill>
            <a:srgbClr val="B6DDE7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કેટલાક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પ્રાણીઓ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જેમ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કે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સાપ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છીપકલી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પોતાની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જીભનો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ઉપયોગ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શિકાર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પકડવા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માટે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કરે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lang="en-US" dirty="0">
              <a:solidFill>
                <a:schemeClr val="dk1"/>
              </a:solidFill>
            </a:endParaRPr>
          </a:p>
          <a:p>
            <a:pPr marL="342900" indent="-342900">
              <a:spcBef>
                <a:spcPts val="1200"/>
              </a:spcBef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તેમની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જીભ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લાંબી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ચીકણી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હોય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dirty="0">
              <a:solidFill>
                <a:schemeClr val="dk1"/>
              </a:solidFill>
            </a:endParaRPr>
          </a:p>
          <a:p>
            <a:pPr marL="342900" indent="-342900">
              <a:spcBef>
                <a:spcPts val="1200"/>
              </a:spcBef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જ્યારે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તેઓ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પોતાની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જીભ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જીવાત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તરફ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ફેંકે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ત્યારે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જીવાત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જીભ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સાથે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ચોંટાઈ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જાય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sz="2400" b="0" i="0" u="none" strike="noStrike" cap="none" dirty="0">
              <a:solidFill>
                <a:schemeClr val="dk1"/>
              </a:solidFill>
              <a:ea typeface="Calibri"/>
            </a:endParaRPr>
          </a:p>
        </p:txBody>
      </p:sp>
      <p:pic>
        <p:nvPicPr>
          <p:cNvPr id="75" name="Google Shape;75;p4" descr="https://lh6.googleusercontent.com/dWKEkSiGDgyZh_N77C9xIjvg1U0jrEAvOaPovp5sTZWA-_Naa0I5z9prD7S2SQ5LpvmZnf5jw0dPvqQ8p7GBznAQlcbeAHScUYVeyTn3ubcsTEbjJOLb_nuCHvuvOKj06n6bjd4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46901" y="1099705"/>
            <a:ext cx="2525499" cy="246888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endPos="0" dist="5000" dir="5400000" sy="-100000" algn="bl" rotWithShape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"/>
          <p:cNvSpPr txBox="1"/>
          <p:nvPr/>
        </p:nvSpPr>
        <p:spPr>
          <a:xfrm>
            <a:off x="1815193" y="152400"/>
            <a:ext cx="5513614" cy="646331"/>
          </a:xfrm>
          <a:prstGeom prst="rect">
            <a:avLst/>
          </a:prstGeom>
          <a:solidFill>
            <a:srgbClr val="FF40FF">
              <a:alpha val="52156"/>
            </a:srgbClr>
          </a:soli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પ્રાણીઓ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કેવી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રીતે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ખાય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છે</a:t>
            </a:r>
            <a:r>
              <a:rPr lang="en-US" sz="3600" i="0" u="none" strike="noStrike" cap="none" dirty="0">
                <a:solidFill>
                  <a:schemeClr val="lt1"/>
                </a:solidFill>
                <a:ea typeface="Calibri"/>
                <a:sym typeface="Calibri"/>
              </a:rPr>
              <a:t>?</a:t>
            </a:r>
            <a:endParaRPr lang="en-US" dirty="0">
              <a:solidFill>
                <a:schemeClr val="lt1"/>
              </a:solidFill>
            </a:endParaRPr>
          </a:p>
        </p:txBody>
      </p:sp>
      <p:grpSp>
        <p:nvGrpSpPr>
          <p:cNvPr id="82" name="Google Shape;82;p5"/>
          <p:cNvGrpSpPr/>
          <p:nvPr/>
        </p:nvGrpSpPr>
        <p:grpSpPr>
          <a:xfrm>
            <a:off x="293670" y="1752603"/>
            <a:ext cx="8328059" cy="3657593"/>
            <a:chOff x="65070" y="228603"/>
            <a:chExt cx="8328059" cy="3657593"/>
          </a:xfrm>
        </p:grpSpPr>
        <p:sp>
          <p:nvSpPr>
            <p:cNvPr id="83" name="Google Shape;83;p5"/>
            <p:cNvSpPr/>
            <p:nvPr/>
          </p:nvSpPr>
          <p:spPr>
            <a:xfrm>
              <a:off x="2782184" y="2023386"/>
              <a:ext cx="879187" cy="68027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9"/>
                  </a:moveTo>
                  <a:lnTo>
                    <a:pt x="120000" y="59999"/>
                  </a:lnTo>
                </a:path>
              </a:pathLst>
            </a:custGeom>
            <a:noFill/>
            <a:ln w="254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vi-VN"/>
            </a:p>
          </p:txBody>
        </p:sp>
        <p:sp>
          <p:nvSpPr>
            <p:cNvPr id="84" name="Google Shape;84;p5"/>
            <p:cNvSpPr/>
            <p:nvPr/>
          </p:nvSpPr>
          <p:spPr>
            <a:xfrm>
              <a:off x="65070" y="459097"/>
              <a:ext cx="3196604" cy="3196604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5"/>
            <p:cNvSpPr/>
            <p:nvPr/>
          </p:nvSpPr>
          <p:spPr>
            <a:xfrm>
              <a:off x="3661371" y="228603"/>
              <a:ext cx="1714006" cy="3657593"/>
            </a:xfrm>
            <a:prstGeom prst="ellipse">
              <a:avLst/>
            </a:prstGeom>
            <a:gradFill>
              <a:gsLst>
                <a:gs pos="0">
                  <a:srgbClr val="5C417C"/>
                </a:gs>
                <a:gs pos="80000">
                  <a:srgbClr val="7955A4"/>
                </a:gs>
                <a:gs pos="100000">
                  <a:srgbClr val="7955A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5"/>
            <p:cNvSpPr txBox="1"/>
            <p:nvPr/>
          </p:nvSpPr>
          <p:spPr>
            <a:xfrm>
              <a:off x="3661371" y="228603"/>
              <a:ext cx="1714006" cy="36575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7925" tIns="27925" rIns="27925" bIns="2792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400" dirty="0" err="1">
                  <a:solidFill>
                    <a:schemeClr val="lt1"/>
                  </a:solidFill>
                  <a:ea typeface="Calibri"/>
                  <a:sym typeface="Calibri"/>
                </a:rPr>
                <a:t>સિંહ</a:t>
              </a:r>
              <a:r>
                <a:rPr lang="en-US" sz="4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4400" dirty="0" err="1">
                  <a:solidFill>
                    <a:schemeClr val="lt1"/>
                  </a:solidFill>
                  <a:ea typeface="Calibri"/>
                  <a:sym typeface="Calibri"/>
                </a:rPr>
                <a:t>અને</a:t>
              </a:r>
              <a:r>
                <a:rPr lang="en-US" sz="4400" dirty="0">
                  <a:solidFill>
                    <a:schemeClr val="lt1"/>
                  </a:solidFill>
                  <a:ea typeface="Calibri"/>
                  <a:sym typeface="Calibri"/>
                </a:rPr>
                <a:t> </a:t>
              </a:r>
              <a:r>
                <a:rPr lang="en-US" sz="4400" dirty="0" err="1">
                  <a:solidFill>
                    <a:schemeClr val="lt1"/>
                  </a:solidFill>
                  <a:ea typeface="Calibri"/>
                  <a:sym typeface="Calibri"/>
                </a:rPr>
                <a:t>વાઘ</a:t>
              </a:r>
              <a:endParaRPr lang="en-US" dirty="0" err="1">
                <a:solidFill>
                  <a:schemeClr val="lt1"/>
                </a:solidFill>
              </a:endParaRPr>
            </a:p>
          </p:txBody>
        </p:sp>
        <p:sp>
          <p:nvSpPr>
            <p:cNvPr id="87" name="Google Shape;87;p5"/>
            <p:cNvSpPr/>
            <p:nvPr/>
          </p:nvSpPr>
          <p:spPr>
            <a:xfrm>
              <a:off x="5822119" y="228603"/>
              <a:ext cx="2571010" cy="36575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5"/>
            <p:cNvSpPr txBox="1"/>
            <p:nvPr/>
          </p:nvSpPr>
          <p:spPr>
            <a:xfrm>
              <a:off x="5822119" y="228603"/>
              <a:ext cx="2571010" cy="36575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285750" lvl="1" indent="-285750">
                <a:lnSpc>
                  <a:spcPct val="90000"/>
                </a:lnSpc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બીજા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પ્રાણીઓનું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માંસ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ચાવે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છે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ea typeface="Calibri"/>
                  <a:sym typeface="Calibri"/>
                </a:rPr>
                <a:t>.</a:t>
              </a:r>
              <a:endParaRPr lang="en-US" dirty="0">
                <a:solidFill>
                  <a:schemeClr val="dk1"/>
                </a:solidFill>
              </a:endParaRPr>
            </a:p>
            <a:p>
              <a:pPr marL="285750" lvl="1" indent="-285750">
                <a:lnSpc>
                  <a:spcPct val="90000"/>
                </a:lnSpc>
                <a:spcBef>
                  <a:spcPts val="600"/>
                </a:spcBef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તેમના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તીખા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અને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નોખા દાંત માંસ ફાડવામાં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મદદ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કરે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છે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ea typeface="Calibri"/>
                  <a:sym typeface="Calibri"/>
                </a:rPr>
                <a:t>.</a:t>
              </a:r>
              <a:endParaRPr dirty="0">
                <a:solidFill>
                  <a:schemeClr val="dk1"/>
                </a:solidFill>
              </a:endParaRPr>
            </a:p>
            <a:p>
              <a:pPr marL="285750" lvl="1" indent="-285750">
                <a:lnSpc>
                  <a:spcPct val="90000"/>
                </a:lnSpc>
                <a:spcBef>
                  <a:spcPts val="600"/>
                </a:spcBef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મજબૂત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પીસવાના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દાંત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માંસ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ચાવવામાં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મદદ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કરે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છે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ea typeface="Calibri"/>
                  <a:sym typeface="Calibri"/>
                </a:rPr>
                <a:t>.</a:t>
              </a:r>
              <a:endParaRPr sz="2400" b="0" i="0" u="none" strike="noStrike" cap="none" dirty="0">
                <a:solidFill>
                  <a:schemeClr val="dk1"/>
                </a:solidFill>
                <a:ea typeface="Calibri"/>
                <a:cs typeface="Calibri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6" descr="https://lh5.googleusercontent.com/GRsYEyzMosklcuQ6y19l53LTO1h11e7SG5vn2hvb-brNFeAyppPPFwrr8BPwHTrz6FmTN3BlSpbAim4zQtXo65v7jDomW51u-cmmEyUM86VB3BfXcN0n4BlAjVmJ7gzS90IAHfw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148" y="993570"/>
            <a:ext cx="2738566" cy="205740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endPos="0" dist="5000" dir="5400000" sy="-100000" algn="bl" rotWithShape="0"/>
          </a:effectLst>
        </p:spPr>
      </p:pic>
      <p:sp>
        <p:nvSpPr>
          <p:cNvPr id="95" name="Google Shape;95;p6"/>
          <p:cNvSpPr txBox="1"/>
          <p:nvPr/>
        </p:nvSpPr>
        <p:spPr>
          <a:xfrm>
            <a:off x="1995055" y="56240"/>
            <a:ext cx="5513614" cy="646331"/>
          </a:xfrm>
          <a:prstGeom prst="rect">
            <a:avLst/>
          </a:prstGeom>
          <a:solidFill>
            <a:srgbClr val="FF40FF">
              <a:alpha val="52156"/>
            </a:srgbClr>
          </a:soli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પ્રાણીઓ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કેવી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રીતે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ખાય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છે</a:t>
            </a:r>
            <a:r>
              <a:rPr lang="en-US" sz="3600" i="0" u="none" strike="noStrike" cap="none" dirty="0">
                <a:solidFill>
                  <a:schemeClr val="lt1"/>
                </a:solidFill>
                <a:ea typeface="Calibri"/>
                <a:sym typeface="Calibri"/>
              </a:rPr>
              <a:t>?</a:t>
            </a:r>
            <a:endParaRPr lang="en-US" dirty="0">
              <a:solidFill>
                <a:schemeClr val="lt1"/>
              </a:solidFill>
            </a:endParaRPr>
          </a:p>
        </p:txBody>
      </p:sp>
      <p:pic>
        <p:nvPicPr>
          <p:cNvPr id="96" name="Google Shape;96;p6" descr="https://lh5.googleusercontent.com/cgNDQM4TvQaZCd92iZqYmwAagF1HbMVlpLS2xBwru1D5S11eyIJmssz4FSi6T2LW3BWh7O71yR2bdQYBQ10plhV4kEba5ZrI1sgLlq-2YDVFiZ8bn6DfIxbBZ6eG42wu6AUTHzV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95797" y="1059416"/>
            <a:ext cx="2569363" cy="1902874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endPos="0" dist="5000" dir="5400000" sy="-100000" algn="bl" rotWithShape="0"/>
          </a:effectLst>
        </p:spPr>
      </p:pic>
      <p:pic>
        <p:nvPicPr>
          <p:cNvPr id="97" name="Google Shape;97;p6" descr="https://lh5.googleusercontent.com/Dy95sDk7XZymRQ5ebyGzqC-eH030fk5GvbaQXNdGiYWdm5JfpY0-yO80W6eANT7TDNwP4dhfg_3BNd4XJrzkUq4Gs0XtS98LxOn4xgYcMjPpnfADIdAF2oAcrLDxQ9aBVMcadJR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76244" y="1059416"/>
            <a:ext cx="2905125" cy="194310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endPos="0" dist="5000" dir="5400000" sy="-100000" algn="bl" rotWithShape="0"/>
          </a:effectLst>
        </p:spPr>
      </p:pic>
      <p:sp>
        <p:nvSpPr>
          <p:cNvPr id="98" name="Google Shape;98;p6"/>
          <p:cNvSpPr txBox="1"/>
          <p:nvPr/>
        </p:nvSpPr>
        <p:spPr>
          <a:xfrm>
            <a:off x="298549" y="3222288"/>
            <a:ext cx="3130451" cy="3046948"/>
          </a:xfrm>
          <a:prstGeom prst="rect">
            <a:avLst/>
          </a:prstGeom>
          <a:gradFill>
            <a:gsLst>
              <a:gs pos="0">
                <a:srgbClr val="29859E"/>
              </a:gs>
              <a:gs pos="80000">
                <a:srgbClr val="36B0D0"/>
              </a:gs>
              <a:gs pos="100000">
                <a:srgbClr val="33B3D5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મગર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અને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ઘડિયાળ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જેવા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પ્રાણીઓનું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મોટું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મોઢું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હોય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જેમાં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મોટા</a:t>
            </a:r>
            <a:r>
              <a:rPr lang="en-US" sz="2400" b="0" i="0" u="none" strike="noStrike" cap="none" dirty="0">
                <a:solidFill>
                  <a:schemeClr val="lt1"/>
                </a:solidFill>
                <a:ea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તીખા</a:t>
            </a:r>
            <a:r>
              <a:rPr lang="en-US" sz="2400" b="0" i="0" u="none" strike="noStrike" cap="none" dirty="0">
                <a:solidFill>
                  <a:schemeClr val="lt1"/>
                </a:solidFill>
                <a:ea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નોખા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દાંત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અને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મજબૂત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જડબા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હોય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lt1"/>
                </a:solidFill>
                <a:ea typeface="Calibri"/>
                <a:sym typeface="Calibri"/>
              </a:rPr>
              <a:t>. 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આ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તેમને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મોટા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પ્રાણીઓને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પકડવામાં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મદદ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કરે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.</a:t>
            </a:r>
          </a:p>
        </p:txBody>
      </p:sp>
      <p:sp>
        <p:nvSpPr>
          <p:cNvPr id="99" name="Google Shape;99;p6"/>
          <p:cNvSpPr txBox="1"/>
          <p:nvPr/>
        </p:nvSpPr>
        <p:spPr>
          <a:xfrm>
            <a:off x="3581400" y="3228110"/>
            <a:ext cx="5187851" cy="2677656"/>
          </a:xfrm>
          <a:prstGeom prst="rect">
            <a:avLst/>
          </a:prstGeom>
          <a:solidFill>
            <a:srgbClr val="FF99CC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કેટલાક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પ્રાણીઓ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પોતાનું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ખોરાક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ચાવીને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ગળી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જાય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lang="en-US"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શાકાહારી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પ્રાણીઓ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જેમ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કે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હરણ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ગાય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ભેંસ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બકરી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જિરાફ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વગેરે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ઘાસ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ડાળખી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પાંદડા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ખાય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dirty="0">
              <a:solidFill>
                <a:schemeClr val="dk1"/>
              </a:solidFill>
            </a:endParaRPr>
          </a:p>
          <a:p>
            <a:pPr marL="342900" indent="-342900"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તેમના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દાંત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પહોળા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, ચપટા અને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ખૂબ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gu-IN" sz="2400" dirty="0">
                <a:solidFill>
                  <a:schemeClr val="dk1"/>
                </a:solidFill>
                <a:ea typeface="Calibri"/>
                <a:sym typeface="Calibri"/>
              </a:rPr>
              <a:t>તીણા 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હોય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sz="2400" dirty="0">
              <a:solidFill>
                <a:schemeClr val="dk1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7" descr="https://lh6.googleusercontent.com/v3IgPRSNj-Bwy6Zfl5a-_wJPdE39xnFfk_erMbnqeh9cn8vS5IgQjjQgiYSxfp9hD-812UFAKWHQeeMgHv4XBvUQzEemLRQaG1U2K1Tj6trhIWjqU43pToI_9gcWvHPhe4IGkm9X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1158887"/>
            <a:ext cx="3400631" cy="256032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reflection endPos="0" dist="5000" dir="5400000" sy="-100000" algn="bl" rotWithShape="0"/>
          </a:effectLst>
        </p:spPr>
      </p:pic>
      <p:pic>
        <p:nvPicPr>
          <p:cNvPr id="106" name="Google Shape;106;p7" descr="https://lh4.googleusercontent.com/crdSSzL3SP-njtfW0xNehR3xIB7OshsUuV58aM-eqpksGldRiYXhmk0rYffQ411KYBQpPBdGeMaYC00hfJGicxtPC--BspOcTnbI4qCLOO9FuSy-bLkYixW6fCBCZlJrdwQb3TN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48200" y="1158888"/>
            <a:ext cx="3430332" cy="256032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reflection endPos="0" dist="5000" dir="5400000" sy="-100000" algn="bl" rotWithShape="0"/>
          </a:effectLst>
        </p:spPr>
      </p:pic>
      <p:sp>
        <p:nvSpPr>
          <p:cNvPr id="107" name="Google Shape;107;p7"/>
          <p:cNvSpPr txBox="1"/>
          <p:nvPr/>
        </p:nvSpPr>
        <p:spPr>
          <a:xfrm>
            <a:off x="1071854" y="263221"/>
            <a:ext cx="6991301" cy="646290"/>
          </a:xfrm>
          <a:prstGeom prst="rect">
            <a:avLst/>
          </a:prstGeom>
          <a:solidFill>
            <a:srgbClr val="FF40FF">
              <a:alpha val="52156"/>
            </a:srgbClr>
          </a:soli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પ્રાણીઓ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કેવી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રીતે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ખાય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છે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?</a:t>
            </a:r>
            <a:endParaRPr lang="en-US" sz="3600" dirty="0">
              <a:solidFill>
                <a:schemeClr val="lt1"/>
              </a:solidFill>
              <a:ea typeface="Calibri"/>
            </a:endParaRPr>
          </a:p>
        </p:txBody>
      </p:sp>
      <p:sp>
        <p:nvSpPr>
          <p:cNvPr id="108" name="Google Shape;108;p7"/>
          <p:cNvSpPr txBox="1"/>
          <p:nvPr/>
        </p:nvSpPr>
        <p:spPr>
          <a:xfrm>
            <a:off x="838200" y="4294763"/>
            <a:ext cx="7391400" cy="1877437"/>
          </a:xfrm>
          <a:prstGeom prst="rect">
            <a:avLst/>
          </a:prstGeom>
          <a:solidFill>
            <a:srgbClr val="31859B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>
              <a:buClr>
                <a:schemeClr val="lt1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ગાય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અને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ભેંસ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ઘાસ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ખાય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અને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તેને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ગળી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જાય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.</a:t>
            </a:r>
            <a:endParaRPr lang="en-US" dirty="0">
              <a:solidFill>
                <a:schemeClr val="lt1"/>
              </a:solidFill>
            </a:endParaRPr>
          </a:p>
          <a:p>
            <a:pPr marL="342900" indent="-342900">
              <a:spcBef>
                <a:spcPts val="1200"/>
              </a:spcBef>
              <a:buClr>
                <a:schemeClr val="lt1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જ્યારે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તેઓ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આરામ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કરે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ત્યારે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ખોરાકને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ફરી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મોઢામાં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લાવીને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ચાવે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.</a:t>
            </a:r>
            <a:endParaRPr dirty="0">
              <a:solidFill>
                <a:schemeClr val="lt1"/>
              </a:solidFill>
            </a:endParaRPr>
          </a:p>
          <a:p>
            <a:pPr marL="342900" indent="-342900">
              <a:spcBef>
                <a:spcPts val="1200"/>
              </a:spcBef>
              <a:buClr>
                <a:schemeClr val="lt1"/>
              </a:buClr>
              <a:buSzPts val="2400"/>
              <a:buFont typeface="Noto Sans Symbols"/>
              <a:buChar char="⮚"/>
            </a:pP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આ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ક્રિયાને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“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જુંઠાણું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ચાવવું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”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કહેવામાં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આવે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lt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lt1"/>
                </a:solidFill>
                <a:ea typeface="Calibri"/>
                <a:sym typeface="Calibri"/>
              </a:rPr>
              <a:t>.</a:t>
            </a:r>
            <a:endParaRPr sz="2400" dirty="0">
              <a:solidFill>
                <a:schemeClr val="lt1"/>
              </a:solidFill>
              <a:ea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8" descr="https://lh3.googleusercontent.com/y9I16akiw0yCFB0IUQHuqw3eFrlb0NoIC0JI6LyvGxoBrbdzsu-iYROrYuKLGOVTdkTjJVOpZrQKwknmXNYJxJrlCHY78sRBitIjnGUINpQRx5t09SsgIR1Uh6Dx0XYV8yJ70nq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2419977"/>
            <a:ext cx="2086263" cy="1400272"/>
          </a:xfrm>
          <a:prstGeom prst="ellipse">
            <a:avLst/>
          </a:prstGeom>
          <a:noFill/>
          <a:ln w="190500" cap="rnd" cmpd="sng">
            <a:solidFill>
              <a:srgbClr val="C8C6BD"/>
            </a:solidFill>
            <a:prstDash val="solid"/>
            <a:round/>
            <a:headEnd type="none" w="sm" len="sm"/>
            <a:tailEnd type="none" w="sm" len="sm"/>
          </a:ln>
          <a:effectLst>
            <a:outerShdw blurRad="127000" algn="bl" rotWithShape="0">
              <a:srgbClr val="000000"/>
            </a:outerShdw>
          </a:effectLst>
        </p:spPr>
      </p:pic>
      <p:sp>
        <p:nvSpPr>
          <p:cNvPr id="115" name="Google Shape;115;p8"/>
          <p:cNvSpPr txBox="1"/>
          <p:nvPr/>
        </p:nvSpPr>
        <p:spPr>
          <a:xfrm>
            <a:off x="1801586" y="107488"/>
            <a:ext cx="5513614" cy="646290"/>
          </a:xfrm>
          <a:prstGeom prst="rect">
            <a:avLst/>
          </a:prstGeom>
          <a:solidFill>
            <a:srgbClr val="FF40FF">
              <a:alpha val="52156"/>
            </a:srgbClr>
          </a:soli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પ્રાણીઓ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કેવી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રીતે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ખાય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છે</a:t>
            </a:r>
            <a:endParaRPr lang="en-US" sz="3600" dirty="0" err="1">
              <a:solidFill>
                <a:schemeClr val="lt1"/>
              </a:solidFill>
              <a:ea typeface="Calibri"/>
            </a:endParaRPr>
          </a:p>
        </p:txBody>
      </p:sp>
      <p:grpSp>
        <p:nvGrpSpPr>
          <p:cNvPr id="116" name="Google Shape;116;p8"/>
          <p:cNvGrpSpPr/>
          <p:nvPr/>
        </p:nvGrpSpPr>
        <p:grpSpPr>
          <a:xfrm>
            <a:off x="1216802" y="1107561"/>
            <a:ext cx="7088978" cy="5110864"/>
            <a:chOff x="835802" y="-35439"/>
            <a:chExt cx="7088978" cy="5110864"/>
          </a:xfrm>
        </p:grpSpPr>
        <p:sp>
          <p:nvSpPr>
            <p:cNvPr id="117" name="Google Shape;117;p8"/>
            <p:cNvSpPr/>
            <p:nvPr/>
          </p:nvSpPr>
          <p:spPr>
            <a:xfrm>
              <a:off x="2839774" y="2141799"/>
              <a:ext cx="1996944" cy="1518914"/>
            </a:xfrm>
            <a:prstGeom prst="ellipse">
              <a:avLst/>
            </a:prstGeom>
            <a:gradFill>
              <a:gsLst>
                <a:gs pos="0">
                  <a:srgbClr val="982D2B">
                    <a:alpha val="49803"/>
                  </a:srgbClr>
                </a:gs>
                <a:gs pos="80000">
                  <a:srgbClr val="C83D39">
                    <a:alpha val="49803"/>
                  </a:srgbClr>
                </a:gs>
                <a:gs pos="100000">
                  <a:srgbClr val="CC3A36">
                    <a:alpha val="49803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8"/>
            <p:cNvSpPr txBox="1"/>
            <p:nvPr/>
          </p:nvSpPr>
          <p:spPr>
            <a:xfrm>
              <a:off x="2839774" y="2141799"/>
              <a:ext cx="1996944" cy="15189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8"/>
            <p:cNvSpPr/>
            <p:nvPr/>
          </p:nvSpPr>
          <p:spPr>
            <a:xfrm>
              <a:off x="2420708" y="-35439"/>
              <a:ext cx="3446711" cy="1731925"/>
            </a:xfrm>
            <a:prstGeom prst="ellipse">
              <a:avLst/>
            </a:prstGeom>
            <a:gradFill>
              <a:gsLst>
                <a:gs pos="0">
                  <a:srgbClr val="759336">
                    <a:alpha val="49803"/>
                  </a:srgbClr>
                </a:gs>
                <a:gs pos="80000">
                  <a:srgbClr val="99C247">
                    <a:alpha val="49803"/>
                  </a:srgbClr>
                </a:gs>
                <a:gs pos="100000">
                  <a:srgbClr val="9BC545">
                    <a:alpha val="49803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8"/>
            <p:cNvSpPr txBox="1"/>
            <p:nvPr/>
          </p:nvSpPr>
          <p:spPr>
            <a:xfrm>
              <a:off x="2420708" y="-35439"/>
              <a:ext cx="3446711" cy="1731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હાથી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પોતાનું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gu-IN" sz="2400" dirty="0">
                  <a:solidFill>
                    <a:schemeClr val="dk1"/>
                  </a:solidFill>
                  <a:ea typeface="Calibri"/>
                  <a:sym typeface="Calibri"/>
                </a:rPr>
                <a:t>સૂંઢ 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વાપરીને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ડાળીઓ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તોડી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મોઢામાં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મૂકે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છે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.</a:t>
              </a:r>
              <a:endParaRPr lang="en-US" dirty="0">
                <a:solidFill>
                  <a:schemeClr val="dk1"/>
                </a:solidFill>
              </a:endParaRPr>
            </a:p>
          </p:txBody>
        </p:sp>
        <p:sp>
          <p:nvSpPr>
            <p:cNvPr id="121" name="Google Shape;121;p8"/>
            <p:cNvSpPr/>
            <p:nvPr/>
          </p:nvSpPr>
          <p:spPr>
            <a:xfrm>
              <a:off x="4911158" y="2514593"/>
              <a:ext cx="3013622" cy="2560832"/>
            </a:xfrm>
            <a:prstGeom prst="ellipse">
              <a:avLst/>
            </a:prstGeom>
            <a:gradFill>
              <a:gsLst>
                <a:gs pos="0">
                  <a:srgbClr val="5D427D">
                    <a:alpha val="49803"/>
                  </a:srgbClr>
                </a:gs>
                <a:gs pos="80000">
                  <a:srgbClr val="7A57A5">
                    <a:alpha val="49803"/>
                  </a:srgbClr>
                </a:gs>
                <a:gs pos="100000">
                  <a:srgbClr val="7A56A7">
                    <a:alpha val="49803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8"/>
            <p:cNvSpPr txBox="1"/>
            <p:nvPr/>
          </p:nvSpPr>
          <p:spPr>
            <a:xfrm>
              <a:off x="4911158" y="2514593"/>
              <a:ext cx="3013622" cy="25608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તેમના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મોટા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પીસવાના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દાંત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ખોરાક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ચાવવા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અને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પીસવામાં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મદદ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કરે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છે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.</a:t>
              </a:r>
              <a:endParaRPr lang="en-US" dirty="0">
                <a:solidFill>
                  <a:schemeClr val="dk1"/>
                </a:solidFill>
              </a:endParaRPr>
            </a:p>
          </p:txBody>
        </p:sp>
        <p:sp>
          <p:nvSpPr>
            <p:cNvPr id="123" name="Google Shape;123;p8"/>
            <p:cNvSpPr/>
            <p:nvPr/>
          </p:nvSpPr>
          <p:spPr>
            <a:xfrm>
              <a:off x="835802" y="2743235"/>
              <a:ext cx="2364610" cy="2261565"/>
            </a:xfrm>
            <a:prstGeom prst="ellipse">
              <a:avLst/>
            </a:prstGeom>
            <a:gradFill>
              <a:gsLst>
                <a:gs pos="0">
                  <a:srgbClr val="27869E">
                    <a:alpha val="49803"/>
                  </a:srgbClr>
                </a:gs>
                <a:gs pos="80000">
                  <a:srgbClr val="34B0D0">
                    <a:alpha val="49803"/>
                  </a:srgbClr>
                </a:gs>
                <a:gs pos="100000">
                  <a:srgbClr val="30B3D4">
                    <a:alpha val="49803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8"/>
            <p:cNvSpPr txBox="1"/>
            <p:nvPr/>
          </p:nvSpPr>
          <p:spPr>
            <a:xfrm>
              <a:off x="835802" y="2743235"/>
              <a:ext cx="2364610" cy="22615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તેઓ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gu-IN" sz="2400" dirty="0">
                  <a:solidFill>
                    <a:schemeClr val="dk1"/>
                  </a:solidFill>
                  <a:ea typeface="Calibri"/>
                  <a:sym typeface="Calibri"/>
                </a:rPr>
                <a:t>સૂંઢ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ની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મદદથી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પાણી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પણ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પીવે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ea typeface="Calibri"/>
                  <a:sym typeface="Calibri"/>
                </a:rPr>
                <a:t>છે</a:t>
              </a:r>
              <a:r>
                <a:rPr lang="en-US" sz="2400" dirty="0">
                  <a:solidFill>
                    <a:schemeClr val="dk1"/>
                  </a:solidFill>
                  <a:ea typeface="Calibri"/>
                  <a:sym typeface="Calibri"/>
                </a:rPr>
                <a:t>.</a:t>
              </a:r>
              <a:endParaRPr lang="en-US" dirty="0">
                <a:solidFill>
                  <a:schemeClr val="dk1"/>
                </a:solidFill>
              </a:endParaRPr>
            </a:p>
          </p:txBody>
        </p:sp>
      </p:grpSp>
      <p:pic>
        <p:nvPicPr>
          <p:cNvPr id="125" name="Google Shape;125;p8" descr="https://lh6.googleusercontent.com/1y24eHR2orJYCcFCOSJ4SX05bEmJVONYGfrZiMTnY3hHYnwBqHvDczp1xZpoh_Ch5kPHGHWcnCR3OAVUv_gD2neQ60fmgfkcFZDPfdfy2QWVQ4WtzQu5lVmQdCPr7OHKefCppmb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8000" y="2743200"/>
            <a:ext cx="2743200" cy="2088785"/>
          </a:xfrm>
          <a:prstGeom prst="ellipse">
            <a:avLst/>
          </a:prstGeom>
          <a:noFill/>
          <a:ln w="190500" cap="rnd" cmpd="sng">
            <a:solidFill>
              <a:srgbClr val="C8C6BD"/>
            </a:solidFill>
            <a:prstDash val="solid"/>
            <a:round/>
            <a:headEnd type="none" w="sm" len="sm"/>
            <a:tailEnd type="none" w="sm" len="sm"/>
          </a:ln>
          <a:effectLst>
            <a:outerShdw sx="1000" sy="1000" algn="bl" rotWithShape="0">
              <a:srgbClr val="000000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9" descr="https://lh3.googleusercontent.com/SA3-uokaADI9KRrVwOkif1VTxJgCxrXZXUJgAY4VkZIQfe9fMtVe4WWtgdS2h6w2qScatg0KbWe4av3zJvkv5WrYqA30yWKfagumHzsLDO6mbO611Ur8EWNvT7gx_fDATT0VAzQ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1151158"/>
            <a:ext cx="2590800" cy="1760424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endPos="0" dist="5000" dir="5400000" sy="-100000" algn="bl" rotWithShape="0"/>
          </a:effectLst>
        </p:spPr>
      </p:pic>
      <p:pic>
        <p:nvPicPr>
          <p:cNvPr id="132" name="Google Shape;132;p9" descr="https://lh4.googleusercontent.com/P7ihODFum_e0XhK_t8agYcFLSAmt-0a-wcjWmUo0XkeJhnCu3YP_a_1Y7QO1-sZ-KwNSpQ-WygQqt4Rj0cNWixQAdzLjFgg-69c_h7SnZn-bG8hTpB-R6MWFE3j6b-OiWHaGalL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8001" y="1174032"/>
            <a:ext cx="2866936" cy="1760424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endPos="0" dist="5000" dir="5400000" sy="-100000" algn="bl" rotWithShape="0"/>
          </a:effectLst>
        </p:spPr>
      </p:pic>
      <p:sp>
        <p:nvSpPr>
          <p:cNvPr id="133" name="Google Shape;133;p9"/>
          <p:cNvSpPr txBox="1"/>
          <p:nvPr/>
        </p:nvSpPr>
        <p:spPr>
          <a:xfrm>
            <a:off x="1676400" y="76200"/>
            <a:ext cx="6123214" cy="646331"/>
          </a:xfrm>
          <a:prstGeom prst="rect">
            <a:avLst/>
          </a:prstGeom>
          <a:solidFill>
            <a:srgbClr val="FF40FF">
              <a:alpha val="52156"/>
            </a:srgbClr>
          </a:soli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જે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પ્રાણી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પોતાનું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ખોરાક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કતરે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છે</a:t>
            </a:r>
            <a:endParaRPr lang="en-US" dirty="0" err="1">
              <a:solidFill>
                <a:schemeClr val="lt1"/>
              </a:solidFill>
            </a:endParaRPr>
          </a:p>
        </p:txBody>
      </p:sp>
      <p:sp>
        <p:nvSpPr>
          <p:cNvPr id="134" name="Google Shape;134;p9"/>
          <p:cNvSpPr txBox="1"/>
          <p:nvPr/>
        </p:nvSpPr>
        <p:spPr>
          <a:xfrm>
            <a:off x="865960" y="3623608"/>
            <a:ext cx="7363640" cy="2400657"/>
          </a:xfrm>
          <a:prstGeom prst="rect">
            <a:avLst/>
          </a:prstGeom>
          <a:solidFill>
            <a:srgbClr val="92CCDC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ઉંદર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સસલું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જેવા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પ્રાણીઓ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પોતાનું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ખોરાક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કતરે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lang="en-US" dirty="0">
              <a:solidFill>
                <a:schemeClr val="dk1"/>
              </a:solidFill>
            </a:endParaRPr>
          </a:p>
          <a:p>
            <a:pPr marL="342900" indent="-342900">
              <a:spcBef>
                <a:spcPts val="1200"/>
              </a:spcBef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તેમના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દાંત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gu-IN" sz="2400" dirty="0">
                <a:solidFill>
                  <a:schemeClr val="dk1"/>
                </a:solidFill>
                <a:ea typeface="Calibri"/>
                <a:sym typeface="Calibri"/>
              </a:rPr>
              <a:t>તીણા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હોય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dirty="0">
              <a:solidFill>
                <a:schemeClr val="dk1"/>
              </a:solidFill>
            </a:endParaRPr>
          </a:p>
          <a:p>
            <a:pPr marL="342900" indent="-342900">
              <a:spcBef>
                <a:spcPts val="1200"/>
              </a:spcBef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પ્રવાહી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ખોરાક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ચૂસીને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પીવું</a:t>
            </a:r>
            <a:endParaRPr sz="2400" dirty="0" err="1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spcBef>
                <a:spcPts val="1200"/>
              </a:spcBef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બિલાડી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કૂતરા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જેવા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પ્રાણીઓ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પોતાની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જીભથી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પાણી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અને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દૂધ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ચૂસીને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પીવે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dk1"/>
                </a:solidFill>
                <a:ea typeface="Calibri"/>
                <a:sym typeface="Calibri"/>
              </a:rPr>
              <a:t>.</a:t>
            </a:r>
            <a:endParaRPr sz="2400" dirty="0">
              <a:solidFill>
                <a:schemeClr val="dk1"/>
              </a:solidFill>
              <a:ea typeface="Calibri"/>
            </a:endParaRPr>
          </a:p>
        </p:txBody>
      </p:sp>
      <p:pic>
        <p:nvPicPr>
          <p:cNvPr id="135" name="Google Shape;135;p9" descr="https://lh6.googleusercontent.com/OJr_tIa3g6xlVOwzdrXKsnqX3vcbwGnMAsxAXk4i22q-VSIsKO64Uw-bEaSqnf51zW8Dk-WCBuY1i3kn8w5elp5fpJgGMJzjkutFD_ae2mgWZyj_Ha4L45UjW8VIX8StOyahQ9tH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19800" y="1174032"/>
            <a:ext cx="2590800" cy="173270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endPos="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0" descr="https://lh5.googleusercontent.com/V6Lgb_wCO1MT-tGR6fSS4XSA5o5Yycm313tzPQ4y7uky8Rljhiiom9IEmapoFfX1jnbjino40c5g9R8YPeDwtVhVgjWfsX9VXO7Q0jw2VBOg3r8Rnoc0q-g8pRATP9DMffUVd6-x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990600"/>
            <a:ext cx="3571219" cy="237744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endPos="0" dist="5000" dir="5400000" sy="-100000" algn="bl" rotWithShape="0"/>
          </a:effectLst>
        </p:spPr>
      </p:pic>
      <p:pic>
        <p:nvPicPr>
          <p:cNvPr id="142" name="Google Shape;142;p10" descr="https://lh6.googleusercontent.com/Nl8-p5PCsPdr25CpJbI2os02ip3FuXeeNEi_kC22cpY6Im9xz1_91edSaJa1wGhjP7uCgffol5pr6Vt0bKLeoYC6yHvl_ab8Ts5t5t-e5gVloB6Rvple-tRWOXro5Up5NgLpvVlK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96376" y="990600"/>
            <a:ext cx="2547424" cy="2377440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endPos="0" dist="5000" dir="5400000" sy="-100000" algn="bl" rotWithShape="0"/>
          </a:effectLst>
        </p:spPr>
      </p:pic>
      <p:sp>
        <p:nvSpPr>
          <p:cNvPr id="143" name="Google Shape;143;p10"/>
          <p:cNvSpPr txBox="1"/>
          <p:nvPr/>
        </p:nvSpPr>
        <p:spPr>
          <a:xfrm>
            <a:off x="1398123" y="842"/>
            <a:ext cx="6769978" cy="646290"/>
          </a:xfrm>
          <a:prstGeom prst="rect">
            <a:avLst/>
          </a:prstGeom>
          <a:solidFill>
            <a:srgbClr val="FF40FF">
              <a:alpha val="52156"/>
            </a:srgbClr>
          </a:soli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જે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પ્રાણી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પોતાનું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ખોરાક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ચૂસી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ખાય</a:t>
            </a:r>
            <a:r>
              <a:rPr lang="en-US" sz="3600" dirty="0">
                <a:solidFill>
                  <a:schemeClr val="lt1"/>
                </a:solidFill>
                <a:ea typeface="Calibri"/>
                <a:sym typeface="Calibri"/>
              </a:rPr>
              <a:t> </a:t>
            </a:r>
            <a:r>
              <a:rPr lang="en-US" sz="3600" dirty="0" err="1">
                <a:solidFill>
                  <a:schemeClr val="lt1"/>
                </a:solidFill>
                <a:ea typeface="Calibri"/>
                <a:sym typeface="Calibri"/>
              </a:rPr>
              <a:t>છે</a:t>
            </a:r>
            <a:endParaRPr lang="en-US" dirty="0" err="1">
              <a:solidFill>
                <a:schemeClr val="lt1"/>
              </a:solidFill>
            </a:endParaRPr>
          </a:p>
        </p:txBody>
      </p:sp>
      <p:sp>
        <p:nvSpPr>
          <p:cNvPr id="144" name="Google Shape;144;p10"/>
          <p:cNvSpPr txBox="1"/>
          <p:nvPr/>
        </p:nvSpPr>
        <p:spPr>
          <a:xfrm>
            <a:off x="788523" y="3706126"/>
            <a:ext cx="7566112" cy="2769949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પતંગિયા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અને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માખી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જેવા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પ્રાણીઓ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પાસે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લાંબી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ખોરાક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ચૂસવાની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નળી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હોય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જેને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“</a:t>
            </a:r>
            <a:r>
              <a:rPr lang="en-US" sz="2400" b="1" dirty="0" err="1">
                <a:solidFill>
                  <a:srgbClr val="7030A0"/>
                </a:solidFill>
                <a:ea typeface="Calibri"/>
                <a:sym typeface="Calibri"/>
              </a:rPr>
              <a:t>પ્રોબોસિસ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”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કહેવામાં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આવે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.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spcBef>
                <a:spcPts val="1200"/>
              </a:spcBef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તે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પીવાના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સ્ટ્રો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જેવી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હોય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.</a:t>
            </a:r>
            <a:endParaRPr dirty="0">
              <a:solidFill>
                <a:schemeClr val="tx1"/>
              </a:solidFill>
            </a:endParaRPr>
          </a:p>
          <a:p>
            <a:pPr marL="342900" indent="-342900">
              <a:spcBef>
                <a:spcPts val="1200"/>
              </a:spcBef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પતંગિયો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પ્રોબોસિસનો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ઉપયોગ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gu-IN" sz="2400" dirty="0">
                <a:solidFill>
                  <a:schemeClr val="tx1"/>
                </a:solidFill>
                <a:ea typeface="Calibri"/>
                <a:sym typeface="Calibri"/>
              </a:rPr>
              <a:t> ફુલ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માંથી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મધ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ચૂસવા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માટે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કરે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.</a:t>
            </a:r>
            <a:endParaRPr dirty="0">
              <a:solidFill>
                <a:schemeClr val="tx1"/>
              </a:solidFill>
            </a:endParaRPr>
          </a:p>
          <a:p>
            <a:pPr marL="342900" indent="-342900">
              <a:spcBef>
                <a:spcPts val="1200"/>
              </a:spcBef>
              <a:buClr>
                <a:schemeClr val="dk1"/>
              </a:buClr>
              <a:buSzPts val="2400"/>
              <a:buFont typeface="Noto Sans Symbols"/>
              <a:buChar char="⮚"/>
            </a:pP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મચ્છર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તેનો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ઉપયોગ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લોહી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ચૂસવા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માટે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કરે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/>
                <a:sym typeface="Calibri"/>
              </a:rPr>
              <a:t>છે</a:t>
            </a:r>
            <a:r>
              <a:rPr lang="en-US" sz="2400" dirty="0">
                <a:solidFill>
                  <a:schemeClr val="tx1"/>
                </a:solidFill>
                <a:ea typeface="Calibri"/>
                <a:sym typeface="Calibri"/>
              </a:rPr>
              <a:t>.</a:t>
            </a:r>
            <a:endParaRPr sz="2400" dirty="0">
              <a:solidFill>
                <a:schemeClr val="tx1"/>
              </a:solidFill>
              <a:ea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"/>
          <p:cNvSpPr txBox="1">
            <a:spLocks noGrp="1"/>
          </p:cNvSpPr>
          <p:nvPr>
            <p:ph type="title"/>
          </p:nvPr>
        </p:nvSpPr>
        <p:spPr>
          <a:xfrm>
            <a:off x="2819400" y="76200"/>
            <a:ext cx="3429000" cy="595973"/>
          </a:xfrm>
          <a:prstGeom prst="rect">
            <a:avLst/>
          </a:prstGeom>
          <a:noFill/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50" name="Google Shape;150;p11"/>
          <p:cNvGraphicFramePr/>
          <p:nvPr/>
        </p:nvGraphicFramePr>
        <p:xfrm>
          <a:off x="609600" y="1066800"/>
          <a:ext cx="7620025" cy="5122185"/>
        </p:xfrm>
        <a:graphic>
          <a:graphicData uri="http://schemas.openxmlformats.org/drawingml/2006/table">
            <a:tbl>
              <a:tblPr firstRow="1" bandRow="1">
                <a:noFill/>
                <a:tableStyleId>{3BB88614-5536-4E8E-82D5-6F1BB115E8A9}</a:tableStyleId>
              </a:tblPr>
              <a:tblGrid>
                <a:gridCol w="8466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994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5739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241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26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sng" strike="noStrike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https://pixabay.com/photos/chipmunk-animal-nager-canada-sweet-3959206/</a:t>
                      </a:r>
                      <a:endParaRPr sz="1100" u="sng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sng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https://pixabay.com/photos/bird-nest-feed-nature-animal-3350136/</a:t>
                      </a:r>
                      <a:endParaRPr sz="1100" u="sng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26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3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sng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https://pixabay.com/photos/bird-eating-nature-food-animal-2146376/</a:t>
                      </a:r>
                      <a:endParaRPr sz="1100" u="sng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License: Public Domain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226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3,4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sng" strike="noStrik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https://www.flickr.com/photos/pjs42/3462720257</a:t>
                      </a:r>
                      <a:endParaRPr sz="1100" b="0" i="0" u="sng" strike="noStrik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License: CC2.0 - </a:t>
                      </a:r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Peter &amp; Michelle S</a:t>
                      </a:r>
                      <a:r>
                        <a:rPr lang="en-US" sz="1100" u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/>
                      </a:r>
                      <a:br>
                        <a:rPr lang="en-US" sz="1100" u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endParaRPr sz="1100" b="0" i="0" u="none" strike="noStrike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226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3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https://www.maxpixel.net/Eat-Constrictor-Red-Tailed-Boa-Rat-Boa-Snake-1289159</a:t>
                      </a:r>
                      <a:endParaRPr sz="1100" u="sng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License: CC0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226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4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0" i="0" u="sng" strike="noStrik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https://pixabay.com/photos/european-grass-snake-reptile-macro-950565/</a:t>
                      </a:r>
                      <a:endParaRPr sz="1100" b="0" i="0" u="sng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License: Public Domain</a:t>
                      </a:r>
                      <a:endParaRPr sz="1100" b="0" i="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226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5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0" i="0" u="sng" strike="noStrik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https://www.pexels.com/photo/brown-lion-eating-meat-145988/</a:t>
                      </a:r>
                      <a:endParaRPr sz="1100" b="0" i="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b="0" i="0" u="none" strike="noStrik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License: Public Use</a:t>
                      </a:r>
                      <a:endParaRPr sz="1100" b="0" i="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226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6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https://www.maxpixel.net/Animal-Eaten-Crocodile-654426</a:t>
                      </a:r>
                      <a:endParaRPr sz="110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License: CC0</a:t>
                      </a: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pic>
        <p:nvPicPr>
          <p:cNvPr id="151" name="Google Shape;151;p11" descr="https://lh3.googleusercontent.com/3TROqK_aPpsbP1ekm6Zo_wB99f-OdxXbRgUrfTyDW_XbzI6f7ffHClH6I9BSZRBrfQfwUPJdcR8U6mfvxVZ2NRUCkFKhPAtoFWNtzjEMKnNWsyCOKapeqi5-503XamQYqa_TVab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11941" y="2442208"/>
            <a:ext cx="470553" cy="408518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52" name="Google Shape;152;p11" descr="https://lh6.googleusercontent.com/dWKEkSiGDgyZh_N77C9xIjvg1U0jrEAvOaPovp5sTZWA-_Naa0I5z9prD7S2SQ5LpvmZnf5jw0dPvqQ8p7GBznAQlcbeAHScUYVeyTn3ubcsTEbjJOLb_nuCHvuvOKj06n6bjd4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3349" y="3107964"/>
            <a:ext cx="554618" cy="371671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53" name="Google Shape;153;p11" descr="https://lh3.googleusercontent.com/RePHazeFIRmyoiYnLvhNEFr8XsOERNfU8i3UXKueHQJAEi-GpCWVEV6kQtglLzWNsZA8zfzYQJl2j99GpDONrDDH_RqZqJ09FVftwZcgGi30i0v3eFO421Ny6UbtttnLVh_k1Zsl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02148" y="3752166"/>
            <a:ext cx="611582" cy="408518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54" name="Google Shape;154;p11" descr="https://lh6.googleusercontent.com/SZs55ErNXPWYm4j4ERC-i0kDn4eT7jYYFJhs4LS17fBo6gDGyhjo43KuofS9hK0UFOBiSd0tzoG7Pa_1AfmsKCUZrbzDHf7J9SqUCARpNPVDGM2NaRotKlP0bgXPutg3VF4iNtXy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02148" y="4419600"/>
            <a:ext cx="610191" cy="408518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55" name="Google Shape;155;p11" descr="https://lh5.googleusercontent.com/0N4CmHPR8n3d9at0ZUR8yl6rYcKGivsmtJpAMKbmdk4K-GUASiAsXETrLR9kEIMke5o7uhZZptaReZuNqimcfvGXpdsc6vX9uyEjFe1sVCmD4lIotRFRVQ9Bl7UJWu8zeYTZaBHJ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53487" y="5031453"/>
            <a:ext cx="570556" cy="454947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56" name="Google Shape;156;p11" descr="https://lh5.googleusercontent.com/GRsYEyzMosklcuQ6y19l53LTO1h11e7SG5vn2hvb-brNFeAyppPPFwrr8BPwHTrz6FmTN3BlSpbAim4zQtXo65v7jDomW51u-cmmEyUM86VB3BfXcN0n4BlAjVmJ7gzS90IAHfwh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725777" y="5643328"/>
            <a:ext cx="648645" cy="487307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endPos="0" dist="5000" dir="5400000" sy="-100000" algn="bl" rotWithShape="0"/>
          </a:effectLst>
        </p:spPr>
      </p:pic>
      <p:pic>
        <p:nvPicPr>
          <p:cNvPr id="157" name="Google Shape;157;p11" descr="Chipmunk, Animal, Nager, Canada, Sweet, Squirrel, Cute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060754" y="1831275"/>
            <a:ext cx="470553" cy="32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1" descr="Bird, Nest, Feed, Nature, Animal, Blackbird, Hatchi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497960" y="1809387"/>
            <a:ext cx="470553" cy="32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" name="Google Shape;164;p12"/>
          <p:cNvGraphicFramePr/>
          <p:nvPr/>
        </p:nvGraphicFramePr>
        <p:xfrm>
          <a:off x="457200" y="1427170"/>
          <a:ext cx="7467600" cy="3661225"/>
        </p:xfrm>
        <a:graphic>
          <a:graphicData uri="http://schemas.openxmlformats.org/drawingml/2006/table">
            <a:tbl>
              <a:tblPr firstRow="1" bandRow="1">
                <a:noFill/>
                <a:tableStyleId>{3BB88614-5536-4E8E-82D5-6F1BB115E8A9}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8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6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u="sng" dirty="0">
                          <a:solidFill>
                            <a:schemeClr val="tx1"/>
                          </a:solidFill>
                        </a:rPr>
                        <a:t>https://pixabay.com/photos/white-tailed-deer-fawn-wildlife-949423/</a:t>
                      </a:r>
                      <a:endParaRPr sz="105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License: Public Use</a:t>
                      </a:r>
                      <a:endParaRPr sz="10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6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u="sng" dirty="0">
                          <a:solidFill>
                            <a:schemeClr val="tx1"/>
                          </a:solidFill>
                        </a:rPr>
                        <a:t>https://www.publicdomainpictures.net/en/view-image.php?image=9141&amp;picture=giraffe</a:t>
                      </a:r>
                      <a:endParaRPr sz="105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dirty="0">
                          <a:solidFill>
                            <a:schemeClr val="dk1"/>
                          </a:solidFill>
                        </a:rPr>
                        <a:t>License: CC0</a:t>
                      </a:r>
                      <a:endParaRPr sz="105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7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u="sng" dirty="0">
                          <a:solidFill>
                            <a:schemeClr val="tx1"/>
                          </a:solidFill>
                        </a:rPr>
                        <a:t>https://pixabay.com/photos/cow-concerns-chew-the-cud-958284/</a:t>
                      </a:r>
                      <a:endParaRPr sz="105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dirty="0">
                          <a:solidFill>
                            <a:schemeClr val="dk1"/>
                          </a:solidFill>
                        </a:rPr>
                        <a:t>License: Public Domain</a:t>
                      </a:r>
                      <a:endParaRPr sz="105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7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u="sng" dirty="0">
                          <a:solidFill>
                            <a:schemeClr val="tx1"/>
                          </a:solidFill>
                        </a:rPr>
                        <a:t>https://www.maxpixel.net/Green-Buffalo-Eating-Grass-274078</a:t>
                      </a:r>
                      <a:endParaRPr sz="105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b="0" i="0" u="none" strike="noStrik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License: CC0</a:t>
                      </a:r>
                      <a:endParaRPr sz="1050" b="0" i="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8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u="sng" dirty="0">
                          <a:solidFill>
                            <a:schemeClr val="tx1"/>
                          </a:solidFill>
                        </a:rPr>
                        <a:t>https://pixabay.com/photos/elephant-thailand-elephant-eating-1500095/</a:t>
                      </a:r>
                      <a:endParaRPr sz="105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b="0" i="0" u="none" strike="noStrik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License: Public  Domain</a:t>
                      </a:r>
                      <a:endParaRPr sz="1050" b="0" i="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8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u="sng" dirty="0">
                          <a:solidFill>
                            <a:schemeClr val="tx1"/>
                          </a:solidFill>
                        </a:rPr>
                        <a:t>https://pixabay.com/photos/trunk-wildlife-elephant-1589280/</a:t>
                      </a:r>
                      <a:endParaRPr sz="105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dirty="0">
                          <a:solidFill>
                            <a:schemeClr val="dk1"/>
                          </a:solidFill>
                        </a:rPr>
                        <a:t>License: Public Domain</a:t>
                      </a:r>
                      <a:endParaRPr sz="105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165" name="Google Shape;165;p12" descr="https://lh5.googleusercontent.com/cgNDQM4TvQaZCd92iZqYmwAagF1HbMVlpLS2xBwru1D5S11eyIJmssz4FSi6T2LW3BWh7O71yR2bdQYBQ10plhV4kEba5ZrI1sgLlq-2YDVFiZ8bn6DfIxbBZ6eG42wu6AUTHzV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34069" y="2123006"/>
            <a:ext cx="454820" cy="336841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66" name="Google Shape;166;p12" descr="https://lh5.googleusercontent.com/Dy95sDk7XZymRQ5ebyGzqC-eH030fk5GvbaQXNdGiYWdm5JfpY0-yO80W6eANT7TDNwP4dhfg_3BNd4XJrzkUq4Gs0XtS98LxOn4xgYcMjPpnfADIdAF2oAcrLDxQ9aBVMcadJR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01072" y="2570210"/>
            <a:ext cx="520814" cy="348347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67" name="Google Shape;167;p12" descr="https://lh6.googleusercontent.com/v3IgPRSNj-Bwy6Zfl5a-_wJPdE39xnFfk_erMbnqeh9cn8vS5IgQjjQgiYSxfp9hD-812UFAKWHQeeMgHv4XBvUQzEemLRQaG1U2K1Tj6trhIWjqU43pToI_9gcWvHPhe4IGkm9X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34069" y="3100423"/>
            <a:ext cx="454820" cy="342432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68" name="Google Shape;168;p12" descr="https://lh4.googleusercontent.com/crdSSzL3SP-njtfW0xNehR3xIB7OshsUuV58aM-eqpksGldRiYXhmk0rYffQ411KYBQpPBdGeMaYC00hfJGicxtPC--BspOcTnbI4qCLOO9FuSy-bLkYixW6fCBCZlJrdwQb3TNf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23431" y="3597354"/>
            <a:ext cx="476097" cy="355348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69" name="Google Shape;169;p12" descr="https://lh6.googleusercontent.com/1y24eHR2orJYCcFCOSJ4SX05bEmJVONYGfrZiMTnY3hHYnwBqHvDczp1xZpoh_Ch5kPHGHWcnCR3OAVUv_gD2neQ60fmgfkcFZDPfdfy2QWVQ4WtzQu5lVmQdCPr7OHKefCppmbt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57833" y="4075699"/>
            <a:ext cx="407292" cy="272913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70" name="Google Shape;170;p12" descr="https://lh3.googleusercontent.com/y9I16akiw0yCFB0IUQHuqw3eFrlb0NoIC0JI6LyvGxoBrbdzsu-iYROrYuKLGOVTdkTjJVOpZrQKwknmXNYJxJrlCHY78sRBitIjnGUINpQRx5t09SsgIR1Uh6Dx0XYV8yJ70nqH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10550" y="4524271"/>
            <a:ext cx="501859" cy="336841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sp>
        <p:nvSpPr>
          <p:cNvPr id="171" name="Google Shape;171;p12"/>
          <p:cNvSpPr txBox="1">
            <a:spLocks noGrp="1"/>
          </p:cNvSpPr>
          <p:nvPr>
            <p:ph type="title"/>
          </p:nvPr>
        </p:nvSpPr>
        <p:spPr>
          <a:xfrm>
            <a:off x="2819400" y="152400"/>
            <a:ext cx="3429000" cy="595973"/>
          </a:xfrm>
          <a:prstGeom prst="rect">
            <a:avLst/>
          </a:prstGeom>
          <a:noFill/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7" name="Google Shape;177;p13"/>
          <p:cNvGraphicFramePr/>
          <p:nvPr/>
        </p:nvGraphicFramePr>
        <p:xfrm>
          <a:off x="457200" y="1397001"/>
          <a:ext cx="8229600" cy="3831750"/>
        </p:xfrm>
        <a:graphic>
          <a:graphicData uri="http://schemas.openxmlformats.org/drawingml/2006/table">
            <a:tbl>
              <a:tblPr firstRow="1" bandRow="1">
                <a:noFill/>
                <a:tableStyleId>{3BB88614-5536-4E8E-82D5-6F1BB115E8A9}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9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u="sng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https://pixabay.com/photos/wood-mouse-rodent-nager-food-eat-3077319/</a:t>
                      </a:r>
                      <a:endParaRPr sz="10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License: Public Domain</a:t>
                      </a:r>
                      <a:endParaRPr sz="10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9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u="sng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https://www.publicdomainpictures.net/en/view-image.php?image=233752&amp;picture=rabbit-eating-leaf</a:t>
                      </a:r>
                      <a:endParaRPr sz="10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License: CC0</a:t>
                      </a:r>
                      <a:endParaRPr sz="10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9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u="sng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https://pixabay.com/photos/dog-drink-water-thirst-bangel-1378087/</a:t>
                      </a:r>
                      <a:endParaRPr sz="10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License: Public Domain</a:t>
                      </a:r>
                      <a:endParaRPr sz="10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10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u="sng" dirty="0">
                          <a:solidFill>
                            <a:schemeClr val="tx1"/>
                          </a:solidFill>
                        </a:rPr>
                        <a:t>https://www.pexels.com/photo/butterfly-on-a-flower-butterfly-sucking-nectar-common-lime-butterfly-1059984/</a:t>
                      </a:r>
                      <a:endParaRPr sz="105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b="0" i="0" u="none" strike="noStrik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License: Public Domain</a:t>
                      </a:r>
                      <a:endParaRPr sz="1050" b="0" i="0" u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10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u="sng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https://pixabay.com/photos/mosquito-sucking-blood-malaria-542159/</a:t>
                      </a:r>
                      <a:endParaRPr sz="10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License: Public Domain</a:t>
                      </a:r>
                      <a:endParaRPr sz="10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178" name="Google Shape;178;p13" descr="https://lh3.googleusercontent.com/SA3-uokaADI9KRrVwOkif1VTxJgCxrXZXUJgAY4VkZIQfe9fMtVe4WWtgdS2h6w2qScatg0KbWe4av3zJvkv5WrYqA30yWKfagumHzsLDO6mbO611Ur8EWNvT7gx_fDATT0VAzQ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3550" y="2129532"/>
            <a:ext cx="608993" cy="330201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79" name="Google Shape;179;p13" descr="https://lh4.googleusercontent.com/P7ihODFum_e0XhK_t8agYcFLSAmt-0a-wcjWmUo0XkeJhnCu3YP_a_1Y7QO1-sZ-KwNSpQ-WygQqt4Rj0cNWixQAdzLjFgg-69c_h7SnZn-bG8hTpB-R6MWFE3j6b-OiWHaGalL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75347" y="2740026"/>
            <a:ext cx="605398" cy="348626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80" name="Google Shape;180;p13" descr="https://lh6.googleusercontent.com/OJr_tIa3g6xlVOwzdrXKsnqX3vcbwGnMAsxAXk4i22q-VSIsKO64Uw-bEaSqnf51zW8Dk-WCBuY1i3kn8w5elp5fpJgGMJzjkutFD_ae2mgWZyj_Ha4L45UjW8VIX8StOyahQ9tH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17406" y="3383134"/>
            <a:ext cx="521281" cy="348627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81" name="Google Shape;181;p13" descr="https://lh5.googleusercontent.com/V6Lgb_wCO1MT-tGR6fSS4XSA5o5Yycm313tzPQ4y7uky8Rljhiiom9IEmapoFfX1jnbjino40c5g9R8YPeDwtVhVgjWfsX9VXO7Q0jw2VBOg3r8Rnoc0q-g8pRATP9DMffUVd6-x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87905" y="4057830"/>
            <a:ext cx="580282" cy="386307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pic>
        <p:nvPicPr>
          <p:cNvPr id="182" name="Google Shape;182;p13" descr="https://lh6.googleusercontent.com/Nl8-p5PCsPdr25CpJbI2os02ip3FuXeeNEi_kC22cpY6Im9xz1_91edSaJa1wGhjP7uCgffol5pr6Vt0bKLeoYC6yHvl_ab8Ts5t5t-e5gVloB6Rvple-tRWOXro5Up5NgLpvVlK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84845" y="4679915"/>
            <a:ext cx="386402" cy="451763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stA="38000" endPos="28000" dist="5000" dir="5400000" sy="-100000" algn="bl" rotWithShape="0"/>
          </a:effectLst>
        </p:spPr>
      </p:pic>
      <p:sp>
        <p:nvSpPr>
          <p:cNvPr id="183" name="Google Shape;183;p13"/>
          <p:cNvSpPr txBox="1">
            <a:spLocks noGrp="1"/>
          </p:cNvSpPr>
          <p:nvPr>
            <p:ph type="title"/>
          </p:nvPr>
        </p:nvSpPr>
        <p:spPr>
          <a:xfrm>
            <a:off x="2895600" y="152400"/>
            <a:ext cx="3429000" cy="595973"/>
          </a:xfrm>
          <a:prstGeom prst="rect">
            <a:avLst/>
          </a:prstGeom>
          <a:noFill/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758</Words>
  <Application>Microsoft Office PowerPoint</Application>
  <PresentationFormat>On-screen Show (4:3)</PresentationFormat>
  <Paragraphs>178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પ્રાણીઓ કેવી રીતે ખાય છે?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MM Index</vt:lpstr>
      <vt:lpstr>MM Index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પ્રાણીઓ કેવી રીતે ખાય છે?</dc:title>
  <dc:creator>keshaba</dc:creator>
  <cp:lastModifiedBy>Satish</cp:lastModifiedBy>
  <cp:revision>98</cp:revision>
  <dcterms:created xsi:type="dcterms:W3CDTF">2018-12-16T04:20:25Z</dcterms:created>
  <dcterms:modified xsi:type="dcterms:W3CDTF">2026-05-21T07:24:05Z</dcterms:modified>
</cp:coreProperties>
</file>